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20"/>
  </p:notesMasterIdLst>
  <p:handoutMasterIdLst>
    <p:handoutMasterId r:id="rId121"/>
  </p:handoutMasterIdLst>
  <p:sldIdLst>
    <p:sldId id="475" r:id="rId2"/>
    <p:sldId id="375" r:id="rId3"/>
    <p:sldId id="397" r:id="rId4"/>
    <p:sldId id="398" r:id="rId5"/>
    <p:sldId id="399" r:id="rId6"/>
    <p:sldId id="440" r:id="rId7"/>
    <p:sldId id="256" r:id="rId8"/>
    <p:sldId id="377" r:id="rId9"/>
    <p:sldId id="401" r:id="rId10"/>
    <p:sldId id="403" r:id="rId11"/>
    <p:sldId id="380" r:id="rId12"/>
    <p:sldId id="418" r:id="rId13"/>
    <p:sldId id="419" r:id="rId14"/>
    <p:sldId id="259" r:id="rId15"/>
    <p:sldId id="260" r:id="rId16"/>
    <p:sldId id="420" r:id="rId17"/>
    <p:sldId id="261" r:id="rId18"/>
    <p:sldId id="421" r:id="rId19"/>
    <p:sldId id="371" r:id="rId20"/>
    <p:sldId id="378" r:id="rId21"/>
    <p:sldId id="444" r:id="rId22"/>
    <p:sldId id="455" r:id="rId23"/>
    <p:sldId id="480" r:id="rId24"/>
    <p:sldId id="445" r:id="rId25"/>
    <p:sldId id="446" r:id="rId26"/>
    <p:sldId id="447" r:id="rId27"/>
    <p:sldId id="448" r:id="rId28"/>
    <p:sldId id="457" r:id="rId29"/>
    <p:sldId id="458" r:id="rId30"/>
    <p:sldId id="459" r:id="rId31"/>
    <p:sldId id="337" r:id="rId32"/>
    <p:sldId id="484" r:id="rId33"/>
    <p:sldId id="428" r:id="rId34"/>
    <p:sldId id="426" r:id="rId35"/>
    <p:sldId id="449" r:id="rId36"/>
    <p:sldId id="450" r:id="rId37"/>
    <p:sldId id="451" r:id="rId38"/>
    <p:sldId id="376" r:id="rId39"/>
    <p:sldId id="379" r:id="rId40"/>
    <p:sldId id="404" r:id="rId41"/>
    <p:sldId id="405" r:id="rId42"/>
    <p:sldId id="442" r:id="rId43"/>
    <p:sldId id="406" r:id="rId44"/>
    <p:sldId id="407" r:id="rId45"/>
    <p:sldId id="381" r:id="rId46"/>
    <p:sldId id="409" r:id="rId47"/>
    <p:sldId id="348" r:id="rId48"/>
    <p:sldId id="415" r:id="rId49"/>
    <p:sldId id="350" r:id="rId50"/>
    <p:sldId id="473" r:id="rId51"/>
    <p:sldId id="454" r:id="rId52"/>
    <p:sldId id="412" r:id="rId53"/>
    <p:sldId id="413" r:id="rId54"/>
    <p:sldId id="414" r:id="rId55"/>
    <p:sldId id="416" r:id="rId56"/>
    <p:sldId id="417" r:id="rId57"/>
    <p:sldId id="384" r:id="rId58"/>
    <p:sldId id="385" r:id="rId59"/>
    <p:sldId id="386" r:id="rId60"/>
    <p:sldId id="387" r:id="rId61"/>
    <p:sldId id="388" r:id="rId62"/>
    <p:sldId id="389" r:id="rId63"/>
    <p:sldId id="338" r:id="rId64"/>
    <p:sldId id="272" r:id="rId65"/>
    <p:sldId id="369" r:id="rId66"/>
    <p:sldId id="479" r:id="rId67"/>
    <p:sldId id="339" r:id="rId68"/>
    <p:sldId id="431" r:id="rId69"/>
    <p:sldId id="434" r:id="rId70"/>
    <p:sldId id="437" r:id="rId71"/>
    <p:sldId id="436" r:id="rId72"/>
    <p:sldId id="435" r:id="rId73"/>
    <p:sldId id="270" r:id="rId74"/>
    <p:sldId id="274" r:id="rId75"/>
    <p:sldId id="275" r:id="rId76"/>
    <p:sldId id="482" r:id="rId77"/>
    <p:sldId id="343" r:id="rId78"/>
    <p:sldId id="382" r:id="rId79"/>
    <p:sldId id="460" r:id="rId80"/>
    <p:sldId id="461" r:id="rId81"/>
    <p:sldId id="394" r:id="rId82"/>
    <p:sldId id="277" r:id="rId83"/>
    <p:sldId id="462" r:id="rId84"/>
    <p:sldId id="347" r:id="rId85"/>
    <p:sldId id="456" r:id="rId86"/>
    <p:sldId id="345" r:id="rId87"/>
    <p:sldId id="396" r:id="rId88"/>
    <p:sldId id="278" r:id="rId89"/>
    <p:sldId id="285" r:id="rId90"/>
    <p:sldId id="286" r:id="rId91"/>
    <p:sldId id="287" r:id="rId92"/>
    <p:sldId id="288" r:id="rId93"/>
    <p:sldId id="372" r:id="rId94"/>
    <p:sldId id="481" r:id="rId95"/>
    <p:sldId id="301" r:id="rId96"/>
    <p:sldId id="370" r:id="rId97"/>
    <p:sldId id="368" r:id="rId98"/>
    <p:sldId id="367" r:id="rId99"/>
    <p:sldId id="357" r:id="rId100"/>
    <p:sldId id="363" r:id="rId101"/>
    <p:sldId id="485" r:id="rId102"/>
    <p:sldId id="486" r:id="rId103"/>
    <p:sldId id="487" r:id="rId104"/>
    <p:sldId id="488" r:id="rId105"/>
    <p:sldId id="483" r:id="rId106"/>
    <p:sldId id="364" r:id="rId107"/>
    <p:sldId id="464" r:id="rId108"/>
    <p:sldId id="465" r:id="rId109"/>
    <p:sldId id="466" r:id="rId110"/>
    <p:sldId id="463" r:id="rId111"/>
    <p:sldId id="476" r:id="rId112"/>
    <p:sldId id="477" r:id="rId113"/>
    <p:sldId id="478" r:id="rId114"/>
    <p:sldId id="467" r:id="rId115"/>
    <p:sldId id="468" r:id="rId116"/>
    <p:sldId id="469" r:id="rId117"/>
    <p:sldId id="470" r:id="rId118"/>
    <p:sldId id="392" r:id="rId119"/>
  </p:sldIdLst>
  <p:sldSz cx="9144000" cy="6858000" type="letter"/>
  <p:notesSz cx="4502150" cy="67881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38">
          <p15:clr>
            <a:srgbClr val="A4A3A4"/>
          </p15:clr>
        </p15:guide>
        <p15:guide id="2" pos="141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3300"/>
    <a:srgbClr val="FF3300"/>
    <a:srgbClr val="FF0066"/>
    <a:srgbClr val="EAEAEA"/>
    <a:srgbClr val="FF99FF"/>
    <a:srgbClr val="B82A9A"/>
    <a:srgbClr val="F9EEED"/>
    <a:srgbClr val="F6E7E6"/>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varScale="1">
        <p:scale>
          <a:sx n="64" d="100"/>
          <a:sy n="64" d="100"/>
        </p:scale>
        <p:origin x="1344"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94" d="100"/>
          <a:sy n="94" d="100"/>
        </p:scale>
        <p:origin x="-2946" y="-96"/>
      </p:cViewPr>
      <p:guideLst>
        <p:guide orient="horz" pos="2138"/>
        <p:guide pos="141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951038" cy="339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2549525" y="0"/>
            <a:ext cx="1951038" cy="339725"/>
          </a:xfrm>
          <a:prstGeom prst="rect">
            <a:avLst/>
          </a:prstGeom>
        </p:spPr>
        <p:txBody>
          <a:bodyPr vert="horz" lIns="91440" tIns="45720" rIns="91440" bIns="45720" rtlCol="0"/>
          <a:lstStyle>
            <a:lvl1pPr algn="r">
              <a:defRPr sz="1200"/>
            </a:lvl1pPr>
          </a:lstStyle>
          <a:p>
            <a:fld id="{BA2AEB94-AAB6-44F2-9525-E543C8B8305B}" type="datetimeFigureOut">
              <a:rPr lang="en-US" smtClean="0"/>
              <a:pPr/>
              <a:t>12/6/2025</a:t>
            </a:fld>
            <a:endParaRPr lang="en-US"/>
          </a:p>
        </p:txBody>
      </p:sp>
      <p:sp>
        <p:nvSpPr>
          <p:cNvPr id="4" name="Footer Placeholder 3"/>
          <p:cNvSpPr>
            <a:spLocks noGrp="1"/>
          </p:cNvSpPr>
          <p:nvPr>
            <p:ph type="ftr" sz="quarter" idx="2"/>
          </p:nvPr>
        </p:nvSpPr>
        <p:spPr>
          <a:xfrm>
            <a:off x="0" y="6446838"/>
            <a:ext cx="1951038" cy="339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2549525" y="6446838"/>
            <a:ext cx="1951038" cy="339725"/>
          </a:xfrm>
          <a:prstGeom prst="rect">
            <a:avLst/>
          </a:prstGeom>
        </p:spPr>
        <p:txBody>
          <a:bodyPr vert="horz" lIns="91440" tIns="45720" rIns="91440" bIns="45720" rtlCol="0" anchor="b"/>
          <a:lstStyle>
            <a:lvl1pPr algn="r">
              <a:defRPr sz="1200"/>
            </a:lvl1pPr>
          </a:lstStyle>
          <a:p>
            <a:fld id="{D8620D97-3FA9-4DD4-AAC3-6A9896EEF886}" type="slidenum">
              <a:rPr lang="en-US" smtClean="0"/>
              <a:pPr/>
              <a:t>‹#›</a:t>
            </a:fld>
            <a:endParaRPr lang="en-US"/>
          </a:p>
        </p:txBody>
      </p:sp>
    </p:spTree>
    <p:extLst>
      <p:ext uri="{BB962C8B-B14F-4D97-AF65-F5344CB8AC3E}">
        <p14:creationId xmlns:p14="http://schemas.microsoft.com/office/powerpoint/2010/main" val="3605741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950932" cy="339408"/>
          </a:xfrm>
          <a:prstGeom prst="rect">
            <a:avLst/>
          </a:prstGeom>
        </p:spPr>
        <p:txBody>
          <a:bodyPr vert="horz" lIns="64511" tIns="32255" rIns="64511" bIns="32255" rtlCol="0"/>
          <a:lstStyle>
            <a:lvl1pPr algn="l">
              <a:defRPr sz="800"/>
            </a:lvl1pPr>
          </a:lstStyle>
          <a:p>
            <a:endParaRPr lang="en-US"/>
          </a:p>
        </p:txBody>
      </p:sp>
      <p:sp>
        <p:nvSpPr>
          <p:cNvPr id="3" name="Date Placeholder 2"/>
          <p:cNvSpPr>
            <a:spLocks noGrp="1"/>
          </p:cNvSpPr>
          <p:nvPr>
            <p:ph type="dt" idx="1"/>
          </p:nvPr>
        </p:nvSpPr>
        <p:spPr>
          <a:xfrm>
            <a:off x="2550176" y="0"/>
            <a:ext cx="1950932" cy="339408"/>
          </a:xfrm>
          <a:prstGeom prst="rect">
            <a:avLst/>
          </a:prstGeom>
        </p:spPr>
        <p:txBody>
          <a:bodyPr vert="horz" lIns="64511" tIns="32255" rIns="64511" bIns="32255" rtlCol="0"/>
          <a:lstStyle>
            <a:lvl1pPr algn="r">
              <a:defRPr sz="800"/>
            </a:lvl1pPr>
          </a:lstStyle>
          <a:p>
            <a:fld id="{E99593F0-D55B-4C94-8D40-6ACB8545518E}" type="datetimeFigureOut">
              <a:rPr lang="en-US" smtClean="0"/>
              <a:pPr/>
              <a:t>12/6/2025</a:t>
            </a:fld>
            <a:endParaRPr lang="en-US"/>
          </a:p>
        </p:txBody>
      </p:sp>
      <p:sp>
        <p:nvSpPr>
          <p:cNvPr id="4" name="Slide Image Placeholder 3"/>
          <p:cNvSpPr>
            <a:spLocks noGrp="1" noRot="1" noChangeAspect="1"/>
          </p:cNvSpPr>
          <p:nvPr>
            <p:ph type="sldImg" idx="2"/>
          </p:nvPr>
        </p:nvSpPr>
        <p:spPr>
          <a:xfrm>
            <a:off x="555625" y="509588"/>
            <a:ext cx="3390900" cy="2544762"/>
          </a:xfrm>
          <a:prstGeom prst="rect">
            <a:avLst/>
          </a:prstGeom>
          <a:noFill/>
          <a:ln w="12700">
            <a:solidFill>
              <a:prstClr val="black"/>
            </a:solidFill>
          </a:ln>
        </p:spPr>
        <p:txBody>
          <a:bodyPr vert="horz" lIns="64511" tIns="32255" rIns="64511" bIns="32255" rtlCol="0" anchor="ctr"/>
          <a:lstStyle/>
          <a:p>
            <a:endParaRPr lang="en-US"/>
          </a:p>
        </p:txBody>
      </p:sp>
      <p:sp>
        <p:nvSpPr>
          <p:cNvPr id="5" name="Notes Placeholder 4"/>
          <p:cNvSpPr>
            <a:spLocks noGrp="1"/>
          </p:cNvSpPr>
          <p:nvPr>
            <p:ph type="body" sz="quarter" idx="3"/>
          </p:nvPr>
        </p:nvSpPr>
        <p:spPr>
          <a:xfrm>
            <a:off x="450215" y="3224371"/>
            <a:ext cx="3601720" cy="3054668"/>
          </a:xfrm>
          <a:prstGeom prst="rect">
            <a:avLst/>
          </a:prstGeom>
        </p:spPr>
        <p:txBody>
          <a:bodyPr vert="horz" lIns="64511" tIns="32255" rIns="64511" bIns="3225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447564"/>
            <a:ext cx="1950932" cy="339408"/>
          </a:xfrm>
          <a:prstGeom prst="rect">
            <a:avLst/>
          </a:prstGeom>
        </p:spPr>
        <p:txBody>
          <a:bodyPr vert="horz" lIns="64511" tIns="32255" rIns="64511" bIns="32255" rtlCol="0" anchor="b"/>
          <a:lstStyle>
            <a:lvl1pPr algn="l">
              <a:defRPr sz="800"/>
            </a:lvl1pPr>
          </a:lstStyle>
          <a:p>
            <a:endParaRPr lang="en-US"/>
          </a:p>
        </p:txBody>
      </p:sp>
      <p:sp>
        <p:nvSpPr>
          <p:cNvPr id="7" name="Slide Number Placeholder 6"/>
          <p:cNvSpPr>
            <a:spLocks noGrp="1"/>
          </p:cNvSpPr>
          <p:nvPr>
            <p:ph type="sldNum" sz="quarter" idx="5"/>
          </p:nvPr>
        </p:nvSpPr>
        <p:spPr>
          <a:xfrm>
            <a:off x="2550176" y="6447564"/>
            <a:ext cx="1950932" cy="339408"/>
          </a:xfrm>
          <a:prstGeom prst="rect">
            <a:avLst/>
          </a:prstGeom>
        </p:spPr>
        <p:txBody>
          <a:bodyPr vert="horz" lIns="64511" tIns="32255" rIns="64511" bIns="32255" rtlCol="0" anchor="b"/>
          <a:lstStyle>
            <a:lvl1pPr algn="r">
              <a:defRPr sz="800"/>
            </a:lvl1pPr>
          </a:lstStyle>
          <a:p>
            <a:fld id="{057C801F-0529-4490-B04F-A4C480F51333}" type="slidenum">
              <a:rPr lang="en-US" smtClean="0"/>
              <a:pPr/>
              <a:t>‹#›</a:t>
            </a:fld>
            <a:endParaRPr lang="en-US"/>
          </a:p>
        </p:txBody>
      </p:sp>
    </p:spTree>
    <p:extLst>
      <p:ext uri="{BB962C8B-B14F-4D97-AF65-F5344CB8AC3E}">
        <p14:creationId xmlns:p14="http://schemas.microsoft.com/office/powerpoint/2010/main" val="4204896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7C801F-0529-4490-B04F-A4C480F51333}" type="slidenum">
              <a:rPr lang="en-US" smtClean="0"/>
              <a:pPr/>
              <a:t>11</a:t>
            </a:fld>
            <a:endParaRPr lang="en-US"/>
          </a:p>
        </p:txBody>
      </p:sp>
    </p:spTree>
    <p:extLst>
      <p:ext uri="{BB962C8B-B14F-4D97-AF65-F5344CB8AC3E}">
        <p14:creationId xmlns:p14="http://schemas.microsoft.com/office/powerpoint/2010/main" val="1514560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7C801F-0529-4490-B04F-A4C480F51333}" type="slidenum">
              <a:rPr lang="en-US" smtClean="0"/>
              <a:pPr/>
              <a:t>15</a:t>
            </a:fld>
            <a:endParaRPr lang="en-US"/>
          </a:p>
        </p:txBody>
      </p:sp>
    </p:spTree>
    <p:extLst>
      <p:ext uri="{BB962C8B-B14F-4D97-AF65-F5344CB8AC3E}">
        <p14:creationId xmlns:p14="http://schemas.microsoft.com/office/powerpoint/2010/main" val="747762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7C801F-0529-4490-B04F-A4C480F51333}" type="slidenum">
              <a:rPr lang="en-US" smtClean="0"/>
              <a:pPr/>
              <a:t>95</a:t>
            </a:fld>
            <a:endParaRPr lang="en-US"/>
          </a:p>
        </p:txBody>
      </p:sp>
    </p:spTree>
    <p:extLst>
      <p:ext uri="{BB962C8B-B14F-4D97-AF65-F5344CB8AC3E}">
        <p14:creationId xmlns:p14="http://schemas.microsoft.com/office/powerpoint/2010/main" val="986140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7C801F-0529-4490-B04F-A4C480F51333}" type="slidenum">
              <a:rPr lang="en-US" smtClean="0"/>
              <a:pPr/>
              <a:t>100</a:t>
            </a:fld>
            <a:endParaRPr lang="en-US"/>
          </a:p>
        </p:txBody>
      </p:sp>
    </p:spTree>
    <p:extLst>
      <p:ext uri="{BB962C8B-B14F-4D97-AF65-F5344CB8AC3E}">
        <p14:creationId xmlns:p14="http://schemas.microsoft.com/office/powerpoint/2010/main" val="2560578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19DA3A-0B72-434E-99D3-5DD8C74FFD1B}" type="datetimeFigureOut">
              <a:rPr lang="en-US" smtClean="0"/>
              <a:pPr/>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F0C85-0731-4F97-8901-026424616BF9}" type="slidenum">
              <a:rPr lang="en-US" smtClean="0"/>
              <a:pPr/>
              <a:t>‹#›</a:t>
            </a:fld>
            <a:endParaRPr lang="en-US"/>
          </a:p>
        </p:txBody>
      </p:sp>
    </p:spTree>
    <p:extLst>
      <p:ext uri="{BB962C8B-B14F-4D97-AF65-F5344CB8AC3E}">
        <p14:creationId xmlns:p14="http://schemas.microsoft.com/office/powerpoint/2010/main" val="3732756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19DA3A-0B72-434E-99D3-5DD8C74FFD1B}" type="datetimeFigureOut">
              <a:rPr lang="en-US" smtClean="0"/>
              <a:pPr/>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F0C85-0731-4F97-8901-026424616BF9}" type="slidenum">
              <a:rPr lang="en-US" smtClean="0"/>
              <a:pPr/>
              <a:t>‹#›</a:t>
            </a:fld>
            <a:endParaRPr lang="en-US"/>
          </a:p>
        </p:txBody>
      </p:sp>
    </p:spTree>
    <p:extLst>
      <p:ext uri="{BB962C8B-B14F-4D97-AF65-F5344CB8AC3E}">
        <p14:creationId xmlns:p14="http://schemas.microsoft.com/office/powerpoint/2010/main" val="219893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19DA3A-0B72-434E-99D3-5DD8C74FFD1B}" type="datetimeFigureOut">
              <a:rPr lang="en-US" smtClean="0"/>
              <a:pPr/>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F0C85-0731-4F97-8901-026424616BF9}" type="slidenum">
              <a:rPr lang="en-US" smtClean="0"/>
              <a:pPr/>
              <a:t>‹#›</a:t>
            </a:fld>
            <a:endParaRPr lang="en-US"/>
          </a:p>
        </p:txBody>
      </p:sp>
    </p:spTree>
    <p:extLst>
      <p:ext uri="{BB962C8B-B14F-4D97-AF65-F5344CB8AC3E}">
        <p14:creationId xmlns:p14="http://schemas.microsoft.com/office/powerpoint/2010/main" val="2184473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19DA3A-0B72-434E-99D3-5DD8C74FFD1B}" type="datetimeFigureOut">
              <a:rPr lang="en-US" smtClean="0"/>
              <a:pPr/>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F0C85-0731-4F97-8901-026424616BF9}" type="slidenum">
              <a:rPr lang="en-US" smtClean="0"/>
              <a:pPr/>
              <a:t>‹#›</a:t>
            </a:fld>
            <a:endParaRPr lang="en-US"/>
          </a:p>
        </p:txBody>
      </p:sp>
    </p:spTree>
    <p:extLst>
      <p:ext uri="{BB962C8B-B14F-4D97-AF65-F5344CB8AC3E}">
        <p14:creationId xmlns:p14="http://schemas.microsoft.com/office/powerpoint/2010/main" val="442652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19DA3A-0B72-434E-99D3-5DD8C74FFD1B}" type="datetimeFigureOut">
              <a:rPr lang="en-US" smtClean="0"/>
              <a:pPr/>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F0C85-0731-4F97-8901-026424616BF9}" type="slidenum">
              <a:rPr lang="en-US" smtClean="0"/>
              <a:pPr/>
              <a:t>‹#›</a:t>
            </a:fld>
            <a:endParaRPr lang="en-US"/>
          </a:p>
        </p:txBody>
      </p:sp>
    </p:spTree>
    <p:extLst>
      <p:ext uri="{BB962C8B-B14F-4D97-AF65-F5344CB8AC3E}">
        <p14:creationId xmlns:p14="http://schemas.microsoft.com/office/powerpoint/2010/main" val="1610031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19DA3A-0B72-434E-99D3-5DD8C74FFD1B}" type="datetimeFigureOut">
              <a:rPr lang="en-US" smtClean="0"/>
              <a:pPr/>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F0C85-0731-4F97-8901-026424616BF9}" type="slidenum">
              <a:rPr lang="en-US" smtClean="0"/>
              <a:pPr/>
              <a:t>‹#›</a:t>
            </a:fld>
            <a:endParaRPr lang="en-US"/>
          </a:p>
        </p:txBody>
      </p:sp>
    </p:spTree>
    <p:extLst>
      <p:ext uri="{BB962C8B-B14F-4D97-AF65-F5344CB8AC3E}">
        <p14:creationId xmlns:p14="http://schemas.microsoft.com/office/powerpoint/2010/main" val="3463838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19DA3A-0B72-434E-99D3-5DD8C74FFD1B}" type="datetimeFigureOut">
              <a:rPr lang="en-US" smtClean="0"/>
              <a:pPr/>
              <a:t>12/6/2025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5F0C85-0731-4F97-8901-026424616BF9}" type="slidenum">
              <a:rPr lang="en-US" smtClean="0"/>
              <a:pPr/>
              <a:t>‹#›</a:t>
            </a:fld>
            <a:endParaRPr lang="en-US"/>
          </a:p>
        </p:txBody>
      </p:sp>
    </p:spTree>
    <p:extLst>
      <p:ext uri="{BB962C8B-B14F-4D97-AF65-F5344CB8AC3E}">
        <p14:creationId xmlns:p14="http://schemas.microsoft.com/office/powerpoint/2010/main" val="3877096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19DA3A-0B72-434E-99D3-5DD8C74FFD1B}" type="datetimeFigureOut">
              <a:rPr lang="en-US" smtClean="0"/>
              <a:pPr/>
              <a:t>12/6/2025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5F0C85-0731-4F97-8901-026424616BF9}" type="slidenum">
              <a:rPr lang="en-US" smtClean="0"/>
              <a:pPr/>
              <a:t>‹#›</a:t>
            </a:fld>
            <a:endParaRPr lang="en-US"/>
          </a:p>
        </p:txBody>
      </p:sp>
    </p:spTree>
    <p:extLst>
      <p:ext uri="{BB962C8B-B14F-4D97-AF65-F5344CB8AC3E}">
        <p14:creationId xmlns:p14="http://schemas.microsoft.com/office/powerpoint/2010/main" val="3649512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19DA3A-0B72-434E-99D3-5DD8C74FFD1B}" type="datetimeFigureOut">
              <a:rPr lang="en-US" smtClean="0"/>
              <a:pPr/>
              <a:t>12/6/2025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5F0C85-0731-4F97-8901-026424616BF9}" type="slidenum">
              <a:rPr lang="en-US" smtClean="0"/>
              <a:pPr/>
              <a:t>‹#›</a:t>
            </a:fld>
            <a:endParaRPr lang="en-US"/>
          </a:p>
        </p:txBody>
      </p:sp>
    </p:spTree>
    <p:extLst>
      <p:ext uri="{BB962C8B-B14F-4D97-AF65-F5344CB8AC3E}">
        <p14:creationId xmlns:p14="http://schemas.microsoft.com/office/powerpoint/2010/main" val="2764466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19DA3A-0B72-434E-99D3-5DD8C74FFD1B}" type="datetimeFigureOut">
              <a:rPr lang="en-US" smtClean="0"/>
              <a:pPr/>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F0C85-0731-4F97-8901-026424616BF9}" type="slidenum">
              <a:rPr lang="en-US" smtClean="0"/>
              <a:pPr/>
              <a:t>‹#›</a:t>
            </a:fld>
            <a:endParaRPr lang="en-US"/>
          </a:p>
        </p:txBody>
      </p:sp>
    </p:spTree>
    <p:extLst>
      <p:ext uri="{BB962C8B-B14F-4D97-AF65-F5344CB8AC3E}">
        <p14:creationId xmlns:p14="http://schemas.microsoft.com/office/powerpoint/2010/main" val="3570811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19DA3A-0B72-434E-99D3-5DD8C74FFD1B}" type="datetimeFigureOut">
              <a:rPr lang="en-US" smtClean="0"/>
              <a:pPr/>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F0C85-0731-4F97-8901-026424616BF9}" type="slidenum">
              <a:rPr lang="en-US" smtClean="0"/>
              <a:pPr/>
              <a:t>‹#›</a:t>
            </a:fld>
            <a:endParaRPr lang="en-US"/>
          </a:p>
        </p:txBody>
      </p:sp>
    </p:spTree>
    <p:extLst>
      <p:ext uri="{BB962C8B-B14F-4D97-AF65-F5344CB8AC3E}">
        <p14:creationId xmlns:p14="http://schemas.microsoft.com/office/powerpoint/2010/main" val="2859346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19DA3A-0B72-434E-99D3-5DD8C74FFD1B}" type="datetimeFigureOut">
              <a:rPr lang="en-US" smtClean="0"/>
              <a:pPr/>
              <a:t>12/6/2025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5F0C85-0731-4F97-8901-026424616BF9}" type="slidenum">
              <a:rPr lang="en-US" smtClean="0"/>
              <a:pPr/>
              <a:t>‹#›</a:t>
            </a:fld>
            <a:endParaRPr lang="en-US"/>
          </a:p>
        </p:txBody>
      </p:sp>
    </p:spTree>
    <p:extLst>
      <p:ext uri="{BB962C8B-B14F-4D97-AF65-F5344CB8AC3E}">
        <p14:creationId xmlns:p14="http://schemas.microsoft.com/office/powerpoint/2010/main" val="256596739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1"/>
            <a:ext cx="7772400" cy="1219200"/>
          </a:xfrm>
        </p:spPr>
        <p:txBody>
          <a:bodyPr>
            <a:normAutofit/>
          </a:bodyPr>
          <a:lstStyle/>
          <a:p>
            <a:pPr marL="182880" indent="0" algn="ctr" rtl="1">
              <a:buNone/>
            </a:pPr>
            <a:r>
              <a:rPr lang="fa-IR" sz="5400" dirty="0" smtClean="0">
                <a:latin typeface="IranNastaliq" pitchFamily="18" charset="0"/>
                <a:cs typeface="IranNastaliq" pitchFamily="18" charset="0"/>
              </a:rPr>
              <a:t>به نام خداوند معظم</a:t>
            </a:r>
            <a:endParaRPr lang="en-US" sz="5400" dirty="0">
              <a:latin typeface="IranNastaliq" pitchFamily="18" charset="0"/>
              <a:cs typeface="IranNastaliq" pitchFamily="18" charset="0"/>
            </a:endParaRPr>
          </a:p>
        </p:txBody>
      </p:sp>
      <p:sp>
        <p:nvSpPr>
          <p:cNvPr id="3" name="Subtitle 2"/>
          <p:cNvSpPr>
            <a:spLocks noGrp="1"/>
          </p:cNvSpPr>
          <p:nvPr>
            <p:ph type="subTitle" idx="1"/>
          </p:nvPr>
        </p:nvSpPr>
        <p:spPr>
          <a:xfrm>
            <a:off x="457200" y="1752600"/>
            <a:ext cx="8153400" cy="4800600"/>
          </a:xfrm>
        </p:spPr>
        <p:txBody>
          <a:bodyPr>
            <a:noAutofit/>
          </a:bodyPr>
          <a:lstStyle/>
          <a:p>
            <a:pPr algn="ctr"/>
            <a:r>
              <a:rPr lang="en-US" sz="4800" b="1" dirty="0" err="1" smtClean="0"/>
              <a:t>Shahram</a:t>
            </a:r>
            <a:r>
              <a:rPr lang="en-US" sz="4800" b="1" dirty="0" smtClean="0"/>
              <a:t> </a:t>
            </a:r>
            <a:r>
              <a:rPr lang="en-US" sz="4800" b="1" dirty="0" err="1" smtClean="0"/>
              <a:t>Khamissi</a:t>
            </a:r>
            <a:endParaRPr lang="en-US" sz="4800" b="1" dirty="0" smtClean="0">
              <a:solidFill>
                <a:srgbClr val="FF0000"/>
              </a:solidFill>
            </a:endParaRPr>
          </a:p>
          <a:p>
            <a:pPr algn="ctr"/>
            <a:r>
              <a:rPr lang="en-US" sz="4800" b="1" dirty="0" smtClean="0">
                <a:solidFill>
                  <a:srgbClr val="7030A0"/>
                </a:solidFill>
              </a:rPr>
              <a:t>BSN-MSN</a:t>
            </a:r>
          </a:p>
          <a:p>
            <a:pPr algn="ctr"/>
            <a:r>
              <a:rPr lang="en-US" b="1" dirty="0" smtClean="0">
                <a:solidFill>
                  <a:srgbClr val="FF0000"/>
                </a:solidFill>
              </a:rPr>
              <a:t>Ahvaz </a:t>
            </a:r>
            <a:r>
              <a:rPr lang="en-US" b="1" dirty="0" err="1" smtClean="0">
                <a:solidFill>
                  <a:srgbClr val="FF0000"/>
                </a:solidFill>
              </a:rPr>
              <a:t>Jundishapour</a:t>
            </a:r>
            <a:r>
              <a:rPr lang="en-US" b="1" dirty="0" smtClean="0">
                <a:solidFill>
                  <a:srgbClr val="FF0000"/>
                </a:solidFill>
              </a:rPr>
              <a:t> </a:t>
            </a:r>
            <a:r>
              <a:rPr lang="en-US" b="1" dirty="0" smtClean="0">
                <a:solidFill>
                  <a:srgbClr val="FF0000"/>
                </a:solidFill>
              </a:rPr>
              <a:t>University of Medical Sciences</a:t>
            </a:r>
          </a:p>
          <a:p>
            <a:pPr algn="ctr"/>
            <a:r>
              <a:rPr lang="en-US" sz="4800" b="1" dirty="0" smtClean="0">
                <a:solidFill>
                  <a:srgbClr val="00B0F0"/>
                </a:solidFill>
              </a:rPr>
              <a:t> Ahvaz Ayatollah </a:t>
            </a:r>
            <a:r>
              <a:rPr lang="en-US" sz="4800" b="1" dirty="0" err="1" smtClean="0">
                <a:solidFill>
                  <a:srgbClr val="00B0F0"/>
                </a:solidFill>
              </a:rPr>
              <a:t>Taleghani</a:t>
            </a:r>
            <a:r>
              <a:rPr lang="en-US" sz="4800" b="1" dirty="0" smtClean="0">
                <a:solidFill>
                  <a:srgbClr val="00B0F0"/>
                </a:solidFill>
              </a:rPr>
              <a:t> Burn Hospital</a:t>
            </a:r>
          </a:p>
          <a:p>
            <a:pPr algn="ctr"/>
            <a:r>
              <a:rPr lang="en-US" sz="2000" b="1" dirty="0" smtClean="0">
                <a:solidFill>
                  <a:schemeClr val="accent2">
                    <a:lumMod val="75000"/>
                  </a:schemeClr>
                </a:solidFill>
              </a:rPr>
              <a:t>December 2025</a:t>
            </a:r>
            <a:endParaRPr lang="en-US" sz="2000" b="1" dirty="0">
              <a:solidFill>
                <a:schemeClr val="accent2">
                  <a:lumMod val="75000"/>
                </a:schemeClr>
              </a:solidFill>
            </a:endParaRPr>
          </a:p>
        </p:txBody>
      </p:sp>
    </p:spTree>
    <p:extLst>
      <p:ext uri="{BB962C8B-B14F-4D97-AF65-F5344CB8AC3E}">
        <p14:creationId xmlns:p14="http://schemas.microsoft.com/office/powerpoint/2010/main" val="1918159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lgn="r" rtl="1"/>
            <a:r>
              <a:rPr lang="fa-IR" sz="2400" dirty="0">
                <a:solidFill>
                  <a:srgbClr val="002060"/>
                </a:solidFill>
                <a:cs typeface="B Nazanin" pitchFamily="2" charset="-78"/>
              </a:rPr>
              <a:t>خارجي ترين لايه ، ناحيه </a:t>
            </a:r>
            <a:r>
              <a:rPr lang="fa-IR" sz="2400" dirty="0">
                <a:solidFill>
                  <a:srgbClr val="FF0000"/>
                </a:solidFill>
                <a:cs typeface="B Nazanin" pitchFamily="2" charset="-78"/>
              </a:rPr>
              <a:t>پرخوني</a:t>
            </a:r>
            <a:r>
              <a:rPr lang="fa-IR" sz="2400" dirty="0">
                <a:solidFill>
                  <a:srgbClr val="002060"/>
                </a:solidFill>
                <a:cs typeface="B Nazanin" pitchFamily="2" charset="-78"/>
              </a:rPr>
              <a:t> يا </a:t>
            </a:r>
            <a:r>
              <a:rPr lang="fa-IR" sz="2400" dirty="0">
                <a:solidFill>
                  <a:srgbClr val="FF0000"/>
                </a:solidFill>
                <a:cs typeface="B Nazanin" pitchFamily="2" charset="-78"/>
              </a:rPr>
              <a:t>بقا</a:t>
            </a:r>
            <a:r>
              <a:rPr lang="fa-IR" sz="2400" dirty="0">
                <a:solidFill>
                  <a:srgbClr val="002060"/>
                </a:solidFill>
                <a:cs typeface="B Nazanin" pitchFamily="2" charset="-78"/>
              </a:rPr>
              <a:t> است . اين ناحيه معمولا طي 7 تا 10 روز بهبود مي </a:t>
            </a:r>
            <a:r>
              <a:rPr lang="fa-IR" sz="2400" dirty="0" smtClean="0">
                <a:solidFill>
                  <a:srgbClr val="002060"/>
                </a:solidFill>
                <a:cs typeface="B Nazanin" pitchFamily="2" charset="-78"/>
              </a:rPr>
              <a:t>يابد .</a:t>
            </a:r>
            <a:endParaRPr lang="en-US" sz="2400" dirty="0">
              <a:solidFill>
                <a:srgbClr val="002060"/>
              </a:solidFill>
            </a:endParaRPr>
          </a:p>
          <a:p>
            <a:pPr marL="0" indent="0" algn="r" rtl="1">
              <a:buNone/>
            </a:pPr>
            <a:r>
              <a:rPr lang="fa-IR" sz="2400" dirty="0" smtClean="0">
                <a:solidFill>
                  <a:srgbClr val="002060"/>
                </a:solidFill>
              </a:rPr>
              <a:t> </a:t>
            </a:r>
            <a:r>
              <a:rPr lang="fa-IR" sz="2400" dirty="0" smtClean="0">
                <a:solidFill>
                  <a:srgbClr val="002060"/>
                </a:solidFill>
                <a:cs typeface="B Nazanin" panose="00000400000000000000" pitchFamily="2" charset="-78"/>
              </a:rPr>
              <a:t>در </a:t>
            </a:r>
            <a:r>
              <a:rPr lang="fa-IR" sz="2400" dirty="0">
                <a:solidFill>
                  <a:srgbClr val="002060"/>
                </a:solidFill>
                <a:cs typeface="B Nazanin" panose="00000400000000000000" pitchFamily="2" charset="-78"/>
              </a:rPr>
              <a:t>این ناحیه </a:t>
            </a:r>
            <a:r>
              <a:rPr lang="fa-IR" sz="2400" dirty="0" smtClean="0">
                <a:solidFill>
                  <a:srgbClr val="002060"/>
                </a:solidFill>
                <a:cs typeface="B Nazanin" panose="00000400000000000000" pitchFamily="2" charset="-78"/>
              </a:rPr>
              <a:t>انبساط </a:t>
            </a:r>
            <a:r>
              <a:rPr lang="fa-IR" sz="2400" dirty="0">
                <a:solidFill>
                  <a:srgbClr val="002060"/>
                </a:solidFill>
                <a:cs typeface="B Nazanin" panose="00000400000000000000" pitchFamily="2" charset="-78"/>
              </a:rPr>
              <a:t>عروقی </a:t>
            </a:r>
            <a:r>
              <a:rPr lang="fa-IR" sz="2400" dirty="0" smtClean="0">
                <a:solidFill>
                  <a:srgbClr val="002060"/>
                </a:solidFill>
                <a:cs typeface="B Nazanin" panose="00000400000000000000" pitchFamily="2" charset="-78"/>
              </a:rPr>
              <a:t>ناشی از التهاب </a:t>
            </a:r>
            <a:r>
              <a:rPr lang="fa-IR" sz="2400" dirty="0">
                <a:solidFill>
                  <a:srgbClr val="002060"/>
                </a:solidFill>
                <a:cs typeface="B Nazanin" panose="00000400000000000000" pitchFamily="2" charset="-78"/>
              </a:rPr>
              <a:t>وجود دارد و </a:t>
            </a:r>
            <a:r>
              <a:rPr lang="fa-IR" sz="2400" dirty="0" smtClean="0">
                <a:solidFill>
                  <a:srgbClr val="002060"/>
                </a:solidFill>
                <a:cs typeface="B Nazanin" panose="00000400000000000000" pitchFamily="2" charset="-78"/>
              </a:rPr>
              <a:t>سلولها </a:t>
            </a:r>
            <a:r>
              <a:rPr lang="fa-IR" sz="2400" dirty="0">
                <a:solidFill>
                  <a:srgbClr val="002060"/>
                </a:solidFill>
                <a:cs typeface="B Nazanin" panose="00000400000000000000" pitchFamily="2" charset="-78"/>
              </a:rPr>
              <a:t>در این ناحیه </a:t>
            </a:r>
            <a:r>
              <a:rPr lang="fa-IR" sz="2400" dirty="0" smtClean="0">
                <a:solidFill>
                  <a:srgbClr val="002060"/>
                </a:solidFill>
                <a:cs typeface="B Nazanin" panose="00000400000000000000" pitchFamily="2" charset="-78"/>
              </a:rPr>
              <a:t>کاملا </a:t>
            </a:r>
            <a:r>
              <a:rPr lang="fa-IR" sz="2400" dirty="0">
                <a:solidFill>
                  <a:srgbClr val="002060"/>
                </a:solidFill>
                <a:cs typeface="B Nazanin" panose="00000400000000000000" pitchFamily="2" charset="-78"/>
              </a:rPr>
              <a:t>زنده </a:t>
            </a:r>
            <a:r>
              <a:rPr lang="fa-IR" sz="2400" dirty="0" smtClean="0">
                <a:solidFill>
                  <a:srgbClr val="002060"/>
                </a:solidFill>
                <a:cs typeface="B Nazanin" panose="00000400000000000000" pitchFamily="2" charset="-78"/>
              </a:rPr>
              <a:t>هستند . معمولا</a:t>
            </a:r>
            <a:r>
              <a:rPr lang="en-US" sz="2400" dirty="0" smtClean="0">
                <a:solidFill>
                  <a:srgbClr val="002060"/>
                </a:solidFill>
                <a:cs typeface="B Nazanin" panose="00000400000000000000" pitchFamily="2" charset="-78"/>
              </a:rPr>
              <a:t> </a:t>
            </a:r>
            <a:r>
              <a:rPr lang="fa-IR" sz="2400" dirty="0" smtClean="0">
                <a:solidFill>
                  <a:srgbClr val="002060"/>
                </a:solidFill>
                <a:cs typeface="B Nazanin" panose="00000400000000000000" pitchFamily="2" charset="-78"/>
              </a:rPr>
              <a:t>خطر </a:t>
            </a:r>
            <a:r>
              <a:rPr lang="fa-IR" sz="2400" dirty="0">
                <a:solidFill>
                  <a:srgbClr val="002060"/>
                </a:solidFill>
                <a:cs typeface="B Nazanin" panose="00000400000000000000" pitchFamily="2" charset="-78"/>
              </a:rPr>
              <a:t>نکروز </a:t>
            </a:r>
            <a:r>
              <a:rPr lang="fa-IR" sz="2400" dirty="0" smtClean="0">
                <a:solidFill>
                  <a:srgbClr val="002060"/>
                </a:solidFill>
                <a:cs typeface="B Nazanin" panose="00000400000000000000" pitchFamily="2" charset="-78"/>
              </a:rPr>
              <a:t>دراین </a:t>
            </a:r>
            <a:r>
              <a:rPr lang="fa-IR" sz="2400" dirty="0">
                <a:solidFill>
                  <a:srgbClr val="002060"/>
                </a:solidFill>
                <a:cs typeface="B Nazanin" panose="00000400000000000000" pitchFamily="2" charset="-78"/>
              </a:rPr>
              <a:t>ناحیه وجود </a:t>
            </a:r>
            <a:r>
              <a:rPr lang="fa-IR" sz="2400" dirty="0" smtClean="0">
                <a:solidFill>
                  <a:srgbClr val="002060"/>
                </a:solidFill>
                <a:cs typeface="B Nazanin" panose="00000400000000000000" pitchFamily="2" charset="-78"/>
              </a:rPr>
              <a:t>ندارد</a:t>
            </a:r>
            <a:r>
              <a:rPr lang="en-US" sz="2400" dirty="0" smtClean="0">
                <a:solidFill>
                  <a:srgbClr val="002060"/>
                </a:solidFill>
                <a:cs typeface="B Nazanin" panose="00000400000000000000" pitchFamily="2" charset="-78"/>
              </a:rPr>
              <a:t> </a:t>
            </a:r>
            <a:r>
              <a:rPr lang="fa-IR" sz="2400" dirty="0" smtClean="0">
                <a:solidFill>
                  <a:srgbClr val="002060"/>
                </a:solidFill>
                <a:cs typeface="B Nazanin" panose="00000400000000000000" pitchFamily="2" charset="-78"/>
              </a:rPr>
              <a:t>. </a:t>
            </a:r>
            <a:r>
              <a:rPr lang="fa-IR" sz="2400" dirty="0">
                <a:solidFill>
                  <a:srgbClr val="002060"/>
                </a:solidFill>
                <a:cs typeface="B Nazanin" panose="00000400000000000000" pitchFamily="2" charset="-78"/>
              </a:rPr>
              <a:t>وجود این نواحی به این </a:t>
            </a:r>
            <a:r>
              <a:rPr lang="fa-IR" sz="2400" dirty="0" smtClean="0">
                <a:solidFill>
                  <a:srgbClr val="002060"/>
                </a:solidFill>
                <a:cs typeface="B Nazanin" panose="00000400000000000000" pitchFamily="2" charset="-78"/>
              </a:rPr>
              <a:t>معنی است </a:t>
            </a:r>
            <a:r>
              <a:rPr lang="fa-IR" sz="2400" dirty="0">
                <a:solidFill>
                  <a:srgbClr val="002060"/>
                </a:solidFill>
                <a:cs typeface="B Nazanin" panose="00000400000000000000" pitchFamily="2" charset="-78"/>
              </a:rPr>
              <a:t>که مراقبت و احیای </a:t>
            </a:r>
            <a:r>
              <a:rPr lang="fa-IR" sz="2400" dirty="0" smtClean="0">
                <a:solidFill>
                  <a:srgbClr val="002060"/>
                </a:solidFill>
                <a:cs typeface="B Nazanin" panose="00000400000000000000" pitchFamily="2" charset="-78"/>
              </a:rPr>
              <a:t>نامناسب </a:t>
            </a:r>
            <a:r>
              <a:rPr lang="fa-IR" sz="2400" dirty="0">
                <a:solidFill>
                  <a:srgbClr val="002060"/>
                </a:solidFill>
                <a:cs typeface="B Nazanin" panose="00000400000000000000" pitchFamily="2" charset="-78"/>
              </a:rPr>
              <a:t>از زخم </a:t>
            </a:r>
            <a:r>
              <a:rPr lang="fa-IR" sz="2400" dirty="0" smtClean="0">
                <a:solidFill>
                  <a:srgbClr val="002060"/>
                </a:solidFill>
                <a:cs typeface="B Nazanin" panose="00000400000000000000" pitchFamily="2" charset="-78"/>
              </a:rPr>
              <a:t>باعث وسعت آسیب میشود . احیاء نامناسب </a:t>
            </a:r>
            <a:r>
              <a:rPr lang="fa-IR" sz="2400" dirty="0">
                <a:solidFill>
                  <a:srgbClr val="002060"/>
                </a:solidFill>
                <a:cs typeface="B Nazanin" panose="00000400000000000000" pitchFamily="2" charset="-78"/>
              </a:rPr>
              <a:t>مایعات ممکن </a:t>
            </a:r>
            <a:r>
              <a:rPr lang="fa-IR" sz="2400" dirty="0" smtClean="0">
                <a:solidFill>
                  <a:srgbClr val="002060"/>
                </a:solidFill>
                <a:cs typeface="B Nazanin" panose="00000400000000000000" pitchFamily="2" charset="-78"/>
              </a:rPr>
              <a:t>است باعث </a:t>
            </a:r>
            <a:r>
              <a:rPr lang="fa-IR" sz="2400" dirty="0">
                <a:solidFill>
                  <a:srgbClr val="002060"/>
                </a:solidFill>
                <a:cs typeface="B Nazanin" panose="00000400000000000000" pitchFamily="2" charset="-78"/>
              </a:rPr>
              <a:t>تبدیل ناحیه </a:t>
            </a:r>
            <a:r>
              <a:rPr lang="fa-IR" sz="2400" dirty="0" smtClean="0">
                <a:solidFill>
                  <a:srgbClr val="002060"/>
                </a:solidFill>
                <a:cs typeface="B Nazanin" panose="00000400000000000000" pitchFamily="2" charset="-78"/>
              </a:rPr>
              <a:t>استاز </a:t>
            </a:r>
            <a:r>
              <a:rPr lang="fa-IR" sz="2400" dirty="0">
                <a:solidFill>
                  <a:srgbClr val="002060"/>
                </a:solidFill>
                <a:cs typeface="B Nazanin" panose="00000400000000000000" pitchFamily="2" charset="-78"/>
              </a:rPr>
              <a:t>به </a:t>
            </a:r>
            <a:r>
              <a:rPr lang="fa-IR" sz="2400" dirty="0" smtClean="0">
                <a:solidFill>
                  <a:srgbClr val="002060"/>
                </a:solidFill>
                <a:cs typeface="B Nazanin" panose="00000400000000000000" pitchFamily="2" charset="-78"/>
              </a:rPr>
              <a:t>ناحیه نکروز </a:t>
            </a:r>
            <a:r>
              <a:rPr lang="fa-IR" sz="2400" dirty="0">
                <a:solidFill>
                  <a:srgbClr val="002060"/>
                </a:solidFill>
                <a:cs typeface="B Nazanin" panose="00000400000000000000" pitchFamily="2" charset="-78"/>
              </a:rPr>
              <a:t>شود </a:t>
            </a:r>
            <a:r>
              <a:rPr lang="fa-IR" sz="2400" dirty="0" smtClean="0">
                <a:solidFill>
                  <a:srgbClr val="002060"/>
                </a:solidFill>
                <a:cs typeface="B Nazanin" panose="00000400000000000000" pitchFamily="2" charset="-78"/>
              </a:rPr>
              <a:t>.</a:t>
            </a:r>
            <a:r>
              <a:rPr lang="fa-IR" dirty="0">
                <a:solidFill>
                  <a:srgbClr val="002060"/>
                </a:solidFill>
                <a:cs typeface="B Nazanin" panose="00000400000000000000" pitchFamily="2" charset="-78"/>
              </a:rPr>
              <a:t/>
            </a:r>
            <a:br>
              <a:rPr lang="fa-IR" dirty="0">
                <a:solidFill>
                  <a:srgbClr val="002060"/>
                </a:solidFill>
                <a:cs typeface="B Nazanin" panose="00000400000000000000" pitchFamily="2" charset="-78"/>
              </a:rPr>
            </a:br>
            <a:endParaRPr lang="en-US" dirty="0">
              <a:solidFill>
                <a:srgbClr val="002060"/>
              </a:solidFill>
              <a:cs typeface="B Nazanin" panose="00000400000000000000" pitchFamily="2" charset="-78"/>
            </a:endParaRPr>
          </a:p>
        </p:txBody>
      </p:sp>
    </p:spTree>
    <p:extLst>
      <p:ext uri="{BB962C8B-B14F-4D97-AF65-F5344CB8AC3E}">
        <p14:creationId xmlns:p14="http://schemas.microsoft.com/office/powerpoint/2010/main" val="87123136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914400"/>
          </a:xfrm>
        </p:spPr>
        <p:style>
          <a:lnRef idx="1">
            <a:schemeClr val="accent1"/>
          </a:lnRef>
          <a:fillRef idx="2">
            <a:schemeClr val="accent1"/>
          </a:fillRef>
          <a:effectRef idx="1">
            <a:schemeClr val="accent1"/>
          </a:effectRef>
          <a:fontRef idx="minor">
            <a:schemeClr val="dk1"/>
          </a:fontRef>
        </p:style>
        <p:txBody>
          <a:bodyPr>
            <a:normAutofit fontScale="90000"/>
          </a:bodyPr>
          <a:lstStyle/>
          <a:p>
            <a:pPr rtl="1"/>
            <a:r>
              <a:rPr lang="fa-IR" sz="3100" b="1" dirty="0" smtClean="0">
                <a:cs typeface="B Titr" pitchFamily="2" charset="-78"/>
              </a:rPr>
              <a:t/>
            </a:r>
            <a:br>
              <a:rPr lang="fa-IR" sz="3100" b="1" dirty="0" smtClean="0">
                <a:cs typeface="B Titr" pitchFamily="2" charset="-78"/>
              </a:rPr>
            </a:br>
            <a:r>
              <a:rPr lang="ar-SA" sz="3100" b="1" dirty="0" smtClean="0">
                <a:cs typeface="B Titr" pitchFamily="2" charset="-78"/>
              </a:rPr>
              <a:t>گرافتهای پوستی به 4 نوع تقسیم می شوند:</a:t>
            </a:r>
            <a:r>
              <a:rPr lang="en-US" dirty="0" smtClean="0">
                <a:cs typeface="B Kamran Outline" pitchFamily="2" charset="-78"/>
              </a:rPr>
              <a:t/>
            </a:r>
            <a:br>
              <a:rPr lang="en-US" dirty="0" smtClean="0">
                <a:cs typeface="B Kamran Outline" pitchFamily="2" charset="-78"/>
              </a:rPr>
            </a:br>
            <a:endParaRPr lang="en-US" dirty="0">
              <a:cs typeface="B Kamran Outline" pitchFamily="2" charset="-78"/>
            </a:endParaRPr>
          </a:p>
        </p:txBody>
      </p:sp>
      <p:sp>
        <p:nvSpPr>
          <p:cNvPr id="3" name="Subtitle 2"/>
          <p:cNvSpPr>
            <a:spLocks noGrp="1"/>
          </p:cNvSpPr>
          <p:nvPr>
            <p:ph type="subTitle" idx="1"/>
          </p:nvPr>
        </p:nvSpPr>
        <p:spPr>
          <a:xfrm>
            <a:off x="685800" y="1524000"/>
            <a:ext cx="7772400" cy="4876800"/>
          </a:xfrm>
          <a:ln>
            <a:noFill/>
          </a:ln>
        </p:spPr>
        <p:style>
          <a:lnRef idx="2">
            <a:schemeClr val="accent1"/>
          </a:lnRef>
          <a:fillRef idx="1">
            <a:schemeClr val="lt1"/>
          </a:fillRef>
          <a:effectRef idx="0">
            <a:schemeClr val="accent1"/>
          </a:effectRef>
          <a:fontRef idx="minor">
            <a:schemeClr val="dk1"/>
          </a:fontRef>
        </p:style>
        <p:txBody>
          <a:bodyPr>
            <a:normAutofit/>
          </a:bodyPr>
          <a:lstStyle/>
          <a:p>
            <a:pPr algn="justLow" rtl="1"/>
            <a:r>
              <a:rPr lang="ar-SA" sz="2400" b="1" dirty="0" smtClean="0">
                <a:solidFill>
                  <a:srgbClr val="C00000"/>
                </a:solidFill>
                <a:cs typeface="B Nazanin" pitchFamily="2" charset="-78"/>
              </a:rPr>
              <a:t>پیوند اتوگرافت</a:t>
            </a:r>
            <a:r>
              <a:rPr lang="en-US" sz="2400" b="1" dirty="0">
                <a:solidFill>
                  <a:srgbClr val="C00000"/>
                </a:solidFill>
                <a:cs typeface="B Nazanin" pitchFamily="2" charset="-78"/>
              </a:rPr>
              <a:t> </a:t>
            </a:r>
            <a:r>
              <a:rPr lang="fa-IR" sz="2400" b="1" dirty="0" smtClean="0">
                <a:solidFill>
                  <a:srgbClr val="C00000"/>
                </a:solidFill>
                <a:cs typeface="B Nazanin" pitchFamily="2" charset="-78"/>
              </a:rPr>
              <a:t>(</a:t>
            </a:r>
            <a:r>
              <a:rPr lang="en-US" sz="2400" b="1" dirty="0" smtClean="0">
                <a:solidFill>
                  <a:srgbClr val="C00000"/>
                </a:solidFill>
                <a:cs typeface="B Nazanin" pitchFamily="2" charset="-78"/>
              </a:rPr>
              <a:t>(</a:t>
            </a:r>
            <a:r>
              <a:rPr lang="en-US" sz="2400" b="1" dirty="0" err="1" smtClean="0">
                <a:solidFill>
                  <a:srgbClr val="C00000"/>
                </a:solidFill>
                <a:cs typeface="B Nazanin" pitchFamily="2" charset="-78"/>
              </a:rPr>
              <a:t>Autograft</a:t>
            </a:r>
            <a:r>
              <a:rPr lang="ar-SA" sz="2400" b="1" dirty="0" smtClean="0">
                <a:solidFill>
                  <a:srgbClr val="C00000"/>
                </a:solidFill>
                <a:cs typeface="B Nazanin" pitchFamily="2" charset="-78"/>
              </a:rPr>
              <a:t>:</a:t>
            </a:r>
            <a:r>
              <a:rPr lang="ar-SA" sz="2400" dirty="0" smtClean="0">
                <a:solidFill>
                  <a:srgbClr val="C00000"/>
                </a:solidFill>
                <a:cs typeface="B Nazanin" pitchFamily="2" charset="-78"/>
              </a:rPr>
              <a:t> </a:t>
            </a:r>
            <a:r>
              <a:rPr lang="ar-SA" sz="2400" dirty="0" smtClean="0">
                <a:solidFill>
                  <a:schemeClr val="tx1"/>
                </a:solidFill>
                <a:cs typeface="B Nazanin" pitchFamily="2" charset="-78"/>
              </a:rPr>
              <a:t>یعنی پیوند از شخص به خودش. این نوع پیوند بیشتر مربوط به بافت‌های اضافی بدن، یا بافت‌هایی است که قدرت بازسازی خودشان را دارند. مثل پیوندهای پوستی یا مثلاً برداشتن سیاه رگ</a:t>
            </a:r>
            <a:r>
              <a:rPr lang="en-US" sz="2400" dirty="0" smtClean="0">
                <a:solidFill>
                  <a:schemeClr val="tx1"/>
                </a:solidFill>
                <a:cs typeface="B Nazanin" pitchFamily="2" charset="-78"/>
              </a:rPr>
              <a:t>  </a:t>
            </a:r>
            <a:r>
              <a:rPr lang="ar-SA" sz="2400" dirty="0" smtClean="0">
                <a:solidFill>
                  <a:schemeClr val="tx1"/>
                </a:solidFill>
                <a:cs typeface="B Nazanin" pitchFamily="2" charset="-78"/>
              </a:rPr>
              <a:t>از پای بیمار برای بازسازی عروق کرونر قلب</a:t>
            </a:r>
            <a:endParaRPr lang="fa-IR" sz="2400" dirty="0" smtClean="0">
              <a:solidFill>
                <a:schemeClr val="tx1"/>
              </a:solidFill>
              <a:cs typeface="B Nazanin" pitchFamily="2" charset="-78"/>
            </a:endParaRPr>
          </a:p>
          <a:p>
            <a:pPr algn="justLow" rtl="1"/>
            <a:endParaRPr lang="fa-IR" sz="2400" dirty="0" smtClean="0">
              <a:solidFill>
                <a:schemeClr val="tx1"/>
              </a:solidFill>
              <a:cs typeface="B Nazanin" pitchFamily="2" charset="-78"/>
            </a:endParaRPr>
          </a:p>
          <a:p>
            <a:pPr algn="r" rtl="1"/>
            <a:r>
              <a:rPr lang="en-US" b="1" dirty="0" smtClean="0">
                <a:solidFill>
                  <a:schemeClr val="tx1"/>
                </a:solidFill>
                <a:cs typeface="B Koodak" pitchFamily="2" charset="-78"/>
              </a:rPr>
              <a:t> </a:t>
            </a:r>
            <a:r>
              <a:rPr lang="fa-IR" sz="2800" b="1" dirty="0">
                <a:solidFill>
                  <a:srgbClr val="0000FF"/>
                </a:solidFill>
                <a:cs typeface="B Nazanin" panose="00000400000000000000" pitchFamily="2" charset="-78"/>
              </a:rPr>
              <a:t>انواع گرافت </a:t>
            </a:r>
            <a:r>
              <a:rPr lang="fa-IR" sz="2800" b="1" dirty="0" smtClean="0">
                <a:solidFill>
                  <a:srgbClr val="0000FF"/>
                </a:solidFill>
                <a:cs typeface="B Nazanin" panose="00000400000000000000" pitchFamily="2" charset="-78"/>
              </a:rPr>
              <a:t>پوستی اتوگرافت  </a:t>
            </a:r>
            <a:endParaRPr lang="fa-IR" sz="4400" b="1" dirty="0">
              <a:solidFill>
                <a:srgbClr val="0000FF"/>
              </a:solidFill>
              <a:cs typeface="B Nazanin" panose="00000400000000000000" pitchFamily="2" charset="-78"/>
            </a:endParaRPr>
          </a:p>
          <a:p>
            <a:pPr algn="r" rtl="1"/>
            <a:r>
              <a:rPr lang="fa-IR" sz="2800" dirty="0">
                <a:solidFill>
                  <a:schemeClr val="tx1"/>
                </a:solidFill>
                <a:cs typeface="B Nazanin" panose="00000400000000000000" pitchFamily="2" charset="-78"/>
              </a:rPr>
              <a:t>نیمه ضخامت </a:t>
            </a:r>
            <a:r>
              <a:rPr lang="fa-IR" sz="2800" dirty="0" smtClean="0">
                <a:solidFill>
                  <a:schemeClr val="tx1"/>
                </a:solidFill>
                <a:cs typeface="B Nazanin" panose="00000400000000000000" pitchFamily="2" charset="-78"/>
              </a:rPr>
              <a:t>نازک</a:t>
            </a:r>
            <a:r>
              <a:rPr lang="en-US" sz="2800" dirty="0" smtClean="0">
                <a:solidFill>
                  <a:schemeClr val="tx1"/>
                </a:solidFill>
                <a:cs typeface="B Nazanin" panose="00000400000000000000" pitchFamily="2" charset="-78"/>
              </a:rPr>
              <a:t>     </a:t>
            </a:r>
            <a:r>
              <a:rPr lang="fa-IR" sz="2800" dirty="0" smtClean="0">
                <a:solidFill>
                  <a:schemeClr val="tx1"/>
                </a:solidFill>
                <a:cs typeface="B Nazanin" panose="00000400000000000000" pitchFamily="2" charset="-78"/>
              </a:rPr>
              <a:t> </a:t>
            </a:r>
            <a:r>
              <a:rPr lang="en-US" sz="2800" dirty="0" smtClean="0">
                <a:solidFill>
                  <a:schemeClr val="tx1"/>
                </a:solidFill>
                <a:cs typeface="B Nazanin" panose="00000400000000000000" pitchFamily="2" charset="-78"/>
              </a:rPr>
              <a:t>Thin Split Thickness Skin Graft</a:t>
            </a:r>
            <a:endParaRPr lang="fa-IR" sz="2800" dirty="0">
              <a:solidFill>
                <a:schemeClr val="tx1"/>
              </a:solidFill>
              <a:cs typeface="B Nazanin" panose="00000400000000000000" pitchFamily="2" charset="-78"/>
            </a:endParaRPr>
          </a:p>
          <a:p>
            <a:pPr algn="r" rtl="1"/>
            <a:r>
              <a:rPr lang="fa-IR" sz="2800" dirty="0">
                <a:solidFill>
                  <a:schemeClr val="tx1"/>
                </a:solidFill>
                <a:cs typeface="B Nazanin" panose="00000400000000000000" pitchFamily="2" charset="-78"/>
              </a:rPr>
              <a:t>نیمه ضخامت </a:t>
            </a:r>
            <a:r>
              <a:rPr lang="fa-IR" sz="2800" dirty="0" smtClean="0">
                <a:solidFill>
                  <a:schemeClr val="tx1"/>
                </a:solidFill>
                <a:cs typeface="B Nazanin" panose="00000400000000000000" pitchFamily="2" charset="-78"/>
              </a:rPr>
              <a:t>ضخیم  </a:t>
            </a:r>
            <a:r>
              <a:rPr lang="en-US" sz="2800" dirty="0" smtClean="0">
                <a:solidFill>
                  <a:schemeClr val="tx1"/>
                </a:solidFill>
                <a:cs typeface="B Nazanin" panose="00000400000000000000" pitchFamily="2" charset="-78"/>
              </a:rPr>
              <a:t> Graft</a:t>
            </a:r>
            <a:r>
              <a:rPr lang="fa-IR" sz="2800" dirty="0" smtClean="0">
                <a:solidFill>
                  <a:schemeClr val="tx1"/>
                </a:solidFill>
                <a:cs typeface="B Nazanin" panose="00000400000000000000" pitchFamily="2" charset="-78"/>
              </a:rPr>
              <a:t> </a:t>
            </a:r>
            <a:r>
              <a:rPr lang="en-US" sz="2800" dirty="0" smtClean="0">
                <a:solidFill>
                  <a:schemeClr val="tx1"/>
                </a:solidFill>
                <a:cs typeface="B Nazanin" panose="00000400000000000000" pitchFamily="2" charset="-78"/>
              </a:rPr>
              <a:t> </a:t>
            </a:r>
            <a:r>
              <a:rPr lang="en-US" sz="2800" dirty="0" smtClean="0">
                <a:solidFill>
                  <a:schemeClr val="tx1"/>
                </a:solidFill>
                <a:cs typeface="B Nazanin" panose="00000400000000000000" pitchFamily="2" charset="-78"/>
              </a:rPr>
              <a:t>Thick </a:t>
            </a:r>
            <a:r>
              <a:rPr lang="en-US" sz="2800" dirty="0">
                <a:solidFill>
                  <a:schemeClr val="tx1"/>
                </a:solidFill>
                <a:cs typeface="B Nazanin" panose="00000400000000000000" pitchFamily="2" charset="-78"/>
              </a:rPr>
              <a:t>Split Thickness </a:t>
            </a:r>
            <a:r>
              <a:rPr lang="en-US" sz="2800" dirty="0" smtClean="0">
                <a:solidFill>
                  <a:schemeClr val="tx1"/>
                </a:solidFill>
                <a:cs typeface="B Nazanin" panose="00000400000000000000" pitchFamily="2" charset="-78"/>
              </a:rPr>
              <a:t>Skin</a:t>
            </a:r>
          </a:p>
          <a:p>
            <a:pPr algn="l" rtl="1"/>
            <a:r>
              <a:rPr lang="fa-IR" sz="2800" dirty="0" smtClean="0">
                <a:solidFill>
                  <a:schemeClr val="tx1"/>
                </a:solidFill>
                <a:cs typeface="B Nazanin" panose="00000400000000000000" pitchFamily="2" charset="-78"/>
              </a:rPr>
              <a:t>تمام ضخامت</a:t>
            </a:r>
            <a:r>
              <a:rPr lang="en-US" sz="2800" dirty="0" smtClean="0">
                <a:solidFill>
                  <a:schemeClr val="tx1"/>
                </a:solidFill>
                <a:cs typeface="B Nazanin" panose="00000400000000000000" pitchFamily="2" charset="-78"/>
              </a:rPr>
              <a:t>       </a:t>
            </a:r>
            <a:r>
              <a:rPr lang="en-US" sz="2800" dirty="0" smtClean="0">
                <a:solidFill>
                  <a:schemeClr val="tx1"/>
                </a:solidFill>
                <a:cs typeface="B Nazanin" panose="00000400000000000000" pitchFamily="2" charset="-78"/>
              </a:rPr>
              <a:t> Full Split </a:t>
            </a:r>
            <a:r>
              <a:rPr lang="en-US" sz="2800" dirty="0">
                <a:solidFill>
                  <a:schemeClr val="tx1"/>
                </a:solidFill>
                <a:cs typeface="B Nazanin" panose="00000400000000000000" pitchFamily="2" charset="-78"/>
              </a:rPr>
              <a:t>Thickness </a:t>
            </a:r>
            <a:r>
              <a:rPr lang="en-US" sz="2800" dirty="0" smtClean="0">
                <a:solidFill>
                  <a:schemeClr val="tx1"/>
                </a:solidFill>
                <a:cs typeface="B Nazanin" panose="00000400000000000000" pitchFamily="2" charset="-78"/>
              </a:rPr>
              <a:t>Skin Graft               </a:t>
            </a:r>
            <a:endParaRPr lang="en-US" sz="2800" dirty="0" smtClean="0">
              <a:solidFill>
                <a:schemeClr val="tx1"/>
              </a:solidFill>
              <a:cs typeface="B Nazanin" panose="00000400000000000000" pitchFamily="2" charset="-78"/>
            </a:endParaRPr>
          </a:p>
          <a:p>
            <a:pPr algn="r" rtl="1"/>
            <a:r>
              <a:rPr lang="en-US" sz="2800" dirty="0" smtClean="0">
                <a:solidFill>
                  <a:schemeClr val="tx1"/>
                </a:solidFill>
                <a:cs typeface="B Nazanin" panose="00000400000000000000" pitchFamily="2" charset="-78"/>
              </a:rPr>
              <a:t>Composite </a:t>
            </a:r>
            <a:r>
              <a:rPr lang="en-US" sz="2800" dirty="0">
                <a:solidFill>
                  <a:schemeClr val="tx1"/>
                </a:solidFill>
                <a:cs typeface="B Nazanin" panose="00000400000000000000" pitchFamily="2" charset="-78"/>
              </a:rPr>
              <a:t>graft</a:t>
            </a:r>
          </a:p>
          <a:p>
            <a:pPr algn="just" rtl="1"/>
            <a:endParaRPr lang="en-US" dirty="0">
              <a:solidFill>
                <a:schemeClr val="tx1"/>
              </a:solidFill>
              <a:cs typeface="B Koodak" pitchFamily="2" charset="-78"/>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229600" cy="6430963"/>
          </a:xfrm>
        </p:spPr>
        <p:txBody>
          <a:bodyPr>
            <a:normAutofit/>
          </a:bodyPr>
          <a:lstStyle/>
          <a:p>
            <a:pPr algn="r" rtl="1"/>
            <a:r>
              <a:rPr lang="fa-IR" sz="2400" dirty="0" smtClean="0">
                <a:cs typeface="B Nazanin" panose="00000400000000000000" pitchFamily="2" charset="-78"/>
              </a:rPr>
              <a:t>فولیکول </a:t>
            </a:r>
            <a:r>
              <a:rPr lang="fa-IR" sz="2400" dirty="0">
                <a:cs typeface="B Nazanin" panose="00000400000000000000" pitchFamily="2" charset="-78"/>
              </a:rPr>
              <a:t>مو </a:t>
            </a:r>
            <a:r>
              <a:rPr lang="fa-IR" sz="2400" dirty="0" smtClean="0">
                <a:cs typeface="B Nazanin" panose="00000400000000000000" pitchFamily="2" charset="-78"/>
              </a:rPr>
              <a:t>، غدد </a:t>
            </a:r>
            <a:r>
              <a:rPr lang="fa-IR" sz="2400" dirty="0">
                <a:cs typeface="B Nazanin" panose="00000400000000000000" pitchFamily="2" charset="-78"/>
              </a:rPr>
              <a:t>عرق </a:t>
            </a:r>
            <a:r>
              <a:rPr lang="fa-IR" sz="2400" dirty="0" smtClean="0">
                <a:cs typeface="B Nazanin" panose="00000400000000000000" pitchFamily="2" charset="-78"/>
              </a:rPr>
              <a:t>و </a:t>
            </a:r>
            <a:r>
              <a:rPr lang="fa-IR" sz="2400" dirty="0">
                <a:cs typeface="B Nazanin" panose="00000400000000000000" pitchFamily="2" charset="-78"/>
              </a:rPr>
              <a:t>اعصاب پوستی غالبا درون </a:t>
            </a:r>
            <a:r>
              <a:rPr lang="en-US" sz="2400" dirty="0">
                <a:cs typeface="B Nazanin" panose="00000400000000000000" pitchFamily="2" charset="-78"/>
              </a:rPr>
              <a:t>thick STSG  </a:t>
            </a:r>
            <a:r>
              <a:rPr lang="fa-IR" sz="2400" dirty="0">
                <a:cs typeface="B Nazanin" panose="00000400000000000000" pitchFamily="2" charset="-78"/>
              </a:rPr>
              <a:t> و </a:t>
            </a:r>
            <a:r>
              <a:rPr lang="en-US" sz="2400" dirty="0">
                <a:cs typeface="B Nazanin" panose="00000400000000000000" pitchFamily="2" charset="-78"/>
              </a:rPr>
              <a:t>FTSG </a:t>
            </a:r>
            <a:r>
              <a:rPr lang="fa-IR" sz="2400" dirty="0">
                <a:cs typeface="B Nazanin" panose="00000400000000000000" pitchFamily="2" charset="-78"/>
              </a:rPr>
              <a:t> انتقال داده می </a:t>
            </a:r>
            <a:r>
              <a:rPr lang="fa-IR" sz="2400" dirty="0" smtClean="0">
                <a:cs typeface="B Nazanin" panose="00000400000000000000" pitchFamily="2" charset="-78"/>
              </a:rPr>
              <a:t>شوند</a:t>
            </a:r>
            <a:r>
              <a:rPr lang="en-US" sz="2400" dirty="0" smtClean="0">
                <a:cs typeface="B Nazanin" panose="00000400000000000000" pitchFamily="2" charset="-78"/>
              </a:rPr>
              <a:t> </a:t>
            </a:r>
            <a:r>
              <a:rPr lang="fa-IR" sz="2400" dirty="0" smtClean="0">
                <a:cs typeface="B Nazanin" panose="00000400000000000000" pitchFamily="2" charset="-78"/>
              </a:rPr>
              <a:t>.</a:t>
            </a:r>
            <a:endParaRPr lang="fa-IR" sz="2400" dirty="0">
              <a:cs typeface="B Nazanin" panose="00000400000000000000" pitchFamily="2" charset="-78"/>
            </a:endParaRPr>
          </a:p>
          <a:p>
            <a:pPr algn="r" rtl="1"/>
            <a:r>
              <a:rPr lang="en-US" sz="2400" dirty="0">
                <a:cs typeface="B Nazanin" panose="00000400000000000000" pitchFamily="2" charset="-78"/>
              </a:rPr>
              <a:t>FTSG </a:t>
            </a:r>
            <a:r>
              <a:rPr lang="fa-IR" sz="2400" dirty="0" smtClean="0">
                <a:cs typeface="B Nazanin" panose="00000400000000000000" pitchFamily="2" charset="-78"/>
              </a:rPr>
              <a:t> و </a:t>
            </a:r>
            <a:r>
              <a:rPr lang="en-US" sz="2400" dirty="0">
                <a:cs typeface="B Nazanin" panose="00000400000000000000" pitchFamily="2" charset="-78"/>
              </a:rPr>
              <a:t>COMPOSITE </a:t>
            </a:r>
            <a:r>
              <a:rPr lang="fa-IR" sz="2400" dirty="0">
                <a:cs typeface="B Nazanin" panose="00000400000000000000" pitchFamily="2" charset="-78"/>
              </a:rPr>
              <a:t> رشد مجدد مو را 3-2 ماه پس از </a:t>
            </a:r>
            <a:r>
              <a:rPr lang="en-US" sz="2400" dirty="0">
                <a:cs typeface="B Nazanin" panose="00000400000000000000" pitchFamily="2" charset="-78"/>
              </a:rPr>
              <a:t> </a:t>
            </a:r>
            <a:r>
              <a:rPr lang="en-US" sz="2400" dirty="0" smtClean="0">
                <a:cs typeface="B Nazanin" panose="00000400000000000000" pitchFamily="2" charset="-78"/>
              </a:rPr>
              <a:t>Grafting </a:t>
            </a:r>
            <a:r>
              <a:rPr lang="fa-IR" sz="2400" dirty="0">
                <a:cs typeface="B Nazanin" panose="00000400000000000000" pitchFamily="2" charset="-78"/>
              </a:rPr>
              <a:t>نشان میدهند.</a:t>
            </a:r>
          </a:p>
          <a:p>
            <a:pPr algn="r" rtl="1"/>
            <a:endParaRPr lang="fa-IR" sz="2400" dirty="0">
              <a:cs typeface="B Nazanin" panose="00000400000000000000" pitchFamily="2" charset="-78"/>
            </a:endParaRPr>
          </a:p>
          <a:p>
            <a:pPr algn="r" rtl="1"/>
            <a:r>
              <a:rPr lang="fa-IR" sz="2400" dirty="0">
                <a:cs typeface="B Nazanin" panose="00000400000000000000" pitchFamily="2" charset="-78"/>
              </a:rPr>
              <a:t>اتصال مجدد اعصاب به غدد عرق کارکرد آنها را تا 3 ماه پس از گرافت , مجدد فعال می کند به همین دلیل مرطوب کردن گرافت پوستی برای حداقل 3 ماه جهت پیشگیری از خشکی توصیه می شود.</a:t>
            </a:r>
          </a:p>
          <a:p>
            <a:pPr algn="r" rtl="1"/>
            <a:r>
              <a:rPr lang="fa-IR" sz="2400" dirty="0">
                <a:cs typeface="B Nazanin" panose="00000400000000000000" pitchFamily="2" charset="-78"/>
              </a:rPr>
              <a:t>معمولا بیماران حس ناحیه گرافت شده را پس از یکسال باز می یابند ولی نتایج کاملا طبیعی نیست.</a:t>
            </a:r>
          </a:p>
          <a:p>
            <a:pPr algn="r" rtl="1"/>
            <a:endParaRPr lang="en-US" sz="2400" dirty="0">
              <a:cs typeface="B Nazanin" panose="00000400000000000000" pitchFamily="2" charset="-78"/>
            </a:endParaRPr>
          </a:p>
        </p:txBody>
      </p:sp>
    </p:spTree>
    <p:extLst>
      <p:ext uri="{BB962C8B-B14F-4D97-AF65-F5344CB8AC3E}">
        <p14:creationId xmlns:p14="http://schemas.microsoft.com/office/powerpoint/2010/main" val="234521051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8229600" cy="6096000"/>
          </a:xfrm>
        </p:spPr>
        <p:txBody>
          <a:bodyPr>
            <a:normAutofit/>
          </a:bodyPr>
          <a:lstStyle/>
          <a:p>
            <a:pPr algn="r" rtl="1"/>
            <a:r>
              <a:rPr lang="en-US" sz="2400" dirty="0">
                <a:solidFill>
                  <a:srgbClr val="0000FF"/>
                </a:solidFill>
                <a:cs typeface="B Nazanin" panose="00000400000000000000" pitchFamily="2" charset="-78"/>
              </a:rPr>
              <a:t>STSG</a:t>
            </a:r>
            <a:r>
              <a:rPr lang="fa-IR" sz="2400" dirty="0">
                <a:cs typeface="B Nazanin" panose="00000400000000000000" pitchFamily="2" charset="-78"/>
              </a:rPr>
              <a:t> روش ارجح برای درمان نقایص پوستی سطحی بزرگ است.</a:t>
            </a:r>
          </a:p>
          <a:p>
            <a:pPr algn="r" rtl="1"/>
            <a:r>
              <a:rPr lang="en-US" sz="2400" dirty="0">
                <a:solidFill>
                  <a:srgbClr val="0000FF"/>
                </a:solidFill>
                <a:cs typeface="B Nazanin" panose="00000400000000000000" pitchFamily="2" charset="-78"/>
              </a:rPr>
              <a:t>STSG</a:t>
            </a:r>
            <a:r>
              <a:rPr lang="en-US" sz="2400" dirty="0">
                <a:cs typeface="B Nazanin" panose="00000400000000000000" pitchFamily="2" charset="-78"/>
              </a:rPr>
              <a:t> </a:t>
            </a:r>
            <a:r>
              <a:rPr lang="fa-IR" sz="2400" dirty="0">
                <a:cs typeface="B Nazanin" panose="00000400000000000000" pitchFamily="2" charset="-78"/>
              </a:rPr>
              <a:t> شامل درم نیمه ضخامت و اپیدرم است و بسته به ضخامت به دو نوع تقسیم می شود:</a:t>
            </a:r>
          </a:p>
          <a:p>
            <a:pPr algn="r" rtl="1"/>
            <a:r>
              <a:rPr lang="en-US" sz="2400" dirty="0" smtClean="0">
                <a:solidFill>
                  <a:srgbClr val="0000FF"/>
                </a:solidFill>
                <a:cs typeface="B Nazanin" panose="00000400000000000000" pitchFamily="2" charset="-78"/>
              </a:rPr>
              <a:t>Thin </a:t>
            </a:r>
            <a:r>
              <a:rPr lang="en-US" sz="2400" dirty="0">
                <a:solidFill>
                  <a:srgbClr val="0000FF"/>
                </a:solidFill>
                <a:cs typeface="B Nazanin" panose="00000400000000000000" pitchFamily="2" charset="-78"/>
              </a:rPr>
              <a:t>STSG</a:t>
            </a:r>
          </a:p>
          <a:p>
            <a:pPr algn="r" rtl="1"/>
            <a:r>
              <a:rPr lang="en-US" sz="2400" dirty="0">
                <a:cs typeface="B Nazanin" panose="00000400000000000000" pitchFamily="2" charset="-78"/>
              </a:rPr>
              <a:t> </a:t>
            </a:r>
            <a:r>
              <a:rPr lang="en-US" sz="2400" dirty="0" smtClean="0">
                <a:solidFill>
                  <a:srgbClr val="0000FF"/>
                </a:solidFill>
                <a:cs typeface="B Nazanin" panose="00000400000000000000" pitchFamily="2" charset="-78"/>
              </a:rPr>
              <a:t>Thick </a:t>
            </a:r>
            <a:r>
              <a:rPr lang="en-US" sz="2400" dirty="0">
                <a:solidFill>
                  <a:srgbClr val="0000FF"/>
                </a:solidFill>
                <a:cs typeface="B Nazanin" panose="00000400000000000000" pitchFamily="2" charset="-78"/>
              </a:rPr>
              <a:t>STSG </a:t>
            </a:r>
            <a:r>
              <a:rPr lang="fa-IR" sz="2400" dirty="0">
                <a:cs typeface="B Nazanin" panose="00000400000000000000" pitchFamily="2" charset="-78"/>
              </a:rPr>
              <a:t>که فولیکول مو وارد آن شده و در پوست آینده رشد مو و غدد عرق عملکرد خواهند داشت</a:t>
            </a:r>
            <a:r>
              <a:rPr lang="fa-IR" sz="2400" dirty="0" smtClean="0">
                <a:cs typeface="B Nazanin" panose="00000400000000000000" pitchFamily="2" charset="-78"/>
              </a:rPr>
              <a:t>.</a:t>
            </a:r>
            <a:endParaRPr lang="en-US" sz="2400" dirty="0" smtClean="0">
              <a:cs typeface="B Nazanin" panose="00000400000000000000" pitchFamily="2" charset="-78"/>
            </a:endParaRPr>
          </a:p>
          <a:p>
            <a:pPr algn="r" rtl="1"/>
            <a:r>
              <a:rPr lang="en-US" sz="2400" dirty="0">
                <a:solidFill>
                  <a:srgbClr val="0000FF"/>
                </a:solidFill>
                <a:cs typeface="B Nazanin" panose="00000400000000000000" pitchFamily="2" charset="-78"/>
              </a:rPr>
              <a:t>FTSG</a:t>
            </a:r>
            <a:r>
              <a:rPr lang="en-US" sz="2400" dirty="0">
                <a:cs typeface="B Nazanin" panose="00000400000000000000" pitchFamily="2" charset="-78"/>
              </a:rPr>
              <a:t> </a:t>
            </a:r>
            <a:r>
              <a:rPr lang="fa-IR" sz="2400" dirty="0">
                <a:cs typeface="B Nazanin" panose="00000400000000000000" pitchFamily="2" charset="-78"/>
              </a:rPr>
              <a:t> </a:t>
            </a:r>
            <a:r>
              <a:rPr lang="fa-IR" sz="2400" dirty="0" smtClean="0">
                <a:cs typeface="B Nazanin" panose="00000400000000000000" pitchFamily="2" charset="-78"/>
              </a:rPr>
              <a:t>دسترسی </a:t>
            </a:r>
            <a:r>
              <a:rPr lang="fa-IR" sz="2400" dirty="0">
                <a:cs typeface="B Nazanin" panose="00000400000000000000" pitchFamily="2" charset="-78"/>
              </a:rPr>
              <a:t>به آن محدود است و برای بازسازی نواحی با جنبه زیبایی مثل صورت و نواحی عملکردی مثل دست به کار می رود.</a:t>
            </a:r>
          </a:p>
          <a:p>
            <a:pPr algn="r" rtl="1"/>
            <a:r>
              <a:rPr lang="fa-IR" sz="2400" dirty="0">
                <a:cs typeface="B Nazanin" panose="00000400000000000000" pitchFamily="2" charset="-78"/>
              </a:rPr>
              <a:t>گرافت معمولا از پشت گوش ،کشاله ران  و ناحیه سوپرا کلاویکل گرفته می شود..</a:t>
            </a:r>
          </a:p>
          <a:p>
            <a:pPr algn="r" rtl="1"/>
            <a:r>
              <a:rPr lang="fa-IR" sz="2400" dirty="0">
                <a:cs typeface="B Nazanin" panose="00000400000000000000" pitchFamily="2" charset="-78"/>
              </a:rPr>
              <a:t>گرافت شامل ضخامت کامل درم و اپیدرم </a:t>
            </a:r>
            <a:r>
              <a:rPr lang="fa-IR" sz="2400" dirty="0" smtClean="0">
                <a:cs typeface="B Nazanin" panose="00000400000000000000" pitchFamily="2" charset="-78"/>
              </a:rPr>
              <a:t>است .</a:t>
            </a:r>
          </a:p>
          <a:p>
            <a:pPr marL="0" indent="0" algn="r" rtl="1">
              <a:buNone/>
            </a:pPr>
            <a:endParaRPr lang="fa-IR" sz="2400" dirty="0">
              <a:cs typeface="B Nazanin" panose="00000400000000000000" pitchFamily="2" charset="-78"/>
            </a:endParaRPr>
          </a:p>
          <a:p>
            <a:pPr algn="r" rtl="1"/>
            <a:endParaRPr lang="fa-IR" sz="2400" dirty="0">
              <a:cs typeface="B Nazanin" panose="00000400000000000000" pitchFamily="2" charset="-78"/>
            </a:endParaRPr>
          </a:p>
          <a:p>
            <a:pPr algn="r" rtl="1"/>
            <a:endParaRPr lang="fa-IR" sz="2400" dirty="0">
              <a:cs typeface="B Nazanin" panose="00000400000000000000" pitchFamily="2" charset="-78"/>
            </a:endParaRPr>
          </a:p>
          <a:p>
            <a:pPr algn="r" rtl="1"/>
            <a:endParaRPr lang="en-US" sz="2400" dirty="0">
              <a:cs typeface="B Nazanin" panose="00000400000000000000" pitchFamily="2" charset="-78"/>
            </a:endParaRPr>
          </a:p>
        </p:txBody>
      </p:sp>
    </p:spTree>
    <p:extLst>
      <p:ext uri="{BB962C8B-B14F-4D97-AF65-F5344CB8AC3E}">
        <p14:creationId xmlns:p14="http://schemas.microsoft.com/office/powerpoint/2010/main" val="12766872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Autofit/>
          </a:bodyPr>
          <a:lstStyle/>
          <a:p>
            <a:pPr algn="r" rtl="1"/>
            <a:r>
              <a:rPr lang="en-US" sz="2400" b="1" dirty="0">
                <a:solidFill>
                  <a:srgbClr val="FF0000"/>
                </a:solidFill>
                <a:cs typeface="B Nazanin" panose="00000400000000000000" pitchFamily="2" charset="-78"/>
              </a:rPr>
              <a:t>STSG		</a:t>
            </a:r>
            <a:endParaRPr lang="fa-IR" sz="2400" b="1" dirty="0">
              <a:solidFill>
                <a:srgbClr val="FF0000"/>
              </a:solidFill>
              <a:cs typeface="B Nazanin" panose="00000400000000000000" pitchFamily="2" charset="-78"/>
            </a:endParaRPr>
          </a:p>
          <a:p>
            <a:pPr algn="r" rtl="1"/>
            <a:r>
              <a:rPr lang="fa-IR" sz="2400" dirty="0">
                <a:cs typeface="B Nazanin" panose="00000400000000000000" pitchFamily="2" charset="-78"/>
              </a:rPr>
              <a:t>زخم های سوختگی دبرید شده</a:t>
            </a:r>
          </a:p>
          <a:p>
            <a:pPr algn="r" rtl="1"/>
            <a:r>
              <a:rPr lang="fa-IR" sz="2400" dirty="0">
                <a:cs typeface="B Nazanin" panose="00000400000000000000" pitchFamily="2" charset="-78"/>
              </a:rPr>
              <a:t>زخم مزمن با بسترهای زخم با خونرسانی ضعیف</a:t>
            </a:r>
          </a:p>
          <a:p>
            <a:pPr algn="r" rtl="1"/>
            <a:r>
              <a:rPr lang="fa-IR" sz="2400" dirty="0">
                <a:cs typeface="B Nazanin" panose="00000400000000000000" pitchFamily="2" charset="-78"/>
              </a:rPr>
              <a:t>نواحی اکسپوز فلپ </a:t>
            </a:r>
          </a:p>
          <a:p>
            <a:pPr algn="r" rtl="1"/>
            <a:r>
              <a:rPr lang="fa-IR" sz="2400" dirty="0">
                <a:cs typeface="B Nazanin" panose="00000400000000000000" pitchFamily="2" charset="-78"/>
              </a:rPr>
              <a:t>زخم حاد با خونرسانی خوب</a:t>
            </a:r>
          </a:p>
          <a:p>
            <a:pPr algn="r" rtl="1"/>
            <a:r>
              <a:rPr lang="en-US" sz="2400" b="1" dirty="0" smtClean="0">
                <a:solidFill>
                  <a:srgbClr val="FF0000"/>
                </a:solidFill>
                <a:cs typeface="B Nazanin" panose="00000400000000000000" pitchFamily="2" charset="-78"/>
              </a:rPr>
              <a:t>FTSG</a:t>
            </a:r>
            <a:endParaRPr lang="en-US" sz="2400" b="1" dirty="0">
              <a:solidFill>
                <a:srgbClr val="FF0000"/>
              </a:solidFill>
              <a:cs typeface="B Nazanin" panose="00000400000000000000" pitchFamily="2" charset="-78"/>
            </a:endParaRPr>
          </a:p>
          <a:p>
            <a:pPr algn="r" rtl="1"/>
            <a:r>
              <a:rPr lang="fa-IR" sz="2400" dirty="0">
                <a:cs typeface="B Nazanin" panose="00000400000000000000" pitchFamily="2" charset="-78"/>
              </a:rPr>
              <a:t>بازسازی نواحی مثل صورت و دست</a:t>
            </a:r>
          </a:p>
          <a:p>
            <a:pPr algn="r" rtl="1"/>
            <a:r>
              <a:rPr lang="fa-IR" sz="2400" dirty="0">
                <a:cs typeface="B Nazanin" panose="00000400000000000000" pitchFamily="2" charset="-78"/>
              </a:rPr>
              <a:t>زخم های غیر عفونی و با خونرسانی </a:t>
            </a:r>
            <a:r>
              <a:rPr lang="fa-IR" sz="2400" dirty="0" smtClean="0">
                <a:cs typeface="B Nazanin" panose="00000400000000000000" pitchFamily="2" charset="-78"/>
              </a:rPr>
              <a:t>مناسب</a:t>
            </a:r>
          </a:p>
          <a:p>
            <a:pPr algn="r" rtl="1"/>
            <a:r>
              <a:rPr lang="fa-IR" sz="2400" dirty="0">
                <a:cs typeface="B Nazanin" panose="00000400000000000000" pitchFamily="2" charset="-78"/>
              </a:rPr>
              <a:t>می توان </a:t>
            </a:r>
            <a:r>
              <a:rPr lang="en-US" sz="2400" dirty="0">
                <a:cs typeface="B Nazanin" panose="00000400000000000000" pitchFamily="2" charset="-78"/>
              </a:rPr>
              <a:t>STSG</a:t>
            </a:r>
            <a:r>
              <a:rPr lang="fa-IR" sz="2400" dirty="0">
                <a:cs typeface="B Nazanin" panose="00000400000000000000" pitchFamily="2" charset="-78"/>
              </a:rPr>
              <a:t> را تا 6 </a:t>
            </a:r>
            <a:r>
              <a:rPr lang="fa-IR" sz="2400" dirty="0" smtClean="0">
                <a:cs typeface="B Nazanin" panose="00000400000000000000" pitchFamily="2" charset="-78"/>
              </a:rPr>
              <a:t> برابر </a:t>
            </a:r>
            <a:r>
              <a:rPr lang="fa-IR" sz="2400" dirty="0">
                <a:cs typeface="B Nazanin" panose="00000400000000000000" pitchFamily="2" charset="-78"/>
              </a:rPr>
              <a:t>سایز اولیه با </a:t>
            </a:r>
            <a:r>
              <a:rPr lang="en-US" sz="2400" dirty="0">
                <a:cs typeface="B Nazanin" panose="00000400000000000000" pitchFamily="2" charset="-78"/>
              </a:rPr>
              <a:t>meshing </a:t>
            </a:r>
            <a:r>
              <a:rPr lang="fa-IR" sz="2400" dirty="0">
                <a:cs typeface="B Nazanin" panose="00000400000000000000" pitchFamily="2" charset="-78"/>
              </a:rPr>
              <a:t> بزرگ کرد.</a:t>
            </a:r>
          </a:p>
          <a:p>
            <a:pPr algn="r" rtl="1"/>
            <a:r>
              <a:rPr lang="fa-IR" sz="2400" dirty="0">
                <a:solidFill>
                  <a:srgbClr val="0000FF"/>
                </a:solidFill>
                <a:cs typeface="B Nazanin" panose="00000400000000000000" pitchFamily="2" charset="-78"/>
              </a:rPr>
              <a:t>اندیکاسیون ها :</a:t>
            </a:r>
          </a:p>
          <a:p>
            <a:pPr lvl="1" algn="r" rtl="1"/>
            <a:r>
              <a:rPr lang="fa-IR" sz="2400" dirty="0">
                <a:cs typeface="B Nazanin" panose="00000400000000000000" pitchFamily="2" charset="-78"/>
              </a:rPr>
              <a:t>پوشش نواحی بزرگ </a:t>
            </a:r>
          </a:p>
          <a:p>
            <a:pPr lvl="1" algn="r" rtl="1"/>
            <a:r>
              <a:rPr lang="fa-IR" sz="2400" dirty="0">
                <a:cs typeface="B Nazanin" panose="00000400000000000000" pitchFamily="2" charset="-78"/>
              </a:rPr>
              <a:t>پوشش زخم های ناصاف مثل اطراف مفصل</a:t>
            </a:r>
          </a:p>
          <a:p>
            <a:pPr lvl="1" algn="r" rtl="1"/>
            <a:r>
              <a:rPr lang="en-US" sz="2400" dirty="0" smtClean="0">
                <a:cs typeface="B Nazanin" panose="00000400000000000000" pitchFamily="2" charset="-78"/>
              </a:rPr>
              <a:t>Mesh </a:t>
            </a:r>
            <a:r>
              <a:rPr lang="en-US" sz="2400" dirty="0">
                <a:cs typeface="B Nazanin" panose="00000400000000000000" pitchFamily="2" charset="-78"/>
              </a:rPr>
              <a:t>gaps </a:t>
            </a:r>
            <a:r>
              <a:rPr lang="fa-IR" sz="2400" dirty="0" smtClean="0">
                <a:cs typeface="B Nazanin" panose="00000400000000000000" pitchFamily="2" charset="-78"/>
              </a:rPr>
              <a:t> توسط </a:t>
            </a:r>
            <a:r>
              <a:rPr lang="fa-IR" sz="2400" dirty="0">
                <a:cs typeface="B Nazanin" panose="00000400000000000000" pitchFamily="2" charset="-78"/>
              </a:rPr>
              <a:t>کراتینوسیت های </a:t>
            </a:r>
            <a:r>
              <a:rPr lang="en-US" sz="2400" dirty="0">
                <a:cs typeface="B Nazanin" panose="00000400000000000000" pitchFamily="2" charset="-78"/>
              </a:rPr>
              <a:t>skin strip </a:t>
            </a:r>
            <a:r>
              <a:rPr lang="fa-IR" sz="2400" dirty="0">
                <a:cs typeface="B Nazanin" panose="00000400000000000000" pitchFamily="2" charset="-78"/>
              </a:rPr>
              <a:t> بتدریج پر می شود.</a:t>
            </a:r>
          </a:p>
          <a:p>
            <a:pPr algn="r" rtl="1"/>
            <a:endParaRPr lang="fa-IR" sz="2400" dirty="0">
              <a:cs typeface="B Nazanin" panose="00000400000000000000" pitchFamily="2" charset="-78"/>
            </a:endParaRPr>
          </a:p>
          <a:p>
            <a:pPr algn="r" rtl="1"/>
            <a:endParaRPr lang="en-US" sz="2400" dirty="0">
              <a:cs typeface="B Nazanin" panose="00000400000000000000" pitchFamily="2" charset="-78"/>
            </a:endParaRPr>
          </a:p>
          <a:p>
            <a:pPr marL="0" indent="0" algn="r" rtl="1">
              <a:buNone/>
            </a:pPr>
            <a:endParaRPr lang="en-US" sz="2400" dirty="0">
              <a:cs typeface="B Nazanin" panose="00000400000000000000" pitchFamily="2" charset="-78"/>
            </a:endParaRPr>
          </a:p>
        </p:txBody>
      </p:sp>
    </p:spTree>
    <p:extLst>
      <p:ext uri="{BB962C8B-B14F-4D97-AF65-F5344CB8AC3E}">
        <p14:creationId xmlns:p14="http://schemas.microsoft.com/office/powerpoint/2010/main" val="9059863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28600"/>
            <a:ext cx="8229600" cy="6477000"/>
          </a:xfrm>
        </p:spPr>
        <p:txBody>
          <a:bodyPr>
            <a:normAutofit/>
          </a:bodyPr>
          <a:lstStyle/>
          <a:p>
            <a:pPr algn="r" rtl="1"/>
            <a:r>
              <a:rPr lang="fa-IR" sz="2400" dirty="0">
                <a:cs typeface="B Nazanin" panose="00000400000000000000" pitchFamily="2" charset="-78"/>
              </a:rPr>
              <a:t>از آنجایی که سلولهای گرافت شده فاکتور رشد ترشح می کنند ، بافت گرانولاسیون زیرین تا انجام </a:t>
            </a:r>
            <a:r>
              <a:rPr lang="en-US" sz="2400" dirty="0">
                <a:cs typeface="B Nazanin" panose="00000400000000000000" pitchFamily="2" charset="-78"/>
              </a:rPr>
              <a:t>full </a:t>
            </a:r>
            <a:r>
              <a:rPr lang="en-US" sz="2400" dirty="0" smtClean="0">
                <a:cs typeface="B Nazanin" panose="00000400000000000000" pitchFamily="2" charset="-78"/>
              </a:rPr>
              <a:t>Re - epithelialization </a:t>
            </a:r>
            <a:r>
              <a:rPr lang="fa-IR" sz="2400" dirty="0" smtClean="0">
                <a:cs typeface="B Nazanin" panose="00000400000000000000" pitchFamily="2" charset="-78"/>
              </a:rPr>
              <a:t> </a:t>
            </a:r>
            <a:r>
              <a:rPr lang="fa-IR" sz="2400" dirty="0">
                <a:cs typeface="B Nazanin" panose="00000400000000000000" pitchFamily="2" charset="-78"/>
              </a:rPr>
              <a:t>تحریک می شود .</a:t>
            </a:r>
          </a:p>
          <a:p>
            <a:pPr algn="r" rtl="1"/>
            <a:endParaRPr lang="fa-IR" sz="2400" dirty="0">
              <a:cs typeface="B Nazanin" panose="00000400000000000000" pitchFamily="2" charset="-78"/>
            </a:endParaRPr>
          </a:p>
          <a:p>
            <a:pPr algn="r" rtl="1"/>
            <a:r>
              <a:rPr lang="fa-IR" sz="2400" dirty="0">
                <a:cs typeface="B Nazanin" panose="00000400000000000000" pitchFamily="2" charset="-78"/>
              </a:rPr>
              <a:t>هیپرگرانولاسیون زشت در نواحی باز مش غالبا در </a:t>
            </a:r>
            <a:r>
              <a:rPr lang="en-US" sz="2400" dirty="0">
                <a:cs typeface="B Nazanin" panose="00000400000000000000" pitchFamily="2" charset="-78"/>
              </a:rPr>
              <a:t>large mesh ratio </a:t>
            </a:r>
            <a:r>
              <a:rPr lang="fa-IR" sz="2400" dirty="0">
                <a:cs typeface="B Nazanin" panose="00000400000000000000" pitchFamily="2" charset="-78"/>
              </a:rPr>
              <a:t> دیده می شود بنابراین جراحان ترجیح به مش کردن با حداکثر  </a:t>
            </a:r>
            <a:r>
              <a:rPr lang="fa-IR" sz="2400" dirty="0" smtClean="0">
                <a:cs typeface="B Nazanin" panose="00000400000000000000" pitchFamily="2" charset="-78"/>
              </a:rPr>
              <a:t>1:2</a:t>
            </a:r>
            <a:r>
              <a:rPr lang="en-US" sz="2400" dirty="0" smtClean="0">
                <a:cs typeface="B Nazanin" panose="00000400000000000000" pitchFamily="2" charset="-78"/>
              </a:rPr>
              <a:t> </a:t>
            </a:r>
            <a:r>
              <a:rPr lang="fa-IR" sz="2400" dirty="0" smtClean="0">
                <a:cs typeface="B Nazanin" panose="00000400000000000000" pitchFamily="2" charset="-78"/>
              </a:rPr>
              <a:t>تا</a:t>
            </a:r>
            <a:r>
              <a:rPr lang="en-US" sz="2400" dirty="0" smtClean="0">
                <a:cs typeface="B Nazanin" panose="00000400000000000000" pitchFamily="2" charset="-78"/>
              </a:rPr>
              <a:t> </a:t>
            </a:r>
            <a:r>
              <a:rPr lang="fa-IR" sz="2400" dirty="0" smtClean="0">
                <a:cs typeface="B Nazanin" panose="00000400000000000000" pitchFamily="2" charset="-78"/>
              </a:rPr>
              <a:t>1:1.5  </a:t>
            </a:r>
            <a:r>
              <a:rPr lang="fa-IR" sz="2400" dirty="0">
                <a:cs typeface="B Nazanin" panose="00000400000000000000" pitchFamily="2" charset="-78"/>
              </a:rPr>
              <a:t>می دهند.</a:t>
            </a:r>
          </a:p>
          <a:p>
            <a:pPr algn="r" rtl="1"/>
            <a:endParaRPr lang="en-US" sz="2400" dirty="0">
              <a:cs typeface="B Nazanin" panose="00000400000000000000" pitchFamily="2" charset="-78"/>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590800"/>
            <a:ext cx="7391400" cy="4114800"/>
          </a:xfrm>
          <a:prstGeom prst="rect">
            <a:avLst/>
          </a:prstGeom>
        </p:spPr>
      </p:pic>
    </p:spTree>
    <p:extLst>
      <p:ext uri="{BB962C8B-B14F-4D97-AF65-F5344CB8AC3E}">
        <p14:creationId xmlns:p14="http://schemas.microsoft.com/office/powerpoint/2010/main" val="271249486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pPr algn="r" rtl="1"/>
            <a:endParaRPr lang="en-US" sz="2800" dirty="0" smtClean="0">
              <a:cs typeface="B Nazanin" pitchFamily="2" charset="-78"/>
            </a:endParaRPr>
          </a:p>
          <a:p>
            <a:pPr algn="r" rtl="1"/>
            <a:r>
              <a:rPr lang="ar-SA" sz="2800" b="1" dirty="0">
                <a:solidFill>
                  <a:srgbClr val="C00000"/>
                </a:solidFill>
                <a:cs typeface="B Nazanin" pitchFamily="2" charset="-78"/>
              </a:rPr>
              <a:t>پیوند آلوگرافت</a:t>
            </a:r>
            <a:r>
              <a:rPr lang="fa-IR" sz="2800" b="1" dirty="0">
                <a:solidFill>
                  <a:srgbClr val="C00000"/>
                </a:solidFill>
                <a:cs typeface="B Nazanin" pitchFamily="2" charset="-78"/>
              </a:rPr>
              <a:t> (</a:t>
            </a:r>
            <a:r>
              <a:rPr lang="en-US" sz="2800" b="1" dirty="0">
                <a:solidFill>
                  <a:srgbClr val="C00000"/>
                </a:solidFill>
                <a:cs typeface="B Nazanin" pitchFamily="2" charset="-78"/>
              </a:rPr>
              <a:t>(Allograft </a:t>
            </a:r>
            <a:r>
              <a:rPr lang="ar-SA" sz="2800" b="1" dirty="0">
                <a:solidFill>
                  <a:srgbClr val="C00000"/>
                </a:solidFill>
                <a:cs typeface="B Nazanin" pitchFamily="2" charset="-78"/>
              </a:rPr>
              <a:t>:</a:t>
            </a:r>
            <a:r>
              <a:rPr lang="ar-SA" sz="2800" dirty="0">
                <a:solidFill>
                  <a:srgbClr val="C00000"/>
                </a:solidFill>
                <a:cs typeface="B Nazanin" pitchFamily="2" charset="-78"/>
              </a:rPr>
              <a:t> </a:t>
            </a:r>
            <a:r>
              <a:rPr lang="ar-SA" sz="2800" dirty="0">
                <a:cs typeface="B Nazanin" pitchFamily="2" charset="-78"/>
              </a:rPr>
              <a:t>یعنی پیوند عضو یا بافت بین دو جاندار از یک گونه واحد (مثلاً انسان به انسان) که از نظر ژنتیکی با هم یکسان نیستند. بیشتر پیوندها از همین نوع است</a:t>
            </a:r>
            <a:r>
              <a:rPr lang="fa-IR" sz="2800" dirty="0">
                <a:cs typeface="B Nazanin" pitchFamily="2" charset="-78"/>
              </a:rPr>
              <a:t>.</a:t>
            </a:r>
            <a:endParaRPr lang="en-US" sz="2800" dirty="0">
              <a:cs typeface="B Nazanin" pitchFamily="2" charset="-78"/>
            </a:endParaRPr>
          </a:p>
          <a:p>
            <a:pPr algn="r" rtl="1"/>
            <a:r>
              <a:rPr lang="fa-IR" sz="2800" dirty="0" smtClean="0">
                <a:cs typeface="B Nazanin" pitchFamily="2" charset="-78"/>
              </a:rPr>
              <a:t>از پوست افراد فوت شده و نگهداری شده در سردخانه  در 24 ساعت اول بعد از فوت میتوان بعنوان آلوگرافت استفاده کرد .</a:t>
            </a:r>
          </a:p>
          <a:p>
            <a:pPr algn="r" rtl="1"/>
            <a:r>
              <a:rPr lang="fa-IR" sz="2800" dirty="0" smtClean="0">
                <a:cs typeface="B Nazanin" pitchFamily="2" charset="-78"/>
              </a:rPr>
              <a:t>پوست برداشته شده از جسد در </a:t>
            </a:r>
            <a:r>
              <a:rPr lang="fa-IR" sz="2400" b="1" dirty="0" smtClean="0">
                <a:solidFill>
                  <a:srgbClr val="7030A0"/>
                </a:solidFill>
                <a:cs typeface="B Nazanin" pitchFamily="2" charset="-78"/>
              </a:rPr>
              <a:t>گلیسرول</a:t>
            </a:r>
            <a:r>
              <a:rPr lang="fa-IR" sz="2800" dirty="0" smtClean="0">
                <a:solidFill>
                  <a:srgbClr val="7030A0"/>
                </a:solidFill>
                <a:cs typeface="B Nazanin" pitchFamily="2" charset="-78"/>
              </a:rPr>
              <a:t> </a:t>
            </a:r>
            <a:r>
              <a:rPr lang="fa-IR" sz="2800" b="1" dirty="0" smtClean="0">
                <a:solidFill>
                  <a:srgbClr val="7030A0"/>
                </a:solidFill>
                <a:cs typeface="B Nazanin" pitchFamily="2" charset="-78"/>
              </a:rPr>
              <a:t>85 % </a:t>
            </a:r>
            <a:r>
              <a:rPr lang="fa-IR" sz="2800" dirty="0" smtClean="0">
                <a:cs typeface="B Nazanin" pitchFamily="2" charset="-78"/>
              </a:rPr>
              <a:t>در دمای صفر تا 4 درجه سانتیگراد بمدت 3 تا 4 سال قابل نگهداری است .</a:t>
            </a:r>
            <a:endParaRPr lang="en-US" sz="2800" dirty="0">
              <a:cs typeface="B Nazanin" pitchFamily="2" charset="-78"/>
            </a:endParaRPr>
          </a:p>
        </p:txBody>
      </p:sp>
    </p:spTree>
    <p:extLst>
      <p:ext uri="{BB962C8B-B14F-4D97-AF65-F5344CB8AC3E}">
        <p14:creationId xmlns:p14="http://schemas.microsoft.com/office/powerpoint/2010/main" val="324584035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685800"/>
            <a:ext cx="8001000" cy="5562600"/>
          </a:xfrm>
        </p:spPr>
        <p:txBody>
          <a:bodyPr>
            <a:normAutofit/>
          </a:bodyPr>
          <a:lstStyle/>
          <a:p>
            <a:pPr algn="just" rtl="1"/>
            <a:r>
              <a:rPr lang="ar-SA" sz="2400" b="1" dirty="0" smtClean="0">
                <a:solidFill>
                  <a:srgbClr val="C00000"/>
                </a:solidFill>
                <a:cs typeface="B Nazanin" pitchFamily="2" charset="-78"/>
              </a:rPr>
              <a:t>پیوند ایزوگرافت</a:t>
            </a:r>
            <a:r>
              <a:rPr lang="fa-IR" sz="2400" b="1" dirty="0">
                <a:solidFill>
                  <a:srgbClr val="C00000"/>
                </a:solidFill>
                <a:cs typeface="B Nazanin" pitchFamily="2" charset="-78"/>
              </a:rPr>
              <a:t> (</a:t>
            </a:r>
            <a:r>
              <a:rPr lang="en-US" sz="2400" b="1" dirty="0" smtClean="0">
                <a:solidFill>
                  <a:srgbClr val="C00000"/>
                </a:solidFill>
                <a:cs typeface="B Nazanin" pitchFamily="2" charset="-78"/>
              </a:rPr>
              <a:t>(</a:t>
            </a:r>
            <a:r>
              <a:rPr lang="en-US" sz="2400" b="1" dirty="0" err="1" smtClean="0">
                <a:solidFill>
                  <a:srgbClr val="C00000"/>
                </a:solidFill>
                <a:cs typeface="B Nazanin" pitchFamily="2" charset="-78"/>
              </a:rPr>
              <a:t>Isograft</a:t>
            </a:r>
            <a:r>
              <a:rPr lang="fa-IR" sz="2400" b="1" dirty="0" smtClean="0">
                <a:solidFill>
                  <a:srgbClr val="C00000"/>
                </a:solidFill>
                <a:cs typeface="B Nazanin" pitchFamily="2" charset="-78"/>
              </a:rPr>
              <a:t> </a:t>
            </a:r>
            <a:r>
              <a:rPr lang="ar-SA" sz="4000" b="1" dirty="0" smtClean="0">
                <a:solidFill>
                  <a:srgbClr val="C00000"/>
                </a:solidFill>
                <a:cs typeface="B Nazanin" pitchFamily="2" charset="-78"/>
              </a:rPr>
              <a:t>:</a:t>
            </a:r>
            <a:r>
              <a:rPr lang="ar-SA" sz="4000" dirty="0" smtClean="0">
                <a:solidFill>
                  <a:srgbClr val="C00000"/>
                </a:solidFill>
                <a:cs typeface="B Nazanin" pitchFamily="2" charset="-78"/>
              </a:rPr>
              <a:t> </a:t>
            </a:r>
            <a:r>
              <a:rPr lang="ar-SA" sz="2400" dirty="0" smtClean="0">
                <a:solidFill>
                  <a:schemeClr val="tx1"/>
                </a:solidFill>
                <a:cs typeface="B Nazanin" pitchFamily="2" charset="-78"/>
              </a:rPr>
              <a:t>یک </a:t>
            </a:r>
            <a:r>
              <a:rPr lang="fa-IR" sz="2400" dirty="0" smtClean="0">
                <a:solidFill>
                  <a:schemeClr val="tx1"/>
                </a:solidFill>
                <a:cs typeface="B Nazanin" pitchFamily="2" charset="-78"/>
              </a:rPr>
              <a:t>نوع</a:t>
            </a:r>
            <a:r>
              <a:rPr lang="ar-SA" sz="2400" dirty="0" smtClean="0">
                <a:solidFill>
                  <a:schemeClr val="tx1"/>
                </a:solidFill>
                <a:cs typeface="B Nazanin" pitchFamily="2" charset="-78"/>
              </a:rPr>
              <a:t> پیوند آلوگرافت است با این فرق که دهنده و گیرنده از نظر ژنتیکی همسان هستند؛ مثلاً پیوند بین دوقلوهای همسان</a:t>
            </a:r>
            <a:r>
              <a:rPr lang="fa-IR" sz="2400" dirty="0" smtClean="0">
                <a:solidFill>
                  <a:schemeClr val="tx1"/>
                </a:solidFill>
                <a:cs typeface="B Nazanin" pitchFamily="2" charset="-78"/>
              </a:rPr>
              <a:t> </a:t>
            </a:r>
            <a:r>
              <a:rPr lang="ar-SA" sz="2400" dirty="0" smtClean="0">
                <a:solidFill>
                  <a:schemeClr val="tx1"/>
                </a:solidFill>
                <a:cs typeface="B Nazanin" pitchFamily="2" charset="-78"/>
              </a:rPr>
              <a:t>. این نوع پیوند از نظر پاسخ مانند نوع پیوند اتوگرافت رفتار می‌کند</a:t>
            </a:r>
            <a:r>
              <a:rPr lang="fa-IR" sz="2400" dirty="0" smtClean="0">
                <a:solidFill>
                  <a:schemeClr val="tx1"/>
                </a:solidFill>
                <a:cs typeface="B Nazanin" pitchFamily="2" charset="-78"/>
              </a:rPr>
              <a:t> .</a:t>
            </a:r>
            <a:endParaRPr lang="en-US" sz="2400" dirty="0" smtClean="0">
              <a:solidFill>
                <a:schemeClr val="tx1"/>
              </a:solidFill>
              <a:cs typeface="B Nazanin" pitchFamily="2" charset="-78"/>
            </a:endParaRPr>
          </a:p>
          <a:p>
            <a:pPr algn="just" rtl="1"/>
            <a:r>
              <a:rPr lang="en-US" sz="4000" b="1" dirty="0" smtClean="0">
                <a:solidFill>
                  <a:schemeClr val="tx1"/>
                </a:solidFill>
                <a:cs typeface="B Nazanin" pitchFamily="2" charset="-78"/>
              </a:rPr>
              <a:t> </a:t>
            </a:r>
            <a:r>
              <a:rPr lang="ar-SA" sz="2400" b="1" dirty="0" smtClean="0">
                <a:solidFill>
                  <a:srgbClr val="C00000"/>
                </a:solidFill>
                <a:cs typeface="B Nazanin" pitchFamily="2" charset="-78"/>
              </a:rPr>
              <a:t>پیوند </a:t>
            </a:r>
            <a:r>
              <a:rPr lang="fa-IR" sz="2400" b="1" dirty="0" smtClean="0">
                <a:solidFill>
                  <a:srgbClr val="C00000"/>
                </a:solidFill>
                <a:cs typeface="B Nazanin" pitchFamily="2" charset="-78"/>
              </a:rPr>
              <a:t>گز</a:t>
            </a:r>
            <a:r>
              <a:rPr lang="ar-SA" sz="2400" b="1" dirty="0" smtClean="0">
                <a:solidFill>
                  <a:srgbClr val="C00000"/>
                </a:solidFill>
                <a:cs typeface="B Nazanin" pitchFamily="2" charset="-78"/>
              </a:rPr>
              <a:t>نوگرافت</a:t>
            </a:r>
            <a:r>
              <a:rPr lang="fa-IR" sz="2400" b="1" dirty="0">
                <a:solidFill>
                  <a:srgbClr val="C00000"/>
                </a:solidFill>
                <a:cs typeface="B Nazanin" pitchFamily="2" charset="-78"/>
              </a:rPr>
              <a:t> (</a:t>
            </a:r>
            <a:r>
              <a:rPr lang="en-US" sz="2400" b="1" dirty="0" smtClean="0">
                <a:solidFill>
                  <a:srgbClr val="C00000"/>
                </a:solidFill>
                <a:cs typeface="B Nazanin" pitchFamily="2" charset="-78"/>
              </a:rPr>
              <a:t>(</a:t>
            </a:r>
            <a:r>
              <a:rPr lang="en-US" sz="2400" b="1" dirty="0" err="1" smtClean="0">
                <a:solidFill>
                  <a:srgbClr val="C00000"/>
                </a:solidFill>
                <a:cs typeface="B Nazanin" pitchFamily="2" charset="-78"/>
              </a:rPr>
              <a:t>Xenograft</a:t>
            </a:r>
            <a:r>
              <a:rPr lang="fa-IR" sz="2400" b="1" dirty="0" smtClean="0">
                <a:solidFill>
                  <a:srgbClr val="C00000"/>
                </a:solidFill>
                <a:cs typeface="B Nazanin" pitchFamily="2" charset="-78"/>
              </a:rPr>
              <a:t> </a:t>
            </a:r>
            <a:r>
              <a:rPr lang="ar-SA" sz="4000" b="1" dirty="0" smtClean="0">
                <a:solidFill>
                  <a:srgbClr val="C00000"/>
                </a:solidFill>
                <a:cs typeface="B Nazanin" pitchFamily="2" charset="-78"/>
              </a:rPr>
              <a:t>:</a:t>
            </a:r>
            <a:r>
              <a:rPr lang="ar-SA" sz="4000" dirty="0" smtClean="0">
                <a:solidFill>
                  <a:srgbClr val="C00000"/>
                </a:solidFill>
                <a:cs typeface="B Nazanin" pitchFamily="2" charset="-78"/>
              </a:rPr>
              <a:t> </a:t>
            </a:r>
            <a:r>
              <a:rPr lang="ar-SA" sz="2400" dirty="0" smtClean="0">
                <a:solidFill>
                  <a:schemeClr val="tx1"/>
                </a:solidFill>
                <a:cs typeface="B Nazanin" pitchFamily="2" charset="-78"/>
              </a:rPr>
              <a:t>یعنی پیوند عضو یا بافت بین دو جاندار از دو گونه متفاوت؛ مثلاً پیوند دریچه‌های قلب خوک به انسان</a:t>
            </a:r>
            <a:r>
              <a:rPr lang="en-US" sz="2400" dirty="0" smtClean="0">
                <a:solidFill>
                  <a:schemeClr val="tx1"/>
                </a:solidFill>
                <a:cs typeface="B Nazanin" pitchFamily="2" charset="-78"/>
              </a:rPr>
              <a:t> </a:t>
            </a:r>
          </a:p>
          <a:p>
            <a:endParaRPr lang="en-US" sz="4000"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809" y="228600"/>
            <a:ext cx="8229600" cy="868362"/>
          </a:xfrm>
        </p:spPr>
        <p:txBody>
          <a:bodyPr>
            <a:normAutofit/>
          </a:bodyPr>
          <a:lstStyle/>
          <a:p>
            <a:pPr algn="r" rtl="1"/>
            <a:r>
              <a:rPr lang="fa-IR" sz="2400" b="1" dirty="0" smtClean="0">
                <a:solidFill>
                  <a:srgbClr val="0070C0"/>
                </a:solidFill>
                <a:cs typeface="B Nazanin" panose="00000400000000000000" pitchFamily="2" charset="-78"/>
              </a:rPr>
              <a:t>درمان اسکار هیپرتروفیک :</a:t>
            </a:r>
            <a:endParaRPr lang="en-US" sz="2400" b="1" dirty="0">
              <a:solidFill>
                <a:srgbClr val="0070C0"/>
              </a:solidFill>
              <a:cs typeface="B Nazanin" panose="00000400000000000000" pitchFamily="2" charset="-78"/>
            </a:endParaRPr>
          </a:p>
        </p:txBody>
      </p:sp>
      <p:sp>
        <p:nvSpPr>
          <p:cNvPr id="3" name="Content Placeholder 2"/>
          <p:cNvSpPr>
            <a:spLocks noGrp="1"/>
          </p:cNvSpPr>
          <p:nvPr>
            <p:ph idx="1"/>
          </p:nvPr>
        </p:nvSpPr>
        <p:spPr>
          <a:xfrm>
            <a:off x="457200" y="914400"/>
            <a:ext cx="8229600" cy="5211763"/>
          </a:xfrm>
        </p:spPr>
        <p:txBody>
          <a:bodyPr>
            <a:noAutofit/>
          </a:bodyPr>
          <a:lstStyle/>
          <a:p>
            <a:pPr algn="r" rtl="1"/>
            <a:r>
              <a:rPr lang="fa-IR" sz="2400" dirty="0">
                <a:cs typeface="B Nazanin" panose="00000400000000000000" pitchFamily="2" charset="-78"/>
              </a:rPr>
              <a:t>دو نوع درمان جراحی و درمان غیرجراحی برای اسکارها در نظر </a:t>
            </a:r>
            <a:r>
              <a:rPr lang="fa-IR" sz="2400" dirty="0" smtClean="0">
                <a:cs typeface="B Nazanin" panose="00000400000000000000" pitchFamily="2" charset="-78"/>
              </a:rPr>
              <a:t>میگیرند</a:t>
            </a:r>
            <a:r>
              <a:rPr lang="fa-IR" sz="2400" dirty="0">
                <a:cs typeface="B Nazanin" panose="00000400000000000000" pitchFamily="2" charset="-78"/>
              </a:rPr>
              <a:t>:</a:t>
            </a:r>
            <a:br>
              <a:rPr lang="fa-IR" sz="2400" dirty="0">
                <a:cs typeface="B Nazanin" panose="00000400000000000000" pitchFamily="2" charset="-78"/>
              </a:rPr>
            </a:br>
            <a:r>
              <a:rPr lang="fa-IR" sz="2400" dirty="0">
                <a:solidFill>
                  <a:srgbClr val="C00000"/>
                </a:solidFill>
                <a:cs typeface="B Nazanin" panose="00000400000000000000" pitchFamily="2" charset="-78"/>
              </a:rPr>
              <a:t>درمانهای غیر جراحی </a:t>
            </a:r>
            <a:r>
              <a:rPr lang="fa-IR" sz="2400" dirty="0" smtClean="0">
                <a:cs typeface="B Nazanin" panose="00000400000000000000" pitchFamily="2" charset="-78"/>
              </a:rPr>
              <a:t>:</a:t>
            </a:r>
            <a:r>
              <a:rPr lang="en-US" sz="2400" dirty="0" smtClean="0">
                <a:cs typeface="B Nazanin" panose="00000400000000000000" pitchFamily="2" charset="-78"/>
              </a:rPr>
              <a:t> </a:t>
            </a:r>
            <a:r>
              <a:rPr lang="fa-IR" sz="2400" dirty="0" smtClean="0">
                <a:cs typeface="B Nazanin" panose="00000400000000000000" pitchFamily="2" charset="-78"/>
              </a:rPr>
              <a:t>استفاده </a:t>
            </a:r>
            <a:r>
              <a:rPr lang="fa-IR" sz="2400" dirty="0">
                <a:cs typeface="B Nazanin" panose="00000400000000000000" pitchFamily="2" charset="-78"/>
              </a:rPr>
              <a:t>از سلیکون </a:t>
            </a:r>
            <a:r>
              <a:rPr lang="fa-IR" sz="2400" dirty="0" smtClean="0">
                <a:cs typeface="B Nazanin" panose="00000400000000000000" pitchFamily="2" charset="-78"/>
              </a:rPr>
              <a:t>ژل ، تزریق استروئید ، استفاده </a:t>
            </a:r>
            <a:r>
              <a:rPr lang="fa-IR" sz="2400" dirty="0">
                <a:cs typeface="B Nazanin" panose="00000400000000000000" pitchFamily="2" charset="-78"/>
              </a:rPr>
              <a:t>از گارمنت </a:t>
            </a:r>
            <a:r>
              <a:rPr lang="fa-IR" sz="2400" dirty="0" smtClean="0">
                <a:cs typeface="B Nazanin" panose="00000400000000000000" pitchFamily="2" charset="-78"/>
              </a:rPr>
              <a:t>فشاری( مانند لباس </a:t>
            </a:r>
            <a:r>
              <a:rPr lang="en-US" sz="2400" dirty="0" err="1" smtClean="0">
                <a:cs typeface="B Nazanin" panose="00000400000000000000" pitchFamily="2" charset="-78"/>
              </a:rPr>
              <a:t>Jobst</a:t>
            </a:r>
            <a:r>
              <a:rPr lang="fa-IR" sz="2400" dirty="0" smtClean="0">
                <a:cs typeface="B Nazanin" panose="00000400000000000000" pitchFamily="2" charset="-78"/>
              </a:rPr>
              <a:t> </a:t>
            </a:r>
            <a:r>
              <a:rPr lang="fa-IR" sz="2400" dirty="0" smtClean="0">
                <a:cs typeface="B Nazanin" panose="00000400000000000000" pitchFamily="2" charset="-78"/>
              </a:rPr>
              <a:t>) ، </a:t>
            </a:r>
            <a:r>
              <a:rPr lang="fa-IR" sz="2400" dirty="0">
                <a:cs typeface="B Nazanin" panose="00000400000000000000" pitchFamily="2" charset="-78"/>
              </a:rPr>
              <a:t>لیزر درمانی </a:t>
            </a:r>
            <a:r>
              <a:rPr lang="fa-IR" sz="2400" dirty="0" smtClean="0">
                <a:cs typeface="B Nazanin" panose="00000400000000000000" pitchFamily="2" charset="-78"/>
              </a:rPr>
              <a:t>و سایر </a:t>
            </a:r>
            <a:r>
              <a:rPr lang="fa-IR" sz="2400" dirty="0" smtClean="0">
                <a:cs typeface="B Nazanin" panose="00000400000000000000" pitchFamily="2" charset="-78"/>
              </a:rPr>
              <a:t>درمانها</a:t>
            </a:r>
            <a:r>
              <a:rPr lang="en-US" sz="2400" dirty="0" smtClean="0">
                <a:cs typeface="B Nazanin" panose="00000400000000000000" pitchFamily="2" charset="-78"/>
              </a:rPr>
              <a:t> </a:t>
            </a:r>
            <a:r>
              <a:rPr lang="fa-IR" sz="2400" dirty="0" smtClean="0">
                <a:cs typeface="B Nazanin" panose="00000400000000000000" pitchFamily="2" charset="-78"/>
              </a:rPr>
              <a:t>(</a:t>
            </a:r>
            <a:r>
              <a:rPr lang="fa-IR" sz="2400" dirty="0" smtClean="0">
                <a:cs typeface="B Nazanin" panose="00000400000000000000" pitchFamily="2" charset="-78"/>
              </a:rPr>
              <a:t>تاتو- تزریق </a:t>
            </a:r>
            <a:r>
              <a:rPr lang="fa-IR" sz="2400" dirty="0">
                <a:cs typeface="B Nazanin" panose="00000400000000000000" pitchFamily="2" charset="-78"/>
              </a:rPr>
              <a:t>فیلر و چربی-پوشاندن نقص با مو و </a:t>
            </a:r>
            <a:r>
              <a:rPr lang="fa-IR" sz="2400" dirty="0" smtClean="0">
                <a:cs typeface="B Nazanin" panose="00000400000000000000" pitchFamily="2" charset="-78"/>
              </a:rPr>
              <a:t>...) درمان </a:t>
            </a:r>
            <a:r>
              <a:rPr lang="fa-IR" sz="2400" dirty="0">
                <a:cs typeface="B Nazanin" panose="00000400000000000000" pitchFamily="2" charset="-78"/>
              </a:rPr>
              <a:t>های جراحی را میتوان تا زمان بلوغ اسکار به تاخیر انداخت این زمان </a:t>
            </a:r>
            <a:r>
              <a:rPr lang="fa-IR" sz="2400" dirty="0" smtClean="0">
                <a:cs typeface="B Nazanin" panose="00000400000000000000" pitchFamily="2" charset="-78"/>
              </a:rPr>
              <a:t>18تا</a:t>
            </a:r>
            <a:r>
              <a:rPr lang="en-US" sz="2400" dirty="0" smtClean="0">
                <a:cs typeface="B Nazanin" panose="00000400000000000000" pitchFamily="2" charset="-78"/>
              </a:rPr>
              <a:t> </a:t>
            </a:r>
            <a:r>
              <a:rPr lang="fa-IR" sz="2400" dirty="0" smtClean="0">
                <a:cs typeface="B Nazanin" panose="00000400000000000000" pitchFamily="2" charset="-78"/>
              </a:rPr>
              <a:t>24ماه </a:t>
            </a:r>
            <a:r>
              <a:rPr lang="fa-IR" sz="2400" dirty="0">
                <a:cs typeface="B Nazanin" panose="00000400000000000000" pitchFamily="2" charset="-78"/>
              </a:rPr>
              <a:t>است </a:t>
            </a:r>
            <a:r>
              <a:rPr lang="en-US" sz="2400" dirty="0" smtClean="0">
                <a:cs typeface="B Nazanin" panose="00000400000000000000" pitchFamily="2" charset="-78"/>
              </a:rPr>
              <a:t>.</a:t>
            </a:r>
            <a:endParaRPr lang="fa-IR" sz="2400" dirty="0" smtClean="0">
              <a:cs typeface="B Nazanin" panose="00000400000000000000" pitchFamily="2" charset="-78"/>
            </a:endParaRPr>
          </a:p>
          <a:p>
            <a:pPr algn="r" rtl="1"/>
            <a:r>
              <a:rPr lang="fa-IR" sz="2400" dirty="0">
                <a:cs typeface="B Nazanin" panose="00000400000000000000" pitchFamily="2" charset="-78"/>
              </a:rPr>
              <a:t>برای شروع کامپرشن تراپی لزومی ندارد که تمامی زخم ها خوب شده باشند و در زخم هایی که بیش از 2هفته زمان </a:t>
            </a:r>
            <a:r>
              <a:rPr lang="fa-IR" sz="2400" dirty="0" smtClean="0">
                <a:cs typeface="B Nazanin" panose="00000400000000000000" pitchFamily="2" charset="-78"/>
              </a:rPr>
              <a:t>جهت ترمیم </a:t>
            </a:r>
            <a:r>
              <a:rPr lang="fa-IR" sz="2400" dirty="0">
                <a:cs typeface="B Nazanin" panose="00000400000000000000" pitchFamily="2" charset="-78"/>
              </a:rPr>
              <a:t>نیاز دارند با گذاشتن بانداژ کشی روی پانسمان می توان کامپرشن را اعمال کرد.</a:t>
            </a:r>
            <a:br>
              <a:rPr lang="fa-IR" sz="2400" dirty="0">
                <a:cs typeface="B Nazanin" panose="00000400000000000000" pitchFamily="2" charset="-78"/>
              </a:rPr>
            </a:br>
            <a:r>
              <a:rPr lang="fa-IR" sz="2400" dirty="0">
                <a:cs typeface="B Nazanin" panose="00000400000000000000" pitchFamily="2" charset="-78"/>
              </a:rPr>
              <a:t>*زمان لازم برای کامپرشن تراپی 23ساعت در شبانه روز می </a:t>
            </a:r>
            <a:r>
              <a:rPr lang="fa-IR" sz="2400" dirty="0" smtClean="0">
                <a:cs typeface="B Nazanin" panose="00000400000000000000" pitchFamily="2" charset="-78"/>
              </a:rPr>
              <a:t>باشد</a:t>
            </a:r>
            <a:r>
              <a:rPr lang="en-US" sz="2400" dirty="0" smtClean="0">
                <a:cs typeface="B Nazanin" panose="00000400000000000000" pitchFamily="2" charset="-78"/>
              </a:rPr>
              <a:t> </a:t>
            </a:r>
            <a:r>
              <a:rPr lang="fa-IR" sz="2400" dirty="0" smtClean="0">
                <a:cs typeface="B Nazanin" panose="00000400000000000000" pitchFamily="2" charset="-78"/>
              </a:rPr>
              <a:t>. </a:t>
            </a:r>
            <a:r>
              <a:rPr lang="fa-IR" sz="2400" dirty="0">
                <a:cs typeface="B Nazanin" panose="00000400000000000000" pitchFamily="2" charset="-78"/>
              </a:rPr>
              <a:t>هرچه </a:t>
            </a:r>
            <a:r>
              <a:rPr lang="fa-IR" sz="2400" dirty="0" smtClean="0">
                <a:cs typeface="B Nazanin" panose="00000400000000000000" pitchFamily="2" charset="-78"/>
              </a:rPr>
              <a:t>لباس </a:t>
            </a:r>
            <a:r>
              <a:rPr lang="fa-IR" sz="2400" dirty="0">
                <a:cs typeface="B Nazanin" panose="00000400000000000000" pitchFamily="2" charset="-78"/>
              </a:rPr>
              <a:t>فشاری به مدت طولانی تری استفاده شود </a:t>
            </a:r>
            <a:r>
              <a:rPr lang="fa-IR" sz="2400" dirty="0" smtClean="0">
                <a:cs typeface="B Nazanin" panose="00000400000000000000" pitchFamily="2" charset="-78"/>
              </a:rPr>
              <a:t>نتایج کلینیکی </a:t>
            </a:r>
            <a:r>
              <a:rPr lang="fa-IR" sz="2400" dirty="0">
                <a:cs typeface="B Nazanin" panose="00000400000000000000" pitchFamily="2" charset="-78"/>
              </a:rPr>
              <a:t>بهتری حاصل می </a:t>
            </a:r>
            <a:r>
              <a:rPr lang="fa-IR" sz="2400" dirty="0" smtClean="0">
                <a:cs typeface="B Nazanin" panose="00000400000000000000" pitchFamily="2" charset="-78"/>
              </a:rPr>
              <a:t>شود</a:t>
            </a:r>
            <a:r>
              <a:rPr lang="en-US" sz="2400" dirty="0" smtClean="0">
                <a:cs typeface="B Nazanin" panose="00000400000000000000" pitchFamily="2" charset="-78"/>
              </a:rPr>
              <a:t> </a:t>
            </a:r>
            <a:r>
              <a:rPr lang="fa-IR" sz="2400" dirty="0" smtClean="0">
                <a:cs typeface="B Nazanin" panose="00000400000000000000" pitchFamily="2" charset="-78"/>
              </a:rPr>
              <a:t>.</a:t>
            </a: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*مدت زمان استفاده از </a:t>
            </a:r>
            <a:r>
              <a:rPr lang="fa-IR" sz="2400" dirty="0" smtClean="0">
                <a:cs typeface="B Nazanin" panose="00000400000000000000" pitchFamily="2" charset="-78"/>
              </a:rPr>
              <a:t>لباس </a:t>
            </a:r>
            <a:r>
              <a:rPr lang="fa-IR" sz="2400" dirty="0">
                <a:cs typeface="B Nazanin" panose="00000400000000000000" pitchFamily="2" charset="-78"/>
              </a:rPr>
              <a:t>فشاری در بالغین 18-12ماه است و در اطفال زمان طولانی تری پیشنهاد می شود </a:t>
            </a:r>
            <a:r>
              <a:rPr lang="fa-IR" sz="2400" dirty="0" smtClean="0">
                <a:cs typeface="B Nazanin" panose="00000400000000000000" pitchFamily="2" charset="-78"/>
              </a:rPr>
              <a:t>.</a:t>
            </a:r>
            <a:r>
              <a:rPr lang="fa-IR" sz="2400" dirty="0">
                <a:cs typeface="B Nazanin" panose="00000400000000000000" pitchFamily="2" charset="-78"/>
              </a:rPr>
              <a:t/>
            </a:r>
            <a:br>
              <a:rPr lang="fa-IR" sz="2400" dirty="0">
                <a:cs typeface="B Nazanin" panose="00000400000000000000" pitchFamily="2" charset="-78"/>
              </a:rPr>
            </a:br>
            <a:endParaRPr lang="en-US" sz="2400" dirty="0" smtClean="0">
              <a:cs typeface="B Nazanin" panose="00000400000000000000" pitchFamily="2" charset="-78"/>
            </a:endParaRPr>
          </a:p>
        </p:txBody>
      </p:sp>
    </p:spTree>
    <p:extLst>
      <p:ext uri="{BB962C8B-B14F-4D97-AF65-F5344CB8AC3E}">
        <p14:creationId xmlns:p14="http://schemas.microsoft.com/office/powerpoint/2010/main" val="63990146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a:bodyPr>
          <a:lstStyle/>
          <a:p>
            <a:pPr algn="r" rtl="1">
              <a:lnSpc>
                <a:spcPct val="150000"/>
              </a:lnSpc>
            </a:pPr>
            <a:r>
              <a:rPr lang="fa-IR" sz="2400" dirty="0" smtClean="0">
                <a:cs typeface="B Nazanin" panose="00000400000000000000" pitchFamily="2" charset="-78"/>
              </a:rPr>
              <a:t>ماساژ </a:t>
            </a:r>
            <a:r>
              <a:rPr lang="fa-IR" sz="2400" dirty="0">
                <a:cs typeface="B Nazanin" panose="00000400000000000000" pitchFamily="2" charset="-78"/>
              </a:rPr>
              <a:t>اسکار یک درمان </a:t>
            </a:r>
            <a:r>
              <a:rPr lang="fa-IR" sz="2400" dirty="0" smtClean="0">
                <a:cs typeface="B Nazanin" panose="00000400000000000000" pitchFamily="2" charset="-78"/>
              </a:rPr>
              <a:t>موثر </a:t>
            </a:r>
            <a:r>
              <a:rPr lang="fa-IR" sz="2400" dirty="0">
                <a:cs typeface="B Nazanin" panose="00000400000000000000" pitchFamily="2" charset="-78"/>
              </a:rPr>
              <a:t>برای حفظ دامنه حرکتی مفصل، نرم شدن و شکل گیری مجدد بافت اسکار می </a:t>
            </a:r>
            <a:r>
              <a:rPr lang="fa-IR" sz="2400" dirty="0" smtClean="0">
                <a:cs typeface="B Nazanin" panose="00000400000000000000" pitchFamily="2" charset="-78"/>
              </a:rPr>
              <a:t>شود</a:t>
            </a:r>
            <a:r>
              <a:rPr lang="en-US" sz="2400" dirty="0" smtClean="0">
                <a:cs typeface="B Nazanin" panose="00000400000000000000" pitchFamily="2" charset="-78"/>
              </a:rPr>
              <a:t> </a:t>
            </a:r>
            <a:r>
              <a:rPr lang="fa-IR" sz="2400" dirty="0" smtClean="0">
                <a:cs typeface="B Nazanin" panose="00000400000000000000" pitchFamily="2" charset="-78"/>
              </a:rPr>
              <a:t>. ماساژ </a:t>
            </a:r>
            <a:r>
              <a:rPr lang="fa-IR" sz="2400" dirty="0">
                <a:cs typeface="B Nazanin" panose="00000400000000000000" pitchFamily="2" charset="-78"/>
              </a:rPr>
              <a:t>باید حداقل دو بار در روز(توصیه به </a:t>
            </a:r>
            <a:r>
              <a:rPr lang="fa-IR" sz="2400" dirty="0" smtClean="0">
                <a:cs typeface="B Nazanin" panose="00000400000000000000" pitchFamily="2" charset="-78"/>
              </a:rPr>
              <a:t>5-3بار در روز </a:t>
            </a:r>
            <a:r>
              <a:rPr lang="fa-IR" sz="2400" dirty="0">
                <a:cs typeface="B Nazanin" panose="00000400000000000000" pitchFamily="2" charset="-78"/>
              </a:rPr>
              <a:t>به مدت </a:t>
            </a:r>
            <a:r>
              <a:rPr lang="fa-IR" sz="2400" dirty="0" smtClean="0">
                <a:cs typeface="B Nazanin" panose="00000400000000000000" pitchFamily="2" charset="-78"/>
              </a:rPr>
              <a:t>10-5 دقیقه) انجام شود </a:t>
            </a:r>
            <a:r>
              <a:rPr lang="fa-IR" sz="2400" dirty="0">
                <a:cs typeface="B Nazanin" panose="00000400000000000000" pitchFamily="2" charset="-78"/>
              </a:rPr>
              <a:t>.</a:t>
            </a:r>
            <a:br>
              <a:rPr lang="fa-IR" sz="2400" dirty="0">
                <a:cs typeface="B Nazanin" panose="00000400000000000000" pitchFamily="2" charset="-78"/>
              </a:rPr>
            </a:br>
            <a:r>
              <a:rPr lang="fa-IR" sz="2400" dirty="0" smtClean="0">
                <a:cs typeface="B Nazanin" panose="00000400000000000000" pitchFamily="2" charset="-78"/>
              </a:rPr>
              <a:t>-خط اول درمان </a:t>
            </a:r>
            <a:r>
              <a:rPr lang="fa-IR" sz="2400" dirty="0">
                <a:cs typeface="B Nazanin" panose="00000400000000000000" pitchFamily="2" charset="-78"/>
              </a:rPr>
              <a:t>اسکار </a:t>
            </a:r>
            <a:r>
              <a:rPr lang="fa-IR" sz="2400" dirty="0" smtClean="0">
                <a:cs typeface="B Nazanin" panose="00000400000000000000" pitchFamily="2" charset="-78"/>
              </a:rPr>
              <a:t>هایپرتروفیک </a:t>
            </a:r>
            <a:r>
              <a:rPr lang="fa-IR" sz="2400" dirty="0" smtClean="0">
                <a:solidFill>
                  <a:srgbClr val="0070C0"/>
                </a:solidFill>
                <a:cs typeface="B Nazanin" panose="00000400000000000000" pitchFamily="2" charset="-78"/>
              </a:rPr>
              <a:t>سلیکون ژل </a:t>
            </a:r>
            <a:r>
              <a:rPr lang="fa-IR" sz="2400" dirty="0" smtClean="0">
                <a:cs typeface="B Nazanin" panose="00000400000000000000" pitchFamily="2" charset="-78"/>
              </a:rPr>
              <a:t>است ولی </a:t>
            </a:r>
            <a:r>
              <a:rPr lang="fa-IR" sz="2400" dirty="0">
                <a:cs typeface="B Nazanin" panose="00000400000000000000" pitchFamily="2" charset="-78"/>
              </a:rPr>
              <a:t>به علت گرانی در اسکارهای </a:t>
            </a:r>
            <a:r>
              <a:rPr lang="fa-IR" sz="2400" dirty="0" smtClean="0">
                <a:cs typeface="B Nazanin" panose="00000400000000000000" pitchFamily="2" charset="-78"/>
              </a:rPr>
              <a:t>وسیع </a:t>
            </a:r>
            <a:r>
              <a:rPr lang="fa-IR" sz="2400" dirty="0">
                <a:cs typeface="B Nazanin" panose="00000400000000000000" pitchFamily="2" charset="-78"/>
              </a:rPr>
              <a:t>استفاده نمی شود و از گارمنت </a:t>
            </a:r>
            <a:r>
              <a:rPr lang="fa-IR" sz="2400" dirty="0" smtClean="0">
                <a:cs typeface="B Nazanin" panose="00000400000000000000" pitchFamily="2" charset="-78"/>
              </a:rPr>
              <a:t>های فشاری </a:t>
            </a:r>
            <a:r>
              <a:rPr lang="fa-IR" sz="2400" dirty="0">
                <a:cs typeface="B Nazanin" panose="00000400000000000000" pitchFamily="2" charset="-78"/>
              </a:rPr>
              <a:t>استفاده می شود. 21روز بعد از ترمیم زخم میتوان استفاده کرد.</a:t>
            </a:r>
            <a:br>
              <a:rPr lang="fa-IR" sz="2400" dirty="0">
                <a:cs typeface="B Nazanin" panose="00000400000000000000" pitchFamily="2" charset="-78"/>
              </a:rPr>
            </a:br>
            <a:r>
              <a:rPr lang="fa-IR" sz="2400" dirty="0" smtClean="0">
                <a:cs typeface="B Nazanin" panose="00000400000000000000" pitchFamily="2" charset="-78"/>
              </a:rPr>
              <a:t>عنوان </a:t>
            </a:r>
            <a:r>
              <a:rPr lang="fa-IR" sz="2400" dirty="0">
                <a:cs typeface="B Nazanin" panose="00000400000000000000" pitchFamily="2" charset="-78"/>
              </a:rPr>
              <a:t>شده است که </a:t>
            </a:r>
            <a:r>
              <a:rPr lang="fa-IR" sz="2400" dirty="0" smtClean="0">
                <a:cs typeface="B Nazanin" panose="00000400000000000000" pitchFamily="2" charset="-78"/>
              </a:rPr>
              <a:t>2 هفته </a:t>
            </a:r>
            <a:r>
              <a:rPr lang="fa-IR" sz="2400" dirty="0">
                <a:cs typeface="B Nazanin" panose="00000400000000000000" pitchFamily="2" charset="-78"/>
              </a:rPr>
              <a:t>بعد از ترمیم زخم میتوان استفاده </a:t>
            </a:r>
            <a:r>
              <a:rPr lang="fa-IR" sz="2400" dirty="0" smtClean="0">
                <a:cs typeface="B Nazanin" panose="00000400000000000000" pitchFamily="2" charset="-78"/>
              </a:rPr>
              <a:t>کرد</a:t>
            </a:r>
            <a:r>
              <a:rPr lang="fa-IR" sz="2400" dirty="0">
                <a:cs typeface="B Nazanin" panose="00000400000000000000" pitchFamily="2" charset="-78"/>
              </a:rPr>
              <a:t> </a:t>
            </a:r>
            <a:r>
              <a:rPr lang="fa-IR" sz="2400" dirty="0" smtClean="0">
                <a:cs typeface="B Nazanin" panose="00000400000000000000" pitchFamily="2" charset="-78"/>
              </a:rPr>
              <a:t>.استفاده </a:t>
            </a:r>
            <a:r>
              <a:rPr lang="fa-IR" sz="2400" dirty="0">
                <a:cs typeface="B Nazanin" panose="00000400000000000000" pitchFamily="2" charset="-78"/>
              </a:rPr>
              <a:t>از سلیکون ژل در اسکارهای کوچک </a:t>
            </a:r>
            <a:r>
              <a:rPr lang="fa-IR" sz="2400" dirty="0" smtClean="0">
                <a:cs typeface="B Nazanin" panose="00000400000000000000" pitchFamily="2" charset="-78"/>
              </a:rPr>
              <a:t>شایع </a:t>
            </a:r>
            <a:r>
              <a:rPr lang="fa-IR" sz="2400" dirty="0">
                <a:cs typeface="B Nazanin" panose="00000400000000000000" pitchFamily="2" charset="-78"/>
              </a:rPr>
              <a:t>است و باید حداقل </a:t>
            </a:r>
            <a:r>
              <a:rPr lang="fa-IR" sz="2400" dirty="0" smtClean="0">
                <a:cs typeface="B Nazanin" panose="00000400000000000000" pitchFamily="2" charset="-78"/>
              </a:rPr>
              <a:t>2</a:t>
            </a:r>
            <a:r>
              <a:rPr lang="en-US" sz="2400" dirty="0" smtClean="0">
                <a:cs typeface="B Nazanin" panose="00000400000000000000" pitchFamily="2" charset="-78"/>
              </a:rPr>
              <a:t> </a:t>
            </a:r>
            <a:r>
              <a:rPr lang="fa-IR" sz="2400" dirty="0" smtClean="0">
                <a:cs typeface="B Nazanin" panose="00000400000000000000" pitchFamily="2" charset="-78"/>
              </a:rPr>
              <a:t>تا 9ماه </a:t>
            </a:r>
            <a:r>
              <a:rPr lang="fa-IR" sz="2400" dirty="0">
                <a:cs typeface="B Nazanin" panose="00000400000000000000" pitchFamily="2" charset="-78"/>
              </a:rPr>
              <a:t>و به صورت </a:t>
            </a:r>
            <a:r>
              <a:rPr lang="fa-IR" sz="2400" dirty="0" smtClean="0">
                <a:cs typeface="B Nazanin" panose="00000400000000000000" pitchFamily="2" charset="-78"/>
              </a:rPr>
              <a:t>میانگین </a:t>
            </a:r>
            <a:r>
              <a:rPr lang="fa-IR" sz="2400" dirty="0">
                <a:cs typeface="B Nazanin" panose="00000400000000000000" pitchFamily="2" charset="-78"/>
              </a:rPr>
              <a:t>12تا 24ساعت در </a:t>
            </a:r>
            <a:r>
              <a:rPr lang="fa-IR" sz="2400" dirty="0" smtClean="0">
                <a:cs typeface="B Nazanin" panose="00000400000000000000" pitchFamily="2" charset="-78"/>
              </a:rPr>
              <a:t>روزاستفاده </a:t>
            </a:r>
            <a:r>
              <a:rPr lang="fa-IR" sz="2400" dirty="0">
                <a:cs typeface="B Nazanin" panose="00000400000000000000" pitchFamily="2" charset="-78"/>
              </a:rPr>
              <a:t>نمود </a:t>
            </a:r>
            <a:r>
              <a:rPr lang="fa-IR" sz="2400" dirty="0" smtClean="0">
                <a:cs typeface="B Nazanin" panose="00000400000000000000" pitchFamily="2" charset="-78"/>
              </a:rPr>
              <a:t>.</a:t>
            </a:r>
            <a:r>
              <a:rPr lang="fa-IR" sz="2400" dirty="0">
                <a:cs typeface="B Nazanin" panose="00000400000000000000" pitchFamily="2" charset="-78"/>
              </a:rPr>
              <a:t/>
            </a:r>
            <a:br>
              <a:rPr lang="fa-IR" sz="2400" dirty="0">
                <a:cs typeface="B Nazanin" panose="00000400000000000000" pitchFamily="2" charset="-78"/>
              </a:rPr>
            </a:br>
            <a:endParaRPr lang="en-US" sz="2400" dirty="0">
              <a:cs typeface="B Nazanin" panose="00000400000000000000" pitchFamily="2" charset="-78"/>
            </a:endParaRPr>
          </a:p>
        </p:txBody>
      </p:sp>
    </p:spTree>
    <p:extLst>
      <p:ext uri="{BB962C8B-B14F-4D97-AF65-F5344CB8AC3E}">
        <p14:creationId xmlns:p14="http://schemas.microsoft.com/office/powerpoint/2010/main" val="103343832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noAutofit/>
          </a:bodyPr>
          <a:lstStyle/>
          <a:p>
            <a:pPr marL="0" indent="0" algn="r" rtl="1">
              <a:buNone/>
            </a:pPr>
            <a:r>
              <a:rPr lang="fa-IR" sz="2400" b="1" dirty="0" smtClean="0">
                <a:solidFill>
                  <a:srgbClr val="0070C0"/>
                </a:solidFill>
                <a:cs typeface="B Nazanin" panose="00000400000000000000" pitchFamily="2" charset="-78"/>
              </a:rPr>
              <a:t>استروئید درمانی : </a:t>
            </a:r>
          </a:p>
          <a:p>
            <a:pPr algn="r" rtl="1"/>
            <a:r>
              <a:rPr lang="fa-IR" sz="2400" dirty="0" smtClean="0">
                <a:cs typeface="B Nazanin" panose="00000400000000000000" pitchFamily="2" charset="-78"/>
              </a:rPr>
              <a:t>استروئید </a:t>
            </a:r>
            <a:r>
              <a:rPr lang="fa-IR" sz="2400" dirty="0">
                <a:cs typeface="B Nazanin" panose="00000400000000000000" pitchFamily="2" charset="-78"/>
              </a:rPr>
              <a:t>جذب پوستی اندکی دارد بنابراین به صورت موضعی </a:t>
            </a:r>
            <a:r>
              <a:rPr lang="fa-IR" sz="2400" dirty="0" smtClean="0">
                <a:cs typeface="B Nazanin" panose="00000400000000000000" pitchFamily="2" charset="-78"/>
              </a:rPr>
              <a:t>تزریق </a:t>
            </a:r>
            <a:r>
              <a:rPr lang="fa-IR" sz="2400" dirty="0">
                <a:cs typeface="B Nazanin" panose="00000400000000000000" pitchFamily="2" charset="-78"/>
              </a:rPr>
              <a:t>میشود </a:t>
            </a:r>
            <a:r>
              <a:rPr lang="fa-IR" sz="2400" dirty="0" smtClean="0">
                <a:cs typeface="B Nazanin" panose="00000400000000000000" pitchFamily="2" charset="-78"/>
              </a:rPr>
              <a:t>. بیشترین تاثیر </a:t>
            </a:r>
            <a:r>
              <a:rPr lang="fa-IR" sz="2400" dirty="0">
                <a:cs typeface="B Nazanin" panose="00000400000000000000" pitchFamily="2" charset="-78"/>
              </a:rPr>
              <a:t>آنها استفاده پس از جراحی برداشت اسکار است.</a:t>
            </a:r>
            <a:br>
              <a:rPr lang="fa-IR" sz="2400" dirty="0">
                <a:cs typeface="B Nazanin" panose="00000400000000000000" pitchFamily="2" charset="-78"/>
              </a:rPr>
            </a:br>
            <a:r>
              <a:rPr lang="fa-IR" sz="2400" dirty="0" smtClean="0">
                <a:cs typeface="B Nazanin" panose="00000400000000000000" pitchFamily="2" charset="-78"/>
              </a:rPr>
              <a:t>در </a:t>
            </a:r>
            <a:r>
              <a:rPr lang="fa-IR" sz="2400" dirty="0">
                <a:cs typeface="B Nazanin" panose="00000400000000000000" pitchFamily="2" charset="-78"/>
              </a:rPr>
              <a:t>اسکارهای جوانتر پاسخ به درمان بهتر است وهر </a:t>
            </a:r>
            <a:r>
              <a:rPr lang="fa-IR" sz="2400" dirty="0" smtClean="0">
                <a:cs typeface="B Nazanin" panose="00000400000000000000" pitchFamily="2" charset="-78"/>
              </a:rPr>
              <a:t>2-6</a:t>
            </a:r>
            <a:r>
              <a:rPr lang="en-US" sz="2400" dirty="0" smtClean="0">
                <a:cs typeface="B Nazanin" panose="00000400000000000000" pitchFamily="2" charset="-78"/>
              </a:rPr>
              <a:t> </a:t>
            </a:r>
            <a:r>
              <a:rPr lang="fa-IR" sz="2400" dirty="0" smtClean="0">
                <a:cs typeface="B Nazanin" panose="00000400000000000000" pitchFamily="2" charset="-78"/>
              </a:rPr>
              <a:t>هفته </a:t>
            </a:r>
            <a:r>
              <a:rPr lang="fa-IR" sz="2400" dirty="0">
                <a:cs typeface="B Nazanin" panose="00000400000000000000" pitchFamily="2" charset="-78"/>
              </a:rPr>
              <a:t>می توان استفاده کرد ضمن اینکه حداکثر وسعت استفاده 40</a:t>
            </a:r>
            <a:r>
              <a:rPr lang="en-US" sz="2400" dirty="0" smtClean="0">
                <a:cs typeface="B Nazanin" panose="00000400000000000000" pitchFamily="2" charset="-78"/>
              </a:rPr>
              <a:t>cm2</a:t>
            </a:r>
            <a:r>
              <a:rPr lang="fa-IR" sz="2400" dirty="0" smtClean="0">
                <a:cs typeface="B Nazanin" panose="00000400000000000000" pitchFamily="2" charset="-78"/>
              </a:rPr>
              <a:t> می </a:t>
            </a:r>
            <a:r>
              <a:rPr lang="fa-IR" sz="2400" dirty="0">
                <a:cs typeface="B Nazanin" panose="00000400000000000000" pitchFamily="2" charset="-78"/>
              </a:rPr>
              <a:t>تواند </a:t>
            </a:r>
            <a:r>
              <a:rPr lang="fa-IR" sz="2400" dirty="0" smtClean="0">
                <a:cs typeface="B Nazanin" panose="00000400000000000000" pitchFamily="2" charset="-78"/>
              </a:rPr>
              <a:t>باشد . اکثر </a:t>
            </a:r>
            <a:r>
              <a:rPr lang="fa-IR" sz="2400" dirty="0">
                <a:cs typeface="B Nazanin" panose="00000400000000000000" pitchFamily="2" charset="-78"/>
              </a:rPr>
              <a:t>اسکارها طی 3ماه اول پاسخ خوبی به درمان میدهند </a:t>
            </a:r>
            <a:r>
              <a:rPr lang="fa-IR" sz="2400" dirty="0" smtClean="0">
                <a:cs typeface="B Nazanin" panose="00000400000000000000" pitchFamily="2" charset="-78"/>
              </a:rPr>
              <a:t>.</a:t>
            </a:r>
          </a:p>
          <a:p>
            <a:pPr algn="r" rtl="1"/>
            <a:r>
              <a:rPr lang="fa-IR" sz="2400" dirty="0">
                <a:cs typeface="B Nazanin" panose="00000400000000000000" pitchFamily="2" charset="-78"/>
              </a:rPr>
              <a:t>از </a:t>
            </a:r>
            <a:r>
              <a:rPr lang="fa-IR" sz="2400" dirty="0">
                <a:solidFill>
                  <a:srgbClr val="0070C0"/>
                </a:solidFill>
                <a:cs typeface="B Nazanin" panose="00000400000000000000" pitchFamily="2" charset="-78"/>
              </a:rPr>
              <a:t>لیزر</a:t>
            </a:r>
            <a:r>
              <a:rPr lang="fa-IR" sz="2400" dirty="0">
                <a:cs typeface="B Nazanin" panose="00000400000000000000" pitchFamily="2" charset="-78"/>
              </a:rPr>
              <a:t> نیز به عنوان یک درمان جانبی </a:t>
            </a:r>
            <a:r>
              <a:rPr lang="fa-IR" sz="2400" dirty="0" smtClean="0">
                <a:cs typeface="B Nazanin" panose="00000400000000000000" pitchFamily="2" charset="-78"/>
              </a:rPr>
              <a:t>وسیع </a:t>
            </a:r>
            <a:r>
              <a:rPr lang="fa-IR" sz="2400" dirty="0">
                <a:cs typeface="B Nazanin" panose="00000400000000000000" pitchFamily="2" charset="-78"/>
              </a:rPr>
              <a:t>استفاده می شود </a:t>
            </a:r>
            <a:r>
              <a:rPr lang="fa-IR" sz="2400" dirty="0" smtClean="0">
                <a:cs typeface="B Nazanin" panose="00000400000000000000" pitchFamily="2" charset="-78"/>
              </a:rPr>
              <a:t>. </a:t>
            </a:r>
            <a:r>
              <a:rPr lang="fa-IR" sz="2400" dirty="0">
                <a:cs typeface="B Nazanin" panose="00000400000000000000" pitchFamily="2" charset="-78"/>
              </a:rPr>
              <a:t>کاهش </a:t>
            </a:r>
            <a:r>
              <a:rPr lang="fa-IR" sz="2400" dirty="0" smtClean="0">
                <a:cs typeface="B Nazanin" panose="00000400000000000000" pitchFamily="2" charset="-78"/>
              </a:rPr>
              <a:t>چشمگیر </a:t>
            </a:r>
            <a:r>
              <a:rPr lang="fa-IR" sz="2400" dirty="0">
                <a:cs typeface="B Nazanin" panose="00000400000000000000" pitchFamily="2" charset="-78"/>
              </a:rPr>
              <a:t>خارش و قرمزی اسکار </a:t>
            </a:r>
            <a:r>
              <a:rPr lang="fa-IR" sz="2400" dirty="0" smtClean="0">
                <a:cs typeface="B Nazanin" panose="00000400000000000000" pitchFamily="2" charset="-78"/>
              </a:rPr>
              <a:t>از خواص لیزر بافت اسکار است . زخمهایی </a:t>
            </a:r>
            <a:r>
              <a:rPr lang="fa-IR" sz="2400" dirty="0">
                <a:cs typeface="B Nazanin" panose="00000400000000000000" pitchFamily="2" charset="-78"/>
              </a:rPr>
              <a:t>که کمتر از 12ماه از بهبودی آنها میدذرد پاسخ بهتری به درمان میدهند و در این موارد لیزر </a:t>
            </a:r>
            <a:r>
              <a:rPr lang="en-US" sz="2400" dirty="0" smtClean="0">
                <a:cs typeface="B Nazanin" panose="00000400000000000000" pitchFamily="2" charset="-78"/>
              </a:rPr>
              <a:t>   CO2</a:t>
            </a:r>
            <a:r>
              <a:rPr lang="fa-IR" sz="2400" dirty="0" smtClean="0">
                <a:cs typeface="B Nazanin" panose="00000400000000000000" pitchFamily="2" charset="-78"/>
              </a:rPr>
              <a:t> مناسب </a:t>
            </a:r>
            <a:r>
              <a:rPr lang="fa-IR" sz="2400" dirty="0">
                <a:cs typeface="B Nazanin" panose="00000400000000000000" pitchFamily="2" charset="-78"/>
              </a:rPr>
              <a:t>تر است.</a:t>
            </a:r>
            <a:br>
              <a:rPr lang="fa-IR" sz="2400" dirty="0">
                <a:cs typeface="B Nazanin" panose="00000400000000000000" pitchFamily="2" charset="-78"/>
              </a:rPr>
            </a:br>
            <a:r>
              <a:rPr lang="fa-IR" sz="2400" dirty="0">
                <a:cs typeface="B Nazanin" panose="00000400000000000000" pitchFamily="2" charset="-78"/>
              </a:rPr>
              <a:t/>
            </a:r>
            <a:br>
              <a:rPr lang="fa-IR" sz="2400" dirty="0">
                <a:cs typeface="B Nazanin" panose="00000400000000000000" pitchFamily="2" charset="-78"/>
              </a:rPr>
            </a:br>
            <a:endParaRPr lang="en-US" sz="2400" dirty="0">
              <a:cs typeface="B Nazanin" panose="00000400000000000000" pitchFamily="2" charset="-78"/>
            </a:endParaRPr>
          </a:p>
        </p:txBody>
      </p:sp>
    </p:spTree>
    <p:extLst>
      <p:ext uri="{BB962C8B-B14F-4D97-AF65-F5344CB8AC3E}">
        <p14:creationId xmlns:p14="http://schemas.microsoft.com/office/powerpoint/2010/main" val="21984857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dirty="0" smtClean="0">
                <a:solidFill>
                  <a:srgbClr val="FF3300"/>
                </a:solidFill>
                <a:cs typeface="2  Titr" pitchFamily="2" charset="-78"/>
              </a:rPr>
              <a:t>ترمیم زخم </a:t>
            </a:r>
            <a:endParaRPr lang="en-US" sz="3200" dirty="0">
              <a:solidFill>
                <a:srgbClr val="FF3300"/>
              </a:solidFill>
              <a:cs typeface="2  Titr" pitchFamily="2" charset="-78"/>
            </a:endParaRPr>
          </a:p>
        </p:txBody>
      </p:sp>
      <p:sp>
        <p:nvSpPr>
          <p:cNvPr id="3" name="Content Placeholder 2"/>
          <p:cNvSpPr>
            <a:spLocks noGrp="1"/>
          </p:cNvSpPr>
          <p:nvPr>
            <p:ph idx="1"/>
          </p:nvPr>
        </p:nvSpPr>
        <p:spPr/>
        <p:txBody>
          <a:bodyPr>
            <a:normAutofit/>
          </a:bodyPr>
          <a:lstStyle/>
          <a:p>
            <a:pPr algn="r" rtl="1"/>
            <a:r>
              <a:rPr lang="fa-IR" sz="2400" b="1" dirty="0" smtClean="0">
                <a:solidFill>
                  <a:srgbClr val="0000FF"/>
                </a:solidFill>
                <a:cs typeface="B Nazanin" pitchFamily="2" charset="-78"/>
              </a:rPr>
              <a:t>مرحله هموستاز و انعقاد : </a:t>
            </a:r>
            <a:r>
              <a:rPr lang="fa-IR" sz="2400" dirty="0" smtClean="0">
                <a:cs typeface="B Nazanin" pitchFamily="2" charset="-78"/>
              </a:rPr>
              <a:t>از لحظه آسیب تا 10 دقیقه ادامه دارد و سعی بر کنترل خونریزی است .</a:t>
            </a:r>
          </a:p>
          <a:p>
            <a:pPr algn="r" rtl="1"/>
            <a:r>
              <a:rPr lang="fa-IR" sz="2400" b="1" dirty="0" smtClean="0">
                <a:solidFill>
                  <a:srgbClr val="0000FF"/>
                </a:solidFill>
                <a:cs typeface="B Nazanin" pitchFamily="2" charset="-78"/>
              </a:rPr>
              <a:t>مرحله التهاب : </a:t>
            </a:r>
            <a:r>
              <a:rPr lang="fa-IR" sz="2400" dirty="0" smtClean="0">
                <a:cs typeface="B Nazanin" pitchFamily="2" charset="-78"/>
              </a:rPr>
              <a:t>از لحظه آسیب شروع و تا سه روز ادامه می یابد . ماکروفاژها ، اینترلوکین 1 و 2 ، </a:t>
            </a:r>
            <a:r>
              <a:rPr lang="en-US" sz="2400" dirty="0" smtClean="0">
                <a:cs typeface="B Nazanin" pitchFamily="2" charset="-78"/>
              </a:rPr>
              <a:t>TNF</a:t>
            </a:r>
            <a:r>
              <a:rPr lang="fa-IR" sz="2400" dirty="0" smtClean="0">
                <a:cs typeface="B Nazanin" pitchFamily="2" charset="-78"/>
              </a:rPr>
              <a:t> </a:t>
            </a:r>
            <a:r>
              <a:rPr lang="fa-IR" sz="2400" dirty="0">
                <a:cs typeface="B Nazanin" pitchFamily="2" charset="-78"/>
              </a:rPr>
              <a:t>،</a:t>
            </a:r>
            <a:r>
              <a:rPr lang="en-US" sz="2400" dirty="0" smtClean="0">
                <a:cs typeface="B Nazanin" pitchFamily="2" charset="-78"/>
              </a:rPr>
              <a:t>GH </a:t>
            </a:r>
            <a:r>
              <a:rPr lang="fa-IR" sz="2400" dirty="0" smtClean="0">
                <a:cs typeface="B Nazanin" pitchFamily="2" charset="-78"/>
              </a:rPr>
              <a:t> (</a:t>
            </a:r>
            <a:r>
              <a:rPr lang="en-US" sz="2400" dirty="0" smtClean="0">
                <a:cs typeface="B Nazanin" pitchFamily="2" charset="-78"/>
              </a:rPr>
              <a:t>Growth Hormone</a:t>
            </a:r>
            <a:r>
              <a:rPr lang="fa-IR" sz="2400" dirty="0" smtClean="0">
                <a:cs typeface="B Nazanin" pitchFamily="2" charset="-78"/>
              </a:rPr>
              <a:t>) ترشح میشوند که در ترمیم زخم موثرند .</a:t>
            </a:r>
          </a:p>
          <a:p>
            <a:pPr algn="r" rtl="1"/>
            <a:r>
              <a:rPr lang="fa-IR" sz="2400" b="1" dirty="0" smtClean="0">
                <a:solidFill>
                  <a:srgbClr val="0000FF"/>
                </a:solidFill>
                <a:cs typeface="B Nazanin" pitchFamily="2" charset="-78"/>
              </a:rPr>
              <a:t>مرحله رشد و تکثیر </a:t>
            </a:r>
            <a:r>
              <a:rPr lang="en-US" sz="2400" b="1" dirty="0" smtClean="0">
                <a:solidFill>
                  <a:srgbClr val="0000FF"/>
                </a:solidFill>
                <a:cs typeface="B Nazanin" pitchFamily="2" charset="-78"/>
              </a:rPr>
              <a:t>Proliferation</a:t>
            </a:r>
            <a:r>
              <a:rPr lang="fa-IR" sz="2400" b="1" dirty="0" smtClean="0">
                <a:solidFill>
                  <a:srgbClr val="0000FF"/>
                </a:solidFill>
                <a:cs typeface="B Nazanin" pitchFamily="2" charset="-78"/>
              </a:rPr>
              <a:t> : </a:t>
            </a:r>
            <a:r>
              <a:rPr lang="fa-IR" sz="2400" dirty="0" smtClean="0">
                <a:cs typeface="B Nazanin" pitchFamily="2" charset="-78"/>
              </a:rPr>
              <a:t>از روز چهارم شروع میشود . بافت گرانوله تشکیل میشود .</a:t>
            </a:r>
          </a:p>
          <a:p>
            <a:pPr algn="r" rtl="1"/>
            <a:r>
              <a:rPr lang="fa-IR" sz="2400" b="1" dirty="0" smtClean="0">
                <a:solidFill>
                  <a:srgbClr val="0000FF"/>
                </a:solidFill>
                <a:cs typeface="B Nazanin" pitchFamily="2" charset="-78"/>
              </a:rPr>
              <a:t>مرحله </a:t>
            </a:r>
            <a:r>
              <a:rPr lang="en-US" sz="2400" b="1" dirty="0" smtClean="0">
                <a:solidFill>
                  <a:srgbClr val="0000FF"/>
                </a:solidFill>
                <a:cs typeface="B Nazanin" pitchFamily="2" charset="-78"/>
              </a:rPr>
              <a:t>Maturation </a:t>
            </a:r>
            <a:r>
              <a:rPr lang="fa-IR" sz="2400" b="1" dirty="0" smtClean="0">
                <a:solidFill>
                  <a:srgbClr val="0000FF"/>
                </a:solidFill>
                <a:cs typeface="B Nazanin" pitchFamily="2" charset="-78"/>
              </a:rPr>
              <a:t> : </a:t>
            </a:r>
            <a:r>
              <a:rPr lang="fa-IR" sz="2400" dirty="0" smtClean="0">
                <a:cs typeface="B Nazanin" pitchFamily="2" charset="-78"/>
              </a:rPr>
              <a:t>از روز ششم تا دهم ادامه می یابد . استحکام بافت گرانوله ایجاد میشود .</a:t>
            </a:r>
          </a:p>
          <a:p>
            <a:pPr algn="r" rtl="1"/>
            <a:r>
              <a:rPr lang="fa-IR" sz="2400" b="1" dirty="0" smtClean="0">
                <a:solidFill>
                  <a:srgbClr val="0000FF"/>
                </a:solidFill>
                <a:cs typeface="B Nazanin" pitchFamily="2" charset="-78"/>
              </a:rPr>
              <a:t>مرحله </a:t>
            </a:r>
            <a:r>
              <a:rPr lang="en-US" sz="2400" b="1" dirty="0" err="1" smtClean="0">
                <a:solidFill>
                  <a:srgbClr val="0000FF"/>
                </a:solidFill>
                <a:cs typeface="B Nazanin" pitchFamily="2" charset="-78"/>
              </a:rPr>
              <a:t>Epitheliazation</a:t>
            </a:r>
            <a:r>
              <a:rPr lang="fa-IR" sz="2400" b="1" dirty="0" smtClean="0">
                <a:solidFill>
                  <a:srgbClr val="0000FF"/>
                </a:solidFill>
                <a:cs typeface="B Nazanin" pitchFamily="2" charset="-78"/>
              </a:rPr>
              <a:t>  : </a:t>
            </a:r>
            <a:r>
              <a:rPr lang="fa-IR" sz="2400" dirty="0" smtClean="0">
                <a:cs typeface="B Nazanin" pitchFamily="2" charset="-78"/>
              </a:rPr>
              <a:t>تشکیل پوست</a:t>
            </a:r>
          </a:p>
          <a:p>
            <a:pPr algn="r" rtl="1"/>
            <a:r>
              <a:rPr lang="fa-IR" sz="2400" b="1" dirty="0" smtClean="0">
                <a:solidFill>
                  <a:srgbClr val="0000FF"/>
                </a:solidFill>
                <a:cs typeface="B Nazanin" pitchFamily="2" charset="-78"/>
              </a:rPr>
              <a:t>مرحله </a:t>
            </a:r>
            <a:r>
              <a:rPr lang="en-US" sz="2400" b="1" dirty="0" smtClean="0">
                <a:solidFill>
                  <a:srgbClr val="0000FF"/>
                </a:solidFill>
                <a:cs typeface="B Nazanin" pitchFamily="2" charset="-78"/>
              </a:rPr>
              <a:t>Contraction</a:t>
            </a:r>
            <a:r>
              <a:rPr lang="fa-IR" sz="2400" b="1" dirty="0" smtClean="0">
                <a:solidFill>
                  <a:srgbClr val="0000FF"/>
                </a:solidFill>
                <a:cs typeface="B Nazanin" pitchFamily="2" charset="-78"/>
              </a:rPr>
              <a:t> : </a:t>
            </a:r>
            <a:r>
              <a:rPr lang="fa-IR" sz="2400" dirty="0" smtClean="0">
                <a:cs typeface="B Nazanin" pitchFamily="2" charset="-78"/>
              </a:rPr>
              <a:t>کوچک شدن زخم های بزرگ</a:t>
            </a:r>
            <a:endParaRPr lang="en-US" sz="2400" dirty="0">
              <a:cs typeface="B Nazanin" pitchFamily="2" charset="-78"/>
            </a:endParaRPr>
          </a:p>
        </p:txBody>
      </p:sp>
    </p:spTree>
    <p:extLst>
      <p:ext uri="{BB962C8B-B14F-4D97-AF65-F5344CB8AC3E}">
        <p14:creationId xmlns:p14="http://schemas.microsoft.com/office/powerpoint/2010/main" val="368695006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592763"/>
          </a:xfrm>
        </p:spPr>
        <p:txBody>
          <a:bodyPr>
            <a:normAutofit/>
          </a:bodyPr>
          <a:lstStyle/>
          <a:p>
            <a:r>
              <a:rPr lang="fa-IR" sz="2800" dirty="0" smtClean="0">
                <a:cs typeface="B Nazanin" panose="00000400000000000000" pitchFamily="2" charset="-78"/>
              </a:rPr>
              <a:t> (درصد سوختگی*40کالری ) </a:t>
            </a:r>
            <a:r>
              <a:rPr lang="fa-IR" sz="5400" dirty="0" smtClean="0">
                <a:cs typeface="B Nazanin" panose="00000400000000000000" pitchFamily="2" charset="-78"/>
              </a:rPr>
              <a:t>+</a:t>
            </a:r>
            <a:r>
              <a:rPr lang="fa-IR" sz="2800" dirty="0" smtClean="0">
                <a:cs typeface="B Nazanin" panose="00000400000000000000" pitchFamily="2" charset="-78"/>
              </a:rPr>
              <a:t> ( 25 *  وزن  ) :   </a:t>
            </a:r>
            <a:r>
              <a:rPr lang="fa-IR" b="1" dirty="0" smtClean="0">
                <a:solidFill>
                  <a:srgbClr val="0070C0"/>
                </a:solidFill>
                <a:cs typeface="B Nazanin" panose="00000400000000000000" pitchFamily="2" charset="-78"/>
              </a:rPr>
              <a:t>محاسبه کالری روزانه بیمار</a:t>
            </a:r>
            <a:r>
              <a:rPr lang="fa-IR" sz="2800" dirty="0" smtClean="0">
                <a:cs typeface="B Nazanin" panose="00000400000000000000" pitchFamily="2" charset="-78"/>
              </a:rPr>
              <a:t/>
            </a:r>
            <a:br>
              <a:rPr lang="fa-IR" sz="2800" dirty="0" smtClean="0">
                <a:cs typeface="B Nazanin" panose="00000400000000000000" pitchFamily="2" charset="-78"/>
              </a:rPr>
            </a:br>
            <a:endParaRPr lang="en-US" sz="2800" dirty="0">
              <a:cs typeface="B Nazanin" panose="00000400000000000000" pitchFamily="2" charset="-78"/>
            </a:endParaRPr>
          </a:p>
        </p:txBody>
      </p:sp>
      <p:sp>
        <p:nvSpPr>
          <p:cNvPr id="2" name="Rectangle 1"/>
          <p:cNvSpPr/>
          <p:nvPr/>
        </p:nvSpPr>
        <p:spPr>
          <a:xfrm>
            <a:off x="457200" y="1981200"/>
            <a:ext cx="8077200" cy="1569660"/>
          </a:xfrm>
          <a:prstGeom prst="rect">
            <a:avLst/>
          </a:prstGeom>
        </p:spPr>
        <p:txBody>
          <a:bodyPr wrap="square">
            <a:spAutoFit/>
          </a:bodyPr>
          <a:lstStyle/>
          <a:p>
            <a:r>
              <a:rPr lang="en-US" sz="2400" b="1" dirty="0">
                <a:solidFill>
                  <a:srgbClr val="0000FF"/>
                </a:solidFill>
              </a:rPr>
              <a:t>General </a:t>
            </a:r>
            <a:r>
              <a:rPr lang="en-US" sz="2400" b="1" dirty="0" smtClean="0">
                <a:solidFill>
                  <a:srgbClr val="0000FF"/>
                </a:solidFill>
              </a:rPr>
              <a:t>rule</a:t>
            </a:r>
            <a:endParaRPr lang="en-US" sz="2400" b="1" dirty="0">
              <a:solidFill>
                <a:srgbClr val="0000FF"/>
              </a:solidFill>
            </a:endParaRPr>
          </a:p>
          <a:p>
            <a:pPr lvl="1"/>
            <a:r>
              <a:rPr lang="en-US" sz="2400" b="1" dirty="0"/>
              <a:t>For burns &lt;40%: 30-35 kcal/day</a:t>
            </a:r>
          </a:p>
          <a:p>
            <a:pPr lvl="1"/>
            <a:r>
              <a:rPr lang="en-US" sz="2400" b="1" dirty="0"/>
              <a:t>For burns &gt;40%: 35-50 kcal/day</a:t>
            </a:r>
          </a:p>
          <a:p>
            <a:pPr lvl="1">
              <a:buNone/>
            </a:pPr>
            <a:endParaRPr lang="en-US" sz="2400" b="1" dirty="0"/>
          </a:p>
        </p:txBody>
      </p:sp>
    </p:spTree>
    <p:extLst>
      <p:ext uri="{BB962C8B-B14F-4D97-AF65-F5344CB8AC3E}">
        <p14:creationId xmlns:p14="http://schemas.microsoft.com/office/powerpoint/2010/main" val="179012198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400800"/>
          </a:xfrm>
        </p:spPr>
        <p:txBody>
          <a:bodyPr>
            <a:normAutofit/>
          </a:bodyPr>
          <a:lstStyle/>
          <a:p>
            <a:r>
              <a:rPr lang="en-US" b="1" dirty="0">
                <a:solidFill>
                  <a:schemeClr val="accent2">
                    <a:lumMod val="50000"/>
                  </a:schemeClr>
                </a:solidFill>
              </a:rPr>
              <a:t>Glucose</a:t>
            </a:r>
            <a:r>
              <a:rPr lang="en-US" dirty="0">
                <a:solidFill>
                  <a:schemeClr val="accent2">
                    <a:lumMod val="50000"/>
                  </a:schemeClr>
                </a:solidFill>
              </a:rPr>
              <a:t> </a:t>
            </a:r>
            <a:r>
              <a:rPr lang="en-US" dirty="0"/>
              <a:t>reduces extent of </a:t>
            </a:r>
            <a:r>
              <a:rPr lang="en-US" dirty="0" err="1"/>
              <a:t>hypermetabolic</a:t>
            </a:r>
            <a:r>
              <a:rPr lang="en-US" dirty="0"/>
              <a:t> response and protein breakdown</a:t>
            </a:r>
          </a:p>
          <a:p>
            <a:r>
              <a:rPr lang="en-US" dirty="0"/>
              <a:t>Limited to 50% of energy intake</a:t>
            </a:r>
          </a:p>
          <a:p>
            <a:r>
              <a:rPr lang="en-US" dirty="0"/>
              <a:t>Adults: 5 g/kg per day</a:t>
            </a:r>
          </a:p>
          <a:p>
            <a:r>
              <a:rPr lang="en-US" smtClean="0"/>
              <a:t>Hyperglycemia </a:t>
            </a:r>
            <a:r>
              <a:rPr lang="en-US" dirty="0"/>
              <a:t>needing insulin</a:t>
            </a:r>
          </a:p>
          <a:p>
            <a:r>
              <a:rPr lang="en-US" dirty="0"/>
              <a:t>Stimulating hepatic </a:t>
            </a:r>
            <a:r>
              <a:rPr lang="en-US" dirty="0" err="1"/>
              <a:t>lipogenesis</a:t>
            </a:r>
            <a:endParaRPr lang="en-US" dirty="0"/>
          </a:p>
          <a:p>
            <a:r>
              <a:rPr lang="en-US" dirty="0"/>
              <a:t>Increased CO2 production</a:t>
            </a:r>
          </a:p>
          <a:p>
            <a:r>
              <a:rPr lang="en-US" dirty="0"/>
              <a:t>Prevents &amp; slows weaning form ventilator</a:t>
            </a:r>
          </a:p>
          <a:p>
            <a:endParaRPr lang="en-US" dirty="0"/>
          </a:p>
        </p:txBody>
      </p:sp>
    </p:spTree>
    <p:extLst>
      <p:ext uri="{BB962C8B-B14F-4D97-AF65-F5344CB8AC3E}">
        <p14:creationId xmlns:p14="http://schemas.microsoft.com/office/powerpoint/2010/main" val="120884944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229600" cy="4525963"/>
          </a:xfrm>
        </p:spPr>
        <p:txBody>
          <a:bodyPr/>
          <a:lstStyle/>
          <a:p>
            <a:r>
              <a:rPr lang="en-US" b="1" dirty="0">
                <a:solidFill>
                  <a:srgbClr val="CC3300"/>
                </a:solidFill>
              </a:rPr>
              <a:t>Fat should not exceeds 30% of energy</a:t>
            </a:r>
          </a:p>
          <a:p>
            <a:pPr>
              <a:lnSpc>
                <a:spcPct val="80000"/>
              </a:lnSpc>
            </a:pPr>
            <a:r>
              <a:rPr lang="en-US" altLang="en-US" sz="2800" b="1" dirty="0">
                <a:solidFill>
                  <a:srgbClr val="0000FF"/>
                </a:solidFill>
              </a:rPr>
              <a:t>Estimated protein needs (depending on TBSA):</a:t>
            </a:r>
          </a:p>
          <a:p>
            <a:pPr lvl="1">
              <a:lnSpc>
                <a:spcPct val="80000"/>
              </a:lnSpc>
            </a:pPr>
            <a:r>
              <a:rPr lang="en-US" altLang="en-US" sz="3200" dirty="0"/>
              <a:t>20-25% overall calories</a:t>
            </a:r>
          </a:p>
          <a:p>
            <a:pPr lvl="1">
              <a:lnSpc>
                <a:spcPct val="80000"/>
              </a:lnSpc>
            </a:pPr>
            <a:r>
              <a:rPr lang="en-US" altLang="en-US" sz="3200" dirty="0">
                <a:solidFill>
                  <a:srgbClr val="FF0000"/>
                </a:solidFill>
              </a:rPr>
              <a:t>Superficial</a:t>
            </a:r>
            <a:r>
              <a:rPr lang="en-US" altLang="en-US" sz="3200" dirty="0"/>
              <a:t>: 1.5-2.0 g/kg/d</a:t>
            </a:r>
          </a:p>
          <a:p>
            <a:pPr lvl="1">
              <a:lnSpc>
                <a:spcPct val="80000"/>
              </a:lnSpc>
            </a:pPr>
            <a:r>
              <a:rPr lang="en-US" altLang="en-US" sz="3200" dirty="0">
                <a:solidFill>
                  <a:srgbClr val="FFC000"/>
                </a:solidFill>
              </a:rPr>
              <a:t>Partial thickness</a:t>
            </a:r>
            <a:r>
              <a:rPr lang="en-US" altLang="en-US" sz="3200" dirty="0"/>
              <a:t>: 2.0-2.5g/kg/d</a:t>
            </a:r>
          </a:p>
          <a:p>
            <a:pPr lvl="1">
              <a:lnSpc>
                <a:spcPct val="80000"/>
              </a:lnSpc>
            </a:pPr>
            <a:r>
              <a:rPr lang="en-US" altLang="en-US" sz="3200" dirty="0">
                <a:solidFill>
                  <a:srgbClr val="0000FF"/>
                </a:solidFill>
              </a:rPr>
              <a:t>Full </a:t>
            </a:r>
            <a:r>
              <a:rPr lang="en-US" altLang="en-US" sz="3200" dirty="0" smtClean="0">
                <a:solidFill>
                  <a:srgbClr val="0000FF"/>
                </a:solidFill>
              </a:rPr>
              <a:t>thickness</a:t>
            </a:r>
            <a:r>
              <a:rPr lang="fa-IR" altLang="en-US" sz="3200" dirty="0" smtClean="0"/>
              <a:t>: </a:t>
            </a:r>
            <a:r>
              <a:rPr lang="en-US" altLang="en-US" sz="3200" dirty="0" smtClean="0"/>
              <a:t> </a:t>
            </a:r>
            <a:r>
              <a:rPr lang="en-US" altLang="en-US" sz="3200" dirty="0"/>
              <a:t>2.5-3.0g/kg/d</a:t>
            </a:r>
          </a:p>
          <a:p>
            <a:pPr lvl="1">
              <a:lnSpc>
                <a:spcPct val="80000"/>
              </a:lnSpc>
            </a:pPr>
            <a:r>
              <a:rPr lang="en-US" altLang="en-US" sz="3200" dirty="0"/>
              <a:t>In some cases up to 4g/kg/d/d</a:t>
            </a:r>
          </a:p>
          <a:p>
            <a:endParaRPr lang="en-US" sz="4000" dirty="0"/>
          </a:p>
        </p:txBody>
      </p:sp>
    </p:spTree>
    <p:extLst>
      <p:ext uri="{BB962C8B-B14F-4D97-AF65-F5344CB8AC3E}">
        <p14:creationId xmlns:p14="http://schemas.microsoft.com/office/powerpoint/2010/main" val="77231568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20000"/>
          </a:bodyPr>
          <a:lstStyle/>
          <a:p>
            <a:pPr>
              <a:lnSpc>
                <a:spcPct val="170000"/>
              </a:lnSpc>
            </a:pPr>
            <a:r>
              <a:rPr lang="en-US" altLang="en-US" b="1" spc="50" dirty="0">
                <a:ln w="13500">
                  <a:solidFill>
                    <a:schemeClr val="accent1">
                      <a:shade val="2500"/>
                      <a:alpha val="6500"/>
                    </a:schemeClr>
                  </a:solidFill>
                  <a:prstDash val="solid"/>
                </a:ln>
                <a:solidFill>
                  <a:srgbClr val="FF0000">
                    <a:alpha val="95000"/>
                  </a:srgbClr>
                </a:solidFill>
                <a:effectLst>
                  <a:innerShdw blurRad="50900" dist="38500" dir="13500000">
                    <a:srgbClr val="000000">
                      <a:alpha val="60000"/>
                    </a:srgbClr>
                  </a:innerShdw>
                </a:effectLst>
                <a:latin typeface="+mj-lt"/>
              </a:rPr>
              <a:t>Daily </a:t>
            </a:r>
            <a:r>
              <a:rPr lang="en-US" altLang="en-US" b="1" spc="50" dirty="0" smtClean="0">
                <a:ln w="13500">
                  <a:solidFill>
                    <a:schemeClr val="accent1">
                      <a:shade val="2500"/>
                      <a:alpha val="6500"/>
                    </a:schemeClr>
                  </a:solidFill>
                  <a:prstDash val="solid"/>
                </a:ln>
                <a:solidFill>
                  <a:srgbClr val="FF0000">
                    <a:alpha val="95000"/>
                  </a:srgbClr>
                </a:solidFill>
                <a:effectLst>
                  <a:innerShdw blurRad="50900" dist="38500" dir="13500000">
                    <a:srgbClr val="000000">
                      <a:alpha val="60000"/>
                    </a:srgbClr>
                  </a:innerShdw>
                </a:effectLst>
                <a:latin typeface="+mj-lt"/>
              </a:rPr>
              <a:t>Multi Vitamin Index</a:t>
            </a:r>
            <a:endParaRPr lang="en-US" altLang="en-US" b="1" spc="50" dirty="0">
              <a:ln w="13500">
                <a:solidFill>
                  <a:schemeClr val="accent1">
                    <a:shade val="2500"/>
                    <a:alpha val="6500"/>
                  </a:schemeClr>
                </a:solidFill>
                <a:prstDash val="solid"/>
              </a:ln>
              <a:solidFill>
                <a:srgbClr val="FF0000">
                  <a:alpha val="95000"/>
                </a:srgbClr>
              </a:solidFill>
              <a:effectLst>
                <a:innerShdw blurRad="50900" dist="38500" dir="13500000">
                  <a:srgbClr val="000000">
                    <a:alpha val="60000"/>
                  </a:srgbClr>
                </a:innerShdw>
              </a:effectLst>
              <a:latin typeface="+mj-lt"/>
            </a:endParaRPr>
          </a:p>
          <a:p>
            <a:pPr>
              <a:lnSpc>
                <a:spcPct val="170000"/>
              </a:lnSpc>
            </a:pPr>
            <a:r>
              <a:rPr lang="en-US" altLang="en-US" sz="1900"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j-lt"/>
              </a:rPr>
              <a:t>500mg Ascorbic Acid BID</a:t>
            </a:r>
          </a:p>
          <a:p>
            <a:pPr>
              <a:lnSpc>
                <a:spcPct val="170000"/>
              </a:lnSpc>
            </a:pPr>
            <a:r>
              <a:rPr lang="en-US" altLang="en-US" sz="1900"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j-lt"/>
              </a:rPr>
              <a:t>220mg Zinc (if not receiving IV trace elements) – length of </a:t>
            </a:r>
            <a:r>
              <a:rPr lang="en-US" altLang="en-US" sz="1900" spc="50" dirty="0" err="1">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j-lt"/>
              </a:rPr>
              <a:t>tx</a:t>
            </a:r>
            <a:r>
              <a:rPr lang="en-US" altLang="en-US" sz="1900"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j-lt"/>
              </a:rPr>
              <a:t> unknown (10-14 days?)</a:t>
            </a:r>
          </a:p>
          <a:p>
            <a:pPr>
              <a:lnSpc>
                <a:spcPct val="170000"/>
              </a:lnSpc>
            </a:pPr>
            <a:r>
              <a:rPr lang="en-US" altLang="en-US" sz="1900"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j-lt"/>
              </a:rPr>
              <a:t>10,000 IU Vitamin A</a:t>
            </a:r>
          </a:p>
          <a:p>
            <a:pPr>
              <a:lnSpc>
                <a:spcPct val="170000"/>
              </a:lnSpc>
            </a:pPr>
            <a:r>
              <a:rPr lang="en-US" altLang="en-US" sz="1900" spc="50" dirty="0" err="1">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j-lt"/>
              </a:rPr>
              <a:t>Oxandrolone</a:t>
            </a:r>
            <a:r>
              <a:rPr lang="en-US" altLang="en-US" sz="1900"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j-lt"/>
              </a:rPr>
              <a:t> (anabolic steroid to decrease loss of LBM, promote wound healing, counteract </a:t>
            </a:r>
            <a:r>
              <a:rPr lang="en-US" altLang="en-US" sz="1900" spc="50" dirty="0" err="1">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j-lt"/>
              </a:rPr>
              <a:t>lysis</a:t>
            </a:r>
            <a:r>
              <a:rPr lang="en-US" altLang="en-US" sz="1900"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j-lt"/>
              </a:rPr>
              <a:t> during </a:t>
            </a:r>
            <a:r>
              <a:rPr lang="en-US" altLang="en-US" sz="1900" spc="50" dirty="0" err="1">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j-lt"/>
              </a:rPr>
              <a:t>hypermetabolic</a:t>
            </a:r>
            <a:r>
              <a:rPr lang="en-US" altLang="en-US" sz="1900"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j-lt"/>
              </a:rPr>
              <a:t> state)</a:t>
            </a:r>
          </a:p>
          <a:p>
            <a:pPr>
              <a:lnSpc>
                <a:spcPct val="170000"/>
              </a:lnSpc>
            </a:pPr>
            <a:r>
              <a:rPr lang="en-US" altLang="en-US" sz="1900"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j-lt"/>
              </a:rPr>
              <a:t>IV Trace elements (copper, zinc, selenium) for &gt;20% TBSA. Requires central access.</a:t>
            </a:r>
          </a:p>
          <a:p>
            <a:pPr lvl="1">
              <a:lnSpc>
                <a:spcPct val="170000"/>
              </a:lnSpc>
            </a:pPr>
            <a:r>
              <a:rPr lang="en-US" altLang="en-US" sz="1900"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j-lt"/>
              </a:rPr>
              <a:t>14d course for 20-60% burn</a:t>
            </a:r>
          </a:p>
          <a:p>
            <a:pPr lvl="1">
              <a:lnSpc>
                <a:spcPct val="170000"/>
              </a:lnSpc>
            </a:pPr>
            <a:r>
              <a:rPr lang="en-US" altLang="en-US" sz="1900"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j-lt"/>
              </a:rPr>
              <a:t>21d course for &gt;60% burn</a:t>
            </a:r>
          </a:p>
          <a:p>
            <a:endParaRPr lang="en-US" dirty="0"/>
          </a:p>
        </p:txBody>
      </p:sp>
    </p:spTree>
    <p:extLst>
      <p:ext uri="{BB962C8B-B14F-4D97-AF65-F5344CB8AC3E}">
        <p14:creationId xmlns:p14="http://schemas.microsoft.com/office/powerpoint/2010/main" val="427424854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229600" cy="6324600"/>
          </a:xfrm>
        </p:spPr>
        <p:txBody>
          <a:bodyPr>
            <a:normAutofit/>
          </a:bodyPr>
          <a:lstStyle/>
          <a:p>
            <a:pPr algn="r" rtl="1"/>
            <a:r>
              <a:rPr lang="fa-IR" sz="2400" dirty="0">
                <a:cs typeface="B Nazanin" panose="00000400000000000000" pitchFamily="2" charset="-78"/>
              </a:rPr>
              <a:t>حدود 1/3از بیماران </a:t>
            </a:r>
            <a:r>
              <a:rPr lang="fa-IR" sz="2400" dirty="0" smtClean="0">
                <a:cs typeface="B Nazanin" panose="00000400000000000000" pitchFamily="2" charset="-78"/>
              </a:rPr>
              <a:t>سوختگی </a:t>
            </a:r>
            <a:r>
              <a:rPr lang="fa-IR" sz="2400" dirty="0">
                <a:cs typeface="B Nazanin" panose="00000400000000000000" pitchFamily="2" charset="-78"/>
              </a:rPr>
              <a:t>بستری دچار رنج روانی شدید طی 2سال اول بعد </a:t>
            </a:r>
            <a:r>
              <a:rPr lang="fa-IR" sz="2400" dirty="0" smtClean="0">
                <a:cs typeface="B Nazanin" panose="00000400000000000000" pitchFamily="2" charset="-78"/>
              </a:rPr>
              <a:t>ازسوختگی </a:t>
            </a:r>
            <a:r>
              <a:rPr lang="fa-IR" sz="2400" dirty="0">
                <a:cs typeface="B Nazanin" panose="00000400000000000000" pitchFamily="2" charset="-78"/>
              </a:rPr>
              <a:t>می باشند </a:t>
            </a:r>
            <a:r>
              <a:rPr lang="fa-IR" sz="2400" dirty="0" smtClean="0">
                <a:cs typeface="B Nazanin" panose="00000400000000000000" pitchFamily="2" charset="-78"/>
              </a:rPr>
              <a:t>. شیوع </a:t>
            </a:r>
            <a:r>
              <a:rPr lang="fa-IR" sz="2400" dirty="0">
                <a:cs typeface="B Nazanin" panose="00000400000000000000" pitchFamily="2" charset="-78"/>
              </a:rPr>
              <a:t>اختلال </a:t>
            </a:r>
            <a:r>
              <a:rPr lang="fa-IR" sz="2400" dirty="0" smtClean="0">
                <a:cs typeface="B Nazanin" panose="00000400000000000000" pitchFamily="2" charset="-78"/>
              </a:rPr>
              <a:t>استرس </a:t>
            </a:r>
            <a:r>
              <a:rPr lang="fa-IR" sz="2400" dirty="0">
                <a:cs typeface="B Nazanin" panose="00000400000000000000" pitchFamily="2" charset="-78"/>
              </a:rPr>
              <a:t>پس از سانحه بین 7-%45و به طور </a:t>
            </a:r>
            <a:r>
              <a:rPr lang="fa-IR" sz="2400" dirty="0" smtClean="0">
                <a:cs typeface="B Nazanin" panose="00000400000000000000" pitchFamily="2" charset="-78"/>
              </a:rPr>
              <a:t>میانگین </a:t>
            </a:r>
            <a:r>
              <a:rPr lang="fa-IR" sz="2400" dirty="0">
                <a:cs typeface="B Nazanin" panose="00000400000000000000" pitchFamily="2" charset="-78"/>
              </a:rPr>
              <a:t>در 1/3بیماران گزارش شده </a:t>
            </a:r>
            <a:r>
              <a:rPr lang="fa-IR" sz="2400" dirty="0" smtClean="0">
                <a:cs typeface="B Nazanin" panose="00000400000000000000" pitchFamily="2" charset="-78"/>
              </a:rPr>
              <a:t>است . اختلال </a:t>
            </a:r>
            <a:r>
              <a:rPr lang="fa-IR" sz="2400" dirty="0">
                <a:cs typeface="B Nazanin" panose="00000400000000000000" pitchFamily="2" charset="-78"/>
              </a:rPr>
              <a:t>اضطرابی حدود </a:t>
            </a:r>
            <a:r>
              <a:rPr lang="fa-IR" sz="2400" dirty="0" smtClean="0">
                <a:cs typeface="B Nazanin" panose="00000400000000000000" pitchFamily="2" charset="-78"/>
              </a:rPr>
              <a:t>%20</a:t>
            </a:r>
            <a:r>
              <a:rPr lang="en-US" sz="2400" dirty="0" smtClean="0">
                <a:cs typeface="B Nazanin" panose="00000400000000000000" pitchFamily="2" charset="-78"/>
              </a:rPr>
              <a:t> </a:t>
            </a:r>
            <a:r>
              <a:rPr lang="fa-IR" sz="2400" dirty="0" smtClean="0">
                <a:cs typeface="B Nazanin" panose="00000400000000000000" pitchFamily="2" charset="-78"/>
              </a:rPr>
              <a:t> از بیماران </a:t>
            </a:r>
            <a:r>
              <a:rPr lang="fa-IR" sz="2400" dirty="0">
                <a:cs typeface="B Nazanin" panose="00000400000000000000" pitchFamily="2" charset="-78"/>
              </a:rPr>
              <a:t>را درگیر می کند و شیوع افسردگی بین 9- %23طی بیش از 1سال بعد از ترخیص </a:t>
            </a:r>
            <a:r>
              <a:rPr lang="fa-IR" sz="2400" dirty="0" smtClean="0">
                <a:cs typeface="B Nazanin" panose="00000400000000000000" pitchFamily="2" charset="-78"/>
              </a:rPr>
              <a:t>گزارش شده است . </a:t>
            </a:r>
            <a:r>
              <a:rPr lang="fa-IR" sz="2400" dirty="0">
                <a:cs typeface="B Nazanin" panose="00000400000000000000" pitchFamily="2" charset="-78"/>
              </a:rPr>
              <a:t>از </a:t>
            </a:r>
            <a:r>
              <a:rPr lang="fa-IR" sz="2400" dirty="0" smtClean="0">
                <a:cs typeface="B Nazanin" panose="00000400000000000000" pitchFamily="2" charset="-78"/>
              </a:rPr>
              <a:t>سوی دیگر 2/3 از </a:t>
            </a:r>
            <a:r>
              <a:rPr lang="fa-IR" sz="2400" dirty="0">
                <a:cs typeface="B Nazanin" panose="00000400000000000000" pitchFamily="2" charset="-78"/>
              </a:rPr>
              <a:t>بیماران </a:t>
            </a:r>
            <a:r>
              <a:rPr lang="fa-IR" sz="2400" dirty="0" smtClean="0">
                <a:cs typeface="B Nazanin" panose="00000400000000000000" pitchFamily="2" charset="-78"/>
              </a:rPr>
              <a:t>سوختگی </a:t>
            </a:r>
            <a:r>
              <a:rPr lang="fa-IR" sz="2400" dirty="0">
                <a:cs typeface="B Nazanin" panose="00000400000000000000" pitchFamily="2" charset="-78"/>
              </a:rPr>
              <a:t>دارای اختلالات زمینه ای </a:t>
            </a:r>
            <a:r>
              <a:rPr lang="fa-IR" sz="2400" dirty="0" smtClean="0">
                <a:cs typeface="B Nazanin" panose="00000400000000000000" pitchFamily="2" charset="-78"/>
              </a:rPr>
              <a:t>روانپزشکی </a:t>
            </a:r>
            <a:r>
              <a:rPr lang="fa-IR" sz="2400" dirty="0">
                <a:cs typeface="B Nazanin" panose="00000400000000000000" pitchFamily="2" charset="-78"/>
              </a:rPr>
              <a:t>در طول زندگی خود می باشند و </a:t>
            </a:r>
            <a:r>
              <a:rPr lang="fa-IR" sz="2400" dirty="0" smtClean="0">
                <a:cs typeface="B Nazanin" panose="00000400000000000000" pitchFamily="2" charset="-78"/>
              </a:rPr>
              <a:t>در این </a:t>
            </a:r>
            <a:r>
              <a:rPr lang="fa-IR" sz="2400" dirty="0">
                <a:cs typeface="B Nazanin" panose="00000400000000000000" pitchFamily="2" charset="-78"/>
              </a:rPr>
              <a:t>دسته از بیماران طول دوره بستری و بنابراین عوارض ناشی از درمان و مشکلات حین باز توانی و عدم </a:t>
            </a:r>
            <a:r>
              <a:rPr lang="fa-IR" sz="2400" dirty="0" smtClean="0">
                <a:cs typeface="B Nazanin" panose="00000400000000000000" pitchFamily="2" charset="-78"/>
              </a:rPr>
              <a:t>تطبیق </a:t>
            </a:r>
            <a:r>
              <a:rPr lang="fa-IR" sz="2400" dirty="0">
                <a:cs typeface="B Nazanin" panose="00000400000000000000" pitchFamily="2" charset="-78"/>
              </a:rPr>
              <a:t>پذیری با </a:t>
            </a:r>
            <a:r>
              <a:rPr lang="fa-IR" sz="2400" dirty="0" smtClean="0">
                <a:cs typeface="B Nazanin" panose="00000400000000000000" pitchFamily="2" charset="-78"/>
              </a:rPr>
              <a:t>روند زندگی </a:t>
            </a:r>
            <a:r>
              <a:rPr lang="fa-IR" sz="2400" dirty="0">
                <a:cs typeface="B Nazanin" panose="00000400000000000000" pitchFamily="2" charset="-78"/>
              </a:rPr>
              <a:t>بعد از </a:t>
            </a:r>
            <a:r>
              <a:rPr lang="fa-IR" sz="2400" dirty="0" smtClean="0">
                <a:cs typeface="B Nazanin" panose="00000400000000000000" pitchFamily="2" charset="-78"/>
              </a:rPr>
              <a:t>سوختگی </a:t>
            </a:r>
            <a:r>
              <a:rPr lang="fa-IR" sz="2400" dirty="0">
                <a:cs typeface="B Nazanin" panose="00000400000000000000" pitchFamily="2" charset="-78"/>
              </a:rPr>
              <a:t>افزایش می یابد </a:t>
            </a:r>
            <a:r>
              <a:rPr lang="fa-IR" sz="2400" dirty="0" smtClean="0">
                <a:cs typeface="B Nazanin" panose="00000400000000000000" pitchFamily="2" charset="-78"/>
              </a:rPr>
              <a:t>.</a:t>
            </a:r>
            <a:r>
              <a:rPr lang="fa-IR" sz="2400" dirty="0">
                <a:cs typeface="B Nazanin" panose="00000400000000000000" pitchFamily="2" charset="-78"/>
              </a:rPr>
              <a:t/>
            </a:r>
            <a:br>
              <a:rPr lang="fa-IR" sz="2400" dirty="0">
                <a:cs typeface="B Nazanin" panose="00000400000000000000" pitchFamily="2" charset="-78"/>
              </a:rPr>
            </a:br>
            <a:endParaRPr lang="en-US" sz="2400" dirty="0">
              <a:cs typeface="B Nazanin" panose="00000400000000000000" pitchFamily="2" charset="-78"/>
            </a:endParaRPr>
          </a:p>
        </p:txBody>
      </p:sp>
    </p:spTree>
    <p:extLst>
      <p:ext uri="{BB962C8B-B14F-4D97-AF65-F5344CB8AC3E}">
        <p14:creationId xmlns:p14="http://schemas.microsoft.com/office/powerpoint/2010/main" val="284043783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0"/>
            <a:ext cx="8229600" cy="5059363"/>
          </a:xfrm>
        </p:spPr>
        <p:txBody>
          <a:bodyPr>
            <a:normAutofit/>
          </a:bodyPr>
          <a:lstStyle/>
          <a:p>
            <a:pPr algn="r" rtl="1"/>
            <a:r>
              <a:rPr lang="fa-IR" sz="2400" dirty="0" smtClean="0">
                <a:cs typeface="B Nazanin" panose="00000400000000000000" pitchFamily="2" charset="-78"/>
              </a:rPr>
              <a:t>مراقبت </a:t>
            </a:r>
            <a:r>
              <a:rPr lang="fa-IR" sz="2400" dirty="0">
                <a:cs typeface="B Nazanin" panose="00000400000000000000" pitchFamily="2" charset="-78"/>
              </a:rPr>
              <a:t>های روان پزشکی در بیماران </a:t>
            </a:r>
            <a:r>
              <a:rPr lang="fa-IR" sz="2400" dirty="0" smtClean="0">
                <a:cs typeface="B Nazanin" panose="00000400000000000000" pitchFamily="2" charset="-78"/>
              </a:rPr>
              <a:t>سوختگی </a:t>
            </a:r>
            <a:r>
              <a:rPr lang="fa-IR" sz="2400" dirty="0">
                <a:cs typeface="B Nazanin" panose="00000400000000000000" pitchFamily="2" charset="-78"/>
              </a:rPr>
              <a:t>بزرگسال دارای سه مرحله است:</a:t>
            </a:r>
            <a:br>
              <a:rPr lang="fa-IR" sz="2400" dirty="0">
                <a:cs typeface="B Nazanin" panose="00000400000000000000" pitchFamily="2" charset="-78"/>
              </a:rPr>
            </a:br>
            <a:r>
              <a:rPr lang="fa-IR" sz="2400" b="1" dirty="0">
                <a:solidFill>
                  <a:srgbClr val="0070C0"/>
                </a:solidFill>
                <a:cs typeface="B Nazanin" panose="00000400000000000000" pitchFamily="2" charset="-78"/>
              </a:rPr>
              <a:t>فاز حاد</a:t>
            </a:r>
            <a:r>
              <a:rPr lang="fa-IR" sz="2400" dirty="0">
                <a:solidFill>
                  <a:srgbClr val="0070C0"/>
                </a:solidFill>
                <a:cs typeface="B Nazanin" panose="00000400000000000000" pitchFamily="2" charset="-78"/>
              </a:rPr>
              <a:t>: </a:t>
            </a:r>
            <a:r>
              <a:rPr lang="fa-IR" sz="2400" dirty="0">
                <a:cs typeface="B Nazanin" panose="00000400000000000000" pitchFamily="2" charset="-78"/>
              </a:rPr>
              <a:t>در این مرحله مداخلات بر روی مشکلات حاد مثل درد و خواب تمرکز دارد. اولویت در این مرحله بقای بیمار است </a:t>
            </a:r>
            <a:r>
              <a:rPr lang="fa-IR" sz="2400" dirty="0" smtClean="0">
                <a:cs typeface="B Nazanin" panose="00000400000000000000" pitchFamily="2" charset="-78"/>
              </a:rPr>
              <a:t>ومداخلات </a:t>
            </a:r>
            <a:r>
              <a:rPr lang="fa-IR" sz="2400" dirty="0">
                <a:cs typeface="B Nazanin" panose="00000400000000000000" pitchFamily="2" charset="-78"/>
              </a:rPr>
              <a:t>روان درمانی </a:t>
            </a:r>
            <a:r>
              <a:rPr lang="fa-IR" sz="2400" dirty="0" smtClean="0">
                <a:cs typeface="B Nazanin" panose="00000400000000000000" pitchFamily="2" charset="-78"/>
              </a:rPr>
              <a:t>عمیق </a:t>
            </a:r>
            <a:r>
              <a:rPr lang="fa-IR" sz="2400" dirty="0">
                <a:cs typeface="B Nazanin" panose="00000400000000000000" pitchFamily="2" charset="-78"/>
              </a:rPr>
              <a:t>اندیکاسیون ندارد. درمان دارویی مثل مخدرها و </a:t>
            </a:r>
            <a:r>
              <a:rPr lang="fa-IR" sz="2400" dirty="0" smtClean="0">
                <a:cs typeface="B Nazanin" panose="00000400000000000000" pitchFamily="2" charset="-78"/>
              </a:rPr>
              <a:t>بنزودیازپین </a:t>
            </a:r>
            <a:r>
              <a:rPr lang="fa-IR" sz="2400" dirty="0">
                <a:cs typeface="B Nazanin" panose="00000400000000000000" pitchFamily="2" charset="-78"/>
              </a:rPr>
              <a:t>ها برای کنترل درد و اضطراب </a:t>
            </a:r>
            <a:r>
              <a:rPr lang="fa-IR" sz="2400" dirty="0" smtClean="0">
                <a:cs typeface="B Nazanin" panose="00000400000000000000" pitchFamily="2" charset="-78"/>
              </a:rPr>
              <a:t>کاربرد دارد .</a:t>
            </a:r>
          </a:p>
          <a:p>
            <a:pPr algn="r" rtl="1"/>
            <a:r>
              <a:rPr lang="fa-IR" sz="2400" b="1" dirty="0">
                <a:solidFill>
                  <a:srgbClr val="0070C0"/>
                </a:solidFill>
                <a:cs typeface="B Nazanin" panose="00000400000000000000" pitchFamily="2" charset="-78"/>
              </a:rPr>
              <a:t>فاز میانی </a:t>
            </a:r>
            <a:r>
              <a:rPr lang="fa-IR" sz="2400" dirty="0">
                <a:solidFill>
                  <a:srgbClr val="0070C0"/>
                </a:solidFill>
                <a:cs typeface="B Nazanin" panose="00000400000000000000" pitchFamily="2" charset="-78"/>
              </a:rPr>
              <a:t>: </a:t>
            </a:r>
            <a:r>
              <a:rPr lang="fa-IR" sz="2400" dirty="0">
                <a:cs typeface="B Nazanin" panose="00000400000000000000" pitchFamily="2" charset="-78"/>
              </a:rPr>
              <a:t>تاکید بر مراقبت ترمیمی و تضمین بقای بیمار وجود </a:t>
            </a:r>
            <a:r>
              <a:rPr lang="fa-IR" sz="2400" dirty="0" smtClean="0">
                <a:cs typeface="B Nazanin" panose="00000400000000000000" pitchFamily="2" charset="-78"/>
              </a:rPr>
              <a:t>دارد . </a:t>
            </a:r>
            <a:r>
              <a:rPr lang="fa-IR" sz="2400" dirty="0">
                <a:cs typeface="B Nazanin" panose="00000400000000000000" pitchFamily="2" charset="-78"/>
              </a:rPr>
              <a:t>گرافت ( پیوند) انجام شده در حال بهبودی </a:t>
            </a:r>
            <a:r>
              <a:rPr lang="fa-IR" sz="2400" dirty="0" smtClean="0">
                <a:cs typeface="B Nazanin" panose="00000400000000000000" pitchFamily="2" charset="-78"/>
              </a:rPr>
              <a:t>است . احتمال عفونت </a:t>
            </a:r>
            <a:r>
              <a:rPr lang="fa-IR" sz="2400" dirty="0">
                <a:cs typeface="B Nazanin" panose="00000400000000000000" pitchFamily="2" charset="-78"/>
              </a:rPr>
              <a:t>کمتر </a:t>
            </a:r>
            <a:r>
              <a:rPr lang="fa-IR" sz="2400" dirty="0" smtClean="0">
                <a:cs typeface="B Nazanin" panose="00000400000000000000" pitchFamily="2" charset="-78"/>
              </a:rPr>
              <a:t>است . </a:t>
            </a:r>
            <a:r>
              <a:rPr lang="fa-IR" sz="2400" dirty="0">
                <a:cs typeface="B Nazanin" panose="00000400000000000000" pitchFamily="2" charset="-78"/>
              </a:rPr>
              <a:t>بیماران از </a:t>
            </a:r>
            <a:r>
              <a:rPr lang="fa-IR" sz="2400" dirty="0" smtClean="0">
                <a:cs typeface="B Nazanin" panose="00000400000000000000" pitchFamily="2" charset="-78"/>
              </a:rPr>
              <a:t>تاثیر </a:t>
            </a:r>
            <a:r>
              <a:rPr lang="fa-IR" sz="2400" dirty="0">
                <a:cs typeface="B Nazanin" panose="00000400000000000000" pitchFamily="2" charset="-78"/>
              </a:rPr>
              <a:t>فیزیکی </a:t>
            </a:r>
            <a:r>
              <a:rPr lang="fa-IR" sz="2400" dirty="0" smtClean="0">
                <a:cs typeface="B Nazanin" panose="00000400000000000000" pitchFamily="2" charset="-78"/>
              </a:rPr>
              <a:t>زخم آگاهند </a:t>
            </a:r>
            <a:r>
              <a:rPr lang="fa-IR" sz="2400" dirty="0">
                <a:cs typeface="B Nazanin" panose="00000400000000000000" pitchFamily="2" charset="-78"/>
              </a:rPr>
              <a:t>و در عین حال آماده ارزیابی روانپزشکی </a:t>
            </a:r>
            <a:r>
              <a:rPr lang="fa-IR" sz="2400" dirty="0" smtClean="0">
                <a:cs typeface="B Nazanin" panose="00000400000000000000" pitchFamily="2" charset="-78"/>
              </a:rPr>
              <a:t>هستند . علائم </a:t>
            </a:r>
            <a:r>
              <a:rPr lang="fa-IR" sz="2400" dirty="0">
                <a:cs typeface="B Nazanin" panose="00000400000000000000" pitchFamily="2" charset="-78"/>
              </a:rPr>
              <a:t>اضطراب و افسردگی در این فاز شروع به </a:t>
            </a:r>
            <a:r>
              <a:rPr lang="fa-IR" sz="2400" dirty="0" smtClean="0">
                <a:cs typeface="B Nazanin" panose="00000400000000000000" pitchFamily="2" charset="-78"/>
              </a:rPr>
              <a:t>ظاهر </a:t>
            </a:r>
            <a:r>
              <a:rPr lang="fa-IR" sz="2400" dirty="0">
                <a:cs typeface="B Nazanin" panose="00000400000000000000" pitchFamily="2" charset="-78"/>
              </a:rPr>
              <a:t>شدن می </a:t>
            </a:r>
            <a:r>
              <a:rPr lang="fa-IR" sz="2400" dirty="0" smtClean="0">
                <a:cs typeface="B Nazanin" panose="00000400000000000000" pitchFamily="2" charset="-78"/>
              </a:rPr>
              <a:t>کنند .</a:t>
            </a: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اختلالات زمینه ای روانپزشکی مثل اختلالات شخصیت و سوء </a:t>
            </a:r>
            <a:r>
              <a:rPr lang="fa-IR" sz="2400" dirty="0" smtClean="0">
                <a:cs typeface="B Nazanin" panose="00000400000000000000" pitchFamily="2" charset="-78"/>
              </a:rPr>
              <a:t>مصرف مواد </a:t>
            </a:r>
            <a:r>
              <a:rPr lang="fa-IR" sz="2400" dirty="0">
                <a:cs typeface="B Nazanin" panose="00000400000000000000" pitchFamily="2" charset="-78"/>
              </a:rPr>
              <a:t>در این مرحله بر بیمار </a:t>
            </a:r>
            <a:r>
              <a:rPr lang="fa-IR" sz="2400" dirty="0" smtClean="0">
                <a:cs typeface="B Nazanin" panose="00000400000000000000" pitchFamily="2" charset="-78"/>
              </a:rPr>
              <a:t>تاثیر </a:t>
            </a:r>
            <a:r>
              <a:rPr lang="fa-IR" sz="2400" dirty="0">
                <a:cs typeface="B Nazanin" panose="00000400000000000000" pitchFamily="2" charset="-78"/>
              </a:rPr>
              <a:t>می </a:t>
            </a:r>
            <a:r>
              <a:rPr lang="fa-IR" sz="2400" dirty="0" smtClean="0">
                <a:cs typeface="B Nazanin" panose="00000400000000000000" pitchFamily="2" charset="-78"/>
              </a:rPr>
              <a:t>گذارند . در </a:t>
            </a:r>
            <a:r>
              <a:rPr lang="fa-IR" sz="2400" dirty="0">
                <a:cs typeface="B Nazanin" panose="00000400000000000000" pitchFamily="2" charset="-78"/>
              </a:rPr>
              <a:t>این </a:t>
            </a:r>
            <a:r>
              <a:rPr lang="fa-IR" sz="2400" dirty="0" smtClean="0">
                <a:cs typeface="B Nazanin" panose="00000400000000000000" pitchFamily="2" charset="-78"/>
              </a:rPr>
              <a:t>مرحله فرایند سوگواری </a:t>
            </a:r>
            <a:r>
              <a:rPr lang="en-US" sz="2400" dirty="0" smtClean="0">
                <a:cs typeface="B Nazanin" panose="00000400000000000000" pitchFamily="2" charset="-78"/>
              </a:rPr>
              <a:t>grief</a:t>
            </a:r>
            <a:r>
              <a:rPr lang="fa-IR" sz="2400" dirty="0" smtClean="0">
                <a:cs typeface="B Nazanin" panose="00000400000000000000" pitchFamily="2" charset="-78"/>
              </a:rPr>
              <a:t> یا </a:t>
            </a:r>
            <a:r>
              <a:rPr lang="fa-IR" sz="2400" dirty="0">
                <a:cs typeface="B Nazanin" panose="00000400000000000000" pitchFamily="2" charset="-78"/>
              </a:rPr>
              <a:t>همان غم و اندوه </a:t>
            </a:r>
            <a:r>
              <a:rPr lang="fa-IR" sz="2400" dirty="0" smtClean="0">
                <a:cs typeface="B Nazanin" panose="00000400000000000000" pitchFamily="2" charset="-78"/>
              </a:rPr>
              <a:t>سوختگی </a:t>
            </a:r>
            <a:r>
              <a:rPr lang="fa-IR" sz="2400" dirty="0">
                <a:cs typeface="B Nazanin" panose="00000400000000000000" pitchFamily="2" charset="-78"/>
              </a:rPr>
              <a:t>نیز </a:t>
            </a:r>
            <a:r>
              <a:rPr lang="fa-IR" sz="2400" dirty="0" smtClean="0">
                <a:cs typeface="B Nazanin" panose="00000400000000000000" pitchFamily="2" charset="-78"/>
              </a:rPr>
              <a:t>شایع </a:t>
            </a:r>
            <a:r>
              <a:rPr lang="fa-IR" sz="2400" dirty="0">
                <a:cs typeface="B Nazanin" panose="00000400000000000000" pitchFamily="2" charset="-78"/>
              </a:rPr>
              <a:t>است و کنترل درد </a:t>
            </a:r>
            <a:r>
              <a:rPr lang="fa-IR" sz="2400" dirty="0" smtClean="0">
                <a:cs typeface="B Nazanin" panose="00000400000000000000" pitchFamily="2" charset="-78"/>
              </a:rPr>
              <a:t>مناسب ، باعث </a:t>
            </a:r>
            <a:r>
              <a:rPr lang="fa-IR" sz="2400" dirty="0">
                <a:cs typeface="B Nazanin" panose="00000400000000000000" pitchFamily="2" charset="-78"/>
              </a:rPr>
              <a:t>ایجاد حس امیدواری در </a:t>
            </a:r>
            <a:r>
              <a:rPr lang="fa-IR" sz="2400" dirty="0" smtClean="0">
                <a:cs typeface="B Nazanin" panose="00000400000000000000" pitchFamily="2" charset="-78"/>
              </a:rPr>
              <a:t>بیماران می </a:t>
            </a:r>
            <a:r>
              <a:rPr lang="fa-IR" sz="2400" dirty="0">
                <a:cs typeface="B Nazanin" panose="00000400000000000000" pitchFamily="2" charset="-78"/>
              </a:rPr>
              <a:t>گردد </a:t>
            </a:r>
            <a:r>
              <a:rPr lang="fa-IR" sz="2400" dirty="0" smtClean="0">
                <a:cs typeface="B Nazanin" panose="00000400000000000000" pitchFamily="2" charset="-78"/>
              </a:rPr>
              <a:t>.</a:t>
            </a:r>
            <a:endParaRPr lang="en-US" sz="2400" dirty="0">
              <a:cs typeface="B Nazanin" panose="00000400000000000000" pitchFamily="2" charset="-78"/>
            </a:endParaRPr>
          </a:p>
        </p:txBody>
      </p:sp>
    </p:spTree>
    <p:extLst>
      <p:ext uri="{BB962C8B-B14F-4D97-AF65-F5344CB8AC3E}">
        <p14:creationId xmlns:p14="http://schemas.microsoft.com/office/powerpoint/2010/main" val="375428851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229600" cy="5867400"/>
          </a:xfrm>
        </p:spPr>
        <p:txBody>
          <a:bodyPr>
            <a:normAutofit/>
          </a:bodyPr>
          <a:lstStyle/>
          <a:p>
            <a:pPr algn="r" rtl="1"/>
            <a:r>
              <a:rPr lang="fa-IR" sz="2400" dirty="0" smtClean="0">
                <a:cs typeface="B Nazanin" panose="00000400000000000000" pitchFamily="2" charset="-78"/>
              </a:rPr>
              <a:t>روان </a:t>
            </a:r>
            <a:r>
              <a:rPr lang="fa-IR" sz="2400" dirty="0">
                <a:cs typeface="B Nazanin" panose="00000400000000000000" pitchFamily="2" charset="-78"/>
              </a:rPr>
              <a:t>درمانی حمایتی کوتاه با ترکیب درمان دارویی برای درمان افسردگی و اضطراب در این فاز مفید است.</a:t>
            </a:r>
            <a:br>
              <a:rPr lang="fa-IR" sz="2400" dirty="0">
                <a:cs typeface="B Nazanin" panose="00000400000000000000" pitchFamily="2" charset="-78"/>
              </a:rPr>
            </a:br>
            <a:r>
              <a:rPr lang="fa-IR" sz="2400" dirty="0" smtClean="0">
                <a:cs typeface="B Nazanin" panose="00000400000000000000" pitchFamily="2" charset="-78"/>
              </a:rPr>
              <a:t>آگاه </a:t>
            </a:r>
            <a:r>
              <a:rPr lang="fa-IR" sz="2400" dirty="0">
                <a:cs typeface="B Nazanin" panose="00000400000000000000" pitchFamily="2" charset="-78"/>
              </a:rPr>
              <a:t>نمودن بیماران از </a:t>
            </a:r>
            <a:r>
              <a:rPr lang="fa-IR" sz="2400" dirty="0" smtClean="0">
                <a:cs typeface="B Nazanin" panose="00000400000000000000" pitchFamily="2" charset="-78"/>
              </a:rPr>
              <a:t>شایع </a:t>
            </a:r>
            <a:r>
              <a:rPr lang="fa-IR" sz="2400" dirty="0">
                <a:cs typeface="B Nazanin" panose="00000400000000000000" pitchFamily="2" charset="-78"/>
              </a:rPr>
              <a:t>بودن </a:t>
            </a:r>
            <a:r>
              <a:rPr lang="fa-IR" sz="2400" dirty="0" smtClean="0">
                <a:cs typeface="B Nazanin" panose="00000400000000000000" pitchFamily="2" charset="-78"/>
              </a:rPr>
              <a:t>کابوس </a:t>
            </a:r>
            <a:r>
              <a:rPr lang="fa-IR" sz="2400" dirty="0">
                <a:cs typeface="B Nazanin" panose="00000400000000000000" pitchFamily="2" charset="-78"/>
              </a:rPr>
              <a:t>های شبانه به کاهش اضطراب و </a:t>
            </a:r>
            <a:r>
              <a:rPr lang="fa-IR" sz="2400" dirty="0" smtClean="0">
                <a:cs typeface="B Nazanin" panose="00000400000000000000" pitchFamily="2" charset="-78"/>
              </a:rPr>
              <a:t>نگرانی </a:t>
            </a:r>
            <a:r>
              <a:rPr lang="fa-IR" sz="2400" dirty="0">
                <a:cs typeface="B Nazanin" panose="00000400000000000000" pitchFamily="2" charset="-78"/>
              </a:rPr>
              <a:t>کمک می </a:t>
            </a:r>
            <a:r>
              <a:rPr lang="fa-IR" sz="2400" dirty="0" smtClean="0">
                <a:cs typeface="B Nazanin" panose="00000400000000000000" pitchFamily="2" charset="-78"/>
              </a:rPr>
              <a:t>کنند .</a:t>
            </a:r>
            <a:r>
              <a:rPr lang="fa-IR" sz="2400" dirty="0">
                <a:cs typeface="B Nazanin" panose="00000400000000000000" pitchFamily="2" charset="-78"/>
              </a:rPr>
              <a:t/>
            </a:r>
            <a:br>
              <a:rPr lang="fa-IR" sz="2400" dirty="0">
                <a:cs typeface="B Nazanin" panose="00000400000000000000" pitchFamily="2" charset="-78"/>
              </a:rPr>
            </a:br>
            <a:r>
              <a:rPr lang="fa-IR" sz="2400" dirty="0">
                <a:solidFill>
                  <a:srgbClr val="0070C0"/>
                </a:solidFill>
                <a:cs typeface="B Nazanin" panose="00000400000000000000" pitchFamily="2" charset="-78"/>
              </a:rPr>
              <a:t>فاز بهبودی : </a:t>
            </a:r>
            <a:r>
              <a:rPr lang="fa-IR" sz="2400" dirty="0">
                <a:cs typeface="B Nazanin" panose="00000400000000000000" pitchFamily="2" charset="-78"/>
              </a:rPr>
              <a:t>این مرحله غالباً در زمان ترخیص شروع می </a:t>
            </a:r>
            <a:r>
              <a:rPr lang="fa-IR" sz="2400" dirty="0" smtClean="0">
                <a:cs typeface="B Nazanin" panose="00000400000000000000" pitchFamily="2" charset="-78"/>
              </a:rPr>
              <a:t>شود ، </a:t>
            </a:r>
            <a:r>
              <a:rPr lang="fa-IR" sz="2400" dirty="0">
                <a:cs typeface="B Nazanin" panose="00000400000000000000" pitchFamily="2" charset="-78"/>
              </a:rPr>
              <a:t>زمانی که بیمار وارد جامعه می </a:t>
            </a:r>
            <a:r>
              <a:rPr lang="fa-IR" sz="2400" dirty="0" smtClean="0">
                <a:cs typeface="B Nazanin" panose="00000400000000000000" pitchFamily="2" charset="-78"/>
              </a:rPr>
              <a:t>شود . </a:t>
            </a:r>
            <a:r>
              <a:rPr lang="fa-IR" sz="2400" dirty="0">
                <a:cs typeface="B Nazanin" panose="00000400000000000000" pitchFamily="2" charset="-78"/>
              </a:rPr>
              <a:t>طول مدت فاز بهبودی </a:t>
            </a:r>
            <a:r>
              <a:rPr lang="fa-IR" sz="2400" dirty="0" smtClean="0">
                <a:cs typeface="B Nazanin" panose="00000400000000000000" pitchFamily="2" charset="-78"/>
              </a:rPr>
              <a:t>به وسعت </a:t>
            </a:r>
            <a:r>
              <a:rPr lang="fa-IR" sz="2400" dirty="0">
                <a:cs typeface="B Nazanin" panose="00000400000000000000" pitchFamily="2" charset="-78"/>
              </a:rPr>
              <a:t>آسیب و نیاز بیمار به جراحی های اصلاحی </a:t>
            </a:r>
            <a:r>
              <a:rPr lang="fa-IR" sz="2400" dirty="0" smtClean="0">
                <a:cs typeface="B Nazanin" panose="00000400000000000000" pitchFamily="2" charset="-78"/>
              </a:rPr>
              <a:t>بستگی داد . </a:t>
            </a:r>
            <a:r>
              <a:rPr lang="fa-IR" sz="2400" dirty="0">
                <a:cs typeface="B Nazanin" panose="00000400000000000000" pitchFamily="2" charset="-78"/>
              </a:rPr>
              <a:t>چالش ها و مداخلات روانشناختی در این مرحله </a:t>
            </a:r>
            <a:r>
              <a:rPr lang="fa-IR" sz="2400" dirty="0" smtClean="0">
                <a:cs typeface="B Nazanin" panose="00000400000000000000" pitchFamily="2" charset="-78"/>
              </a:rPr>
              <a:t>شامل : </a:t>
            </a:r>
            <a:r>
              <a:rPr lang="fa-IR" sz="2400" dirty="0">
                <a:cs typeface="B Nazanin" panose="00000400000000000000" pitchFamily="2" charset="-78"/>
              </a:rPr>
              <a:t>تغییرات تصویر </a:t>
            </a:r>
            <a:r>
              <a:rPr lang="fa-IR" sz="2400" dirty="0" smtClean="0">
                <a:cs typeface="B Nazanin" panose="00000400000000000000" pitchFamily="2" charset="-78"/>
              </a:rPr>
              <a:t>بدنی ، </a:t>
            </a:r>
            <a:r>
              <a:rPr lang="fa-IR" sz="2400" dirty="0">
                <a:cs typeface="B Nazanin" panose="00000400000000000000" pitchFamily="2" charset="-78"/>
              </a:rPr>
              <a:t>کاهش اعتماد به نفس ، </a:t>
            </a:r>
            <a:r>
              <a:rPr lang="fa-IR" sz="2400" dirty="0" smtClean="0">
                <a:cs typeface="B Nazanin" panose="00000400000000000000" pitchFamily="2" charset="-78"/>
              </a:rPr>
              <a:t>تطابق </a:t>
            </a:r>
            <a:r>
              <a:rPr lang="fa-IR" sz="2400" dirty="0">
                <a:cs typeface="B Nazanin" panose="00000400000000000000" pitchFamily="2" charset="-78"/>
              </a:rPr>
              <a:t>با </a:t>
            </a:r>
            <a:r>
              <a:rPr lang="fa-IR" sz="2400" dirty="0" smtClean="0">
                <a:cs typeface="B Nazanin" panose="00000400000000000000" pitchFamily="2" charset="-78"/>
              </a:rPr>
              <a:t>اختلال عملکرد </a:t>
            </a:r>
            <a:r>
              <a:rPr lang="fa-IR" sz="2400" dirty="0">
                <a:cs typeface="B Nazanin" panose="00000400000000000000" pitchFamily="2" charset="-78"/>
              </a:rPr>
              <a:t>، اختلالات </a:t>
            </a:r>
            <a:r>
              <a:rPr lang="fa-IR" sz="2400" dirty="0" smtClean="0">
                <a:cs typeface="B Nazanin" panose="00000400000000000000" pitchFamily="2" charset="-78"/>
              </a:rPr>
              <a:t>خلقی ، </a:t>
            </a:r>
            <a:r>
              <a:rPr lang="fa-IR" sz="2400" dirty="0">
                <a:cs typeface="B Nazanin" panose="00000400000000000000" pitchFamily="2" charset="-78"/>
              </a:rPr>
              <a:t>اضطراب و </a:t>
            </a:r>
            <a:r>
              <a:rPr lang="en-US" sz="2400" dirty="0" smtClean="0">
                <a:cs typeface="B Nazanin" panose="00000400000000000000" pitchFamily="2" charset="-78"/>
              </a:rPr>
              <a:t>PTSD</a:t>
            </a:r>
            <a:r>
              <a:rPr lang="fa-IR" sz="2400" dirty="0" smtClean="0">
                <a:cs typeface="B Nazanin" panose="00000400000000000000" pitchFamily="2" charset="-78"/>
              </a:rPr>
              <a:t> و </a:t>
            </a:r>
            <a:r>
              <a:rPr lang="fa-IR" sz="2400" dirty="0">
                <a:cs typeface="B Nazanin" panose="00000400000000000000" pitchFamily="2" charset="-78"/>
              </a:rPr>
              <a:t>فوبیا است </a:t>
            </a:r>
            <a:r>
              <a:rPr lang="fa-IR" sz="2400" dirty="0" smtClean="0">
                <a:cs typeface="B Nazanin" panose="00000400000000000000" pitchFamily="2" charset="-78"/>
              </a:rPr>
              <a:t>.</a:t>
            </a:r>
            <a:r>
              <a:rPr lang="fa-IR" sz="2400" dirty="0">
                <a:cs typeface="B Nazanin" panose="00000400000000000000" pitchFamily="2" charset="-78"/>
              </a:rPr>
              <a:t/>
            </a:r>
            <a:br>
              <a:rPr lang="fa-IR" sz="2400" dirty="0">
                <a:cs typeface="B Nazanin" panose="00000400000000000000" pitchFamily="2" charset="-78"/>
              </a:rPr>
            </a:br>
            <a:endParaRPr lang="en-US" sz="2400" dirty="0">
              <a:cs typeface="B Nazanin" panose="00000400000000000000" pitchFamily="2" charset="-78"/>
            </a:endParaRPr>
          </a:p>
        </p:txBody>
      </p:sp>
    </p:spTree>
    <p:extLst>
      <p:ext uri="{BB962C8B-B14F-4D97-AF65-F5344CB8AC3E}">
        <p14:creationId xmlns:p14="http://schemas.microsoft.com/office/powerpoint/2010/main" val="31475014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Autofit/>
          </a:bodyPr>
          <a:lstStyle/>
          <a:p>
            <a:pPr marL="0" indent="0" algn="r" rtl="1">
              <a:buNone/>
            </a:pPr>
            <a:r>
              <a:rPr lang="fa-IR" sz="2400" b="1" dirty="0">
                <a:solidFill>
                  <a:srgbClr val="0070C0"/>
                </a:solidFill>
                <a:cs typeface="B Nazanin" panose="00000400000000000000" pitchFamily="2" charset="-78"/>
              </a:rPr>
              <a:t>پایان زندگی و مسایل اخلاقی در بیماران سوختگی</a:t>
            </a:r>
            <a:r>
              <a:rPr lang="fa-IR" sz="2800" b="1" dirty="0">
                <a:cs typeface="B Nazanin" panose="00000400000000000000" pitchFamily="2" charset="-78"/>
              </a:rPr>
              <a:t/>
            </a:r>
            <a:br>
              <a:rPr lang="fa-IR" sz="2800" b="1" dirty="0">
                <a:cs typeface="B Nazanin" panose="00000400000000000000" pitchFamily="2" charset="-78"/>
              </a:rPr>
            </a:br>
            <a:r>
              <a:rPr lang="fa-IR" sz="2400" dirty="0">
                <a:cs typeface="B Nazanin" panose="00000400000000000000" pitchFamily="2" charset="-78"/>
              </a:rPr>
              <a:t>خودداری از درمان حتی زمانی که به درخواست خود بیمار باشد یا وقتی پرسنل </a:t>
            </a:r>
            <a:r>
              <a:rPr lang="fa-IR" sz="2400" dirty="0" smtClean="0">
                <a:cs typeface="B Nazanin" panose="00000400000000000000" pitchFamily="2" charset="-78"/>
              </a:rPr>
              <a:t>احساس </a:t>
            </a:r>
            <a:r>
              <a:rPr lang="fa-IR" sz="2400" dirty="0">
                <a:cs typeface="B Nazanin" panose="00000400000000000000" pitchFamily="2" charset="-78"/>
              </a:rPr>
              <a:t>می کنند مرگ گریز ناپذیر </a:t>
            </a:r>
            <a:r>
              <a:rPr lang="fa-IR" sz="2400" dirty="0" smtClean="0">
                <a:cs typeface="B Nazanin" panose="00000400000000000000" pitchFamily="2" charset="-78"/>
              </a:rPr>
              <a:t>است ، می تواند باعث </a:t>
            </a:r>
            <a:r>
              <a:rPr lang="fa-IR" sz="2400" dirty="0">
                <a:cs typeface="B Nazanin" panose="00000400000000000000" pitchFamily="2" charset="-78"/>
              </a:rPr>
              <a:t>اضطراب در بیمار، اعضاء خانواده و پرسنل شود. لذا درمان باید ادامه یابد.</a:t>
            </a:r>
            <a:br>
              <a:rPr lang="fa-IR" sz="2400" dirty="0">
                <a:cs typeface="B Nazanin" panose="00000400000000000000" pitchFamily="2" charset="-78"/>
              </a:rPr>
            </a:br>
            <a:r>
              <a:rPr lang="fa-IR" sz="2400" dirty="0" smtClean="0">
                <a:cs typeface="B Nazanin" panose="00000400000000000000" pitchFamily="2" charset="-78"/>
              </a:rPr>
              <a:t>درمان </a:t>
            </a:r>
            <a:r>
              <a:rPr lang="fa-IR" sz="2400" dirty="0">
                <a:cs typeface="B Nazanin" panose="00000400000000000000" pitchFamily="2" charset="-78"/>
              </a:rPr>
              <a:t>کنترل درد یکی از </a:t>
            </a:r>
            <a:r>
              <a:rPr lang="fa-IR" sz="2400" dirty="0" smtClean="0">
                <a:cs typeface="B Nazanin" panose="00000400000000000000" pitchFamily="2" charset="-78"/>
              </a:rPr>
              <a:t>اهداف </a:t>
            </a:r>
            <a:r>
              <a:rPr lang="fa-IR" sz="2400" dirty="0">
                <a:cs typeface="B Nazanin" panose="00000400000000000000" pitchFamily="2" charset="-78"/>
              </a:rPr>
              <a:t>اصلی در بیماران در حال مرگ است.</a:t>
            </a:r>
            <a:br>
              <a:rPr lang="fa-IR" sz="2400" dirty="0">
                <a:cs typeface="B Nazanin" panose="00000400000000000000" pitchFamily="2" charset="-78"/>
              </a:rPr>
            </a:br>
            <a:r>
              <a:rPr lang="fa-IR" sz="2400" dirty="0" smtClean="0">
                <a:cs typeface="B Nazanin" panose="00000400000000000000" pitchFamily="2" charset="-78"/>
              </a:rPr>
              <a:t>کلمات </a:t>
            </a:r>
            <a:r>
              <a:rPr lang="fa-IR" sz="2400" dirty="0">
                <a:cs typeface="B Nazanin" panose="00000400000000000000" pitchFamily="2" charset="-78"/>
              </a:rPr>
              <a:t>تسلی بخش اهمیت دارد </a:t>
            </a:r>
            <a:r>
              <a:rPr lang="fa-IR" sz="2400" dirty="0" smtClean="0">
                <a:cs typeface="B Nazanin" panose="00000400000000000000" pitchFamily="2" charset="-78"/>
              </a:rPr>
              <a:t>و همدلی </a:t>
            </a:r>
            <a:r>
              <a:rPr lang="fa-IR" sz="2400" dirty="0">
                <a:cs typeface="B Nazanin" panose="00000400000000000000" pitchFamily="2" charset="-78"/>
              </a:rPr>
              <a:t>کمک کننده است.</a:t>
            </a:r>
            <a:br>
              <a:rPr lang="fa-IR" sz="2400" dirty="0">
                <a:cs typeface="B Nazanin" panose="00000400000000000000" pitchFamily="2" charset="-78"/>
              </a:rPr>
            </a:br>
            <a:r>
              <a:rPr lang="fa-IR" sz="2400" dirty="0" smtClean="0">
                <a:cs typeface="B Nazanin" panose="00000400000000000000" pitchFamily="2" charset="-78"/>
              </a:rPr>
              <a:t>جراحت سوختگی </a:t>
            </a:r>
            <a:r>
              <a:rPr lang="fa-IR" sz="2400" dirty="0">
                <a:cs typeface="B Nazanin" panose="00000400000000000000" pitchFamily="2" charset="-78"/>
              </a:rPr>
              <a:t>دردناک ترین واقعه ای که یک فرد در زندگی اش تجربه می </a:t>
            </a:r>
            <a:r>
              <a:rPr lang="fa-IR" sz="2400" dirty="0" smtClean="0">
                <a:cs typeface="B Nazanin" panose="00000400000000000000" pitchFamily="2" charset="-78"/>
              </a:rPr>
              <a:t>کند . کاهش درد مساله ای حیاتی در درمان سوختگی است . </a:t>
            </a:r>
            <a:r>
              <a:rPr lang="fa-IR" sz="2400" dirty="0">
                <a:cs typeface="B Nazanin" panose="00000400000000000000" pitchFamily="2" charset="-78"/>
              </a:rPr>
              <a:t>کنترل ضعیف درد </a:t>
            </a:r>
            <a:r>
              <a:rPr lang="fa-IR" sz="2400" dirty="0" smtClean="0">
                <a:cs typeface="B Nazanin" panose="00000400000000000000" pitchFamily="2" charset="-78"/>
              </a:rPr>
              <a:t>باعث </a:t>
            </a:r>
            <a:r>
              <a:rPr lang="fa-IR" sz="2400" dirty="0">
                <a:cs typeface="B Nazanin" panose="00000400000000000000" pitchFamily="2" charset="-78"/>
              </a:rPr>
              <a:t>تاخیر </a:t>
            </a:r>
            <a:r>
              <a:rPr lang="fa-IR" sz="2400" dirty="0" smtClean="0">
                <a:cs typeface="B Nazanin" panose="00000400000000000000" pitchFamily="2" charset="-78"/>
              </a:rPr>
              <a:t>در بهبودی </a:t>
            </a:r>
            <a:r>
              <a:rPr lang="fa-IR" sz="2400" dirty="0">
                <a:cs typeface="B Nazanin" panose="00000400000000000000" pitchFamily="2" charset="-78"/>
              </a:rPr>
              <a:t>زخم و طولانی شدن زمان بستری می شود </a:t>
            </a:r>
            <a:r>
              <a:rPr lang="fa-IR" sz="2400" dirty="0" smtClean="0">
                <a:cs typeface="B Nazanin" panose="00000400000000000000" pitchFamily="2" charset="-78"/>
              </a:rPr>
              <a:t>.</a:t>
            </a:r>
            <a:r>
              <a:rPr lang="fa-IR" sz="2800" dirty="0">
                <a:cs typeface="B Nazanin" panose="00000400000000000000" pitchFamily="2" charset="-78"/>
              </a:rPr>
              <a:t/>
            </a:r>
            <a:br>
              <a:rPr lang="fa-IR" sz="2800" dirty="0">
                <a:cs typeface="B Nazanin" panose="00000400000000000000" pitchFamily="2" charset="-78"/>
              </a:rPr>
            </a:br>
            <a:endParaRPr lang="en-US" sz="2800" dirty="0">
              <a:cs typeface="B Nazanin" panose="00000400000000000000" pitchFamily="2" charset="-78"/>
            </a:endParaRPr>
          </a:p>
        </p:txBody>
      </p:sp>
    </p:spTree>
    <p:extLst>
      <p:ext uri="{BB962C8B-B14F-4D97-AF65-F5344CB8AC3E}">
        <p14:creationId xmlns:p14="http://schemas.microsoft.com/office/powerpoint/2010/main" val="425826791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lgn="ctr" rtl="1">
              <a:buNone/>
            </a:pPr>
            <a:r>
              <a:rPr lang="fa-IR" dirty="0">
                <a:solidFill>
                  <a:srgbClr val="002060"/>
                </a:solidFill>
                <a:cs typeface="B Titr" pitchFamily="2" charset="-78"/>
              </a:rPr>
              <a:t>با تشکر از حسن توجه شما</a:t>
            </a:r>
            <a:endParaRPr lang="en-US" dirty="0">
              <a:solidFill>
                <a:srgbClr val="002060"/>
              </a:solidFill>
              <a:cs typeface="B Titr" pitchFamily="2" charset="-78"/>
            </a:endParaRPr>
          </a:p>
        </p:txBody>
      </p:sp>
      <p:pic>
        <p:nvPicPr>
          <p:cNvPr id="1026" name="Picture 2" descr="D:\My Pictures\flower\60997594JOlwVK_ph.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My Pictures\flower\60997594JOlwVK_ph.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4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771" y="152400"/>
            <a:ext cx="3940629" cy="144655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fa-IR" sz="8800" b="1" cap="none" spc="0" dirty="0" smtClean="0">
                <a:ln w="11430"/>
                <a:solidFill>
                  <a:srgbClr val="0000FF"/>
                </a:solidFill>
                <a:effectLst>
                  <a:outerShdw blurRad="50800" dist="39000" dir="5460000" algn="tl">
                    <a:srgbClr val="000000">
                      <a:alpha val="38000"/>
                    </a:srgbClr>
                  </a:outerShdw>
                </a:effectLst>
                <a:latin typeface="IranNastaliq" pitchFamily="18" charset="0"/>
                <a:cs typeface="IranNastaliq" pitchFamily="18" charset="0"/>
              </a:rPr>
              <a:t>با تشکر از حسن توجه شما</a:t>
            </a:r>
            <a:endParaRPr lang="en-US" sz="8800" b="1" cap="none" spc="0" dirty="0">
              <a:ln w="11430"/>
              <a:solidFill>
                <a:srgbClr val="0000FF"/>
              </a:solidFill>
              <a:effectLst>
                <a:outerShdw blurRad="50800" dist="39000" dir="5460000" algn="tl">
                  <a:srgbClr val="000000">
                    <a:alpha val="38000"/>
                  </a:srgbClr>
                </a:outerShdw>
              </a:effectLst>
              <a:latin typeface="IranNastaliq" pitchFamily="18" charset="0"/>
              <a:cs typeface="IranNastaliq" pitchFamily="18" charset="0"/>
            </a:endParaRPr>
          </a:p>
        </p:txBody>
      </p:sp>
    </p:spTree>
    <p:extLst>
      <p:ext uri="{BB962C8B-B14F-4D97-AF65-F5344CB8AC3E}">
        <p14:creationId xmlns:p14="http://schemas.microsoft.com/office/powerpoint/2010/main" val="595483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67400"/>
          </a:xfrm>
        </p:spPr>
        <p:txBody>
          <a:bodyPr>
            <a:normAutofit/>
          </a:bodyPr>
          <a:lstStyle/>
          <a:p>
            <a:pPr algn="r" rtl="1"/>
            <a:r>
              <a:rPr lang="fa-IR" sz="2800" b="1" dirty="0" smtClean="0">
                <a:solidFill>
                  <a:schemeClr val="tx2"/>
                </a:solidFill>
                <a:cs typeface="B Nazanin" panose="00000400000000000000" pitchFamily="2" charset="-78"/>
              </a:rPr>
              <a:t>درجه بندی سوختگی از نظر عمق : </a:t>
            </a:r>
          </a:p>
          <a:p>
            <a:pPr marL="0" indent="0" algn="r" rtl="1">
              <a:buNone/>
            </a:pPr>
            <a:r>
              <a:rPr lang="fa-IR" sz="2400" dirty="0" smtClean="0">
                <a:cs typeface="B Nazanin" panose="00000400000000000000" pitchFamily="2" charset="-78"/>
              </a:rPr>
              <a:t>زخمها معمولا </a:t>
            </a:r>
            <a:r>
              <a:rPr lang="fa-IR" sz="2400" dirty="0">
                <a:cs typeface="B Nazanin" panose="00000400000000000000" pitchFamily="2" charset="-78"/>
              </a:rPr>
              <a:t>با درجه 1،2،3مشخص می شوند. زخم درجه یک و دو </a:t>
            </a:r>
            <a:r>
              <a:rPr lang="fa-IR" sz="2400" dirty="0" smtClean="0">
                <a:cs typeface="B Nazanin" panose="00000400000000000000" pitchFamily="2" charset="-78"/>
              </a:rPr>
              <a:t>نیم ضخامت </a:t>
            </a:r>
            <a:r>
              <a:rPr lang="fa-IR" sz="2400" dirty="0">
                <a:cs typeface="B Nazanin" panose="00000400000000000000" pitchFamily="2" charset="-78"/>
              </a:rPr>
              <a:t>و درجه سه تمام ضخامت در نظر گرفته می شود </a:t>
            </a:r>
            <a:r>
              <a:rPr lang="fa-IR" sz="2400" dirty="0" smtClean="0">
                <a:cs typeface="B Nazanin" panose="00000400000000000000" pitchFamily="2" charset="-78"/>
              </a:rPr>
              <a:t>. </a:t>
            </a: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اگر چه در اروپا از عبارت زخم درجه چهار که شامل </a:t>
            </a:r>
            <a:r>
              <a:rPr lang="fa-IR" sz="2400" dirty="0" smtClean="0">
                <a:cs typeface="B Nazanin" panose="00000400000000000000" pitchFamily="2" charset="-78"/>
              </a:rPr>
              <a:t>درگیری نواحی چربی </a:t>
            </a:r>
            <a:r>
              <a:rPr lang="fa-IR" sz="2400" dirty="0">
                <a:cs typeface="B Nazanin" panose="00000400000000000000" pitchFamily="2" charset="-78"/>
              </a:rPr>
              <a:t>زیر پوستی ، فاشیا و ماهیچه ها و استخوان است نیز استفاده می شود </a:t>
            </a:r>
            <a:r>
              <a:rPr lang="fa-IR" sz="2400" dirty="0" smtClean="0">
                <a:cs typeface="B Nazanin" panose="00000400000000000000" pitchFamily="2" charset="-78"/>
              </a:rPr>
              <a:t> </a:t>
            </a:r>
            <a:r>
              <a:rPr lang="fa-IR" sz="2800" dirty="0" smtClean="0">
                <a:cs typeface="B Nazanin" panose="00000400000000000000" pitchFamily="2" charset="-78"/>
              </a:rPr>
              <a:t>.</a:t>
            </a:r>
            <a:r>
              <a:rPr lang="fa-IR" sz="2800" dirty="0">
                <a:cs typeface="B Nazanin" panose="00000400000000000000" pitchFamily="2" charset="-78"/>
              </a:rPr>
              <a:t/>
            </a:r>
            <a:br>
              <a:rPr lang="fa-IR" sz="2800" dirty="0">
                <a:cs typeface="B Nazanin" panose="00000400000000000000" pitchFamily="2" charset="-78"/>
              </a:rPr>
            </a:br>
            <a:endParaRPr lang="en-US" sz="2800" dirty="0">
              <a:cs typeface="B Nazanin" panose="00000400000000000000" pitchFamily="2" charset="-78"/>
            </a:endParaRPr>
          </a:p>
        </p:txBody>
      </p:sp>
    </p:spTree>
    <p:extLst>
      <p:ext uri="{BB962C8B-B14F-4D97-AF65-F5344CB8AC3E}">
        <p14:creationId xmlns:p14="http://schemas.microsoft.com/office/powerpoint/2010/main" val="1005804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229600" cy="6049963"/>
          </a:xfrm>
        </p:spPr>
        <p:txBody>
          <a:bodyPr>
            <a:normAutofit/>
          </a:bodyPr>
          <a:lstStyle/>
          <a:p>
            <a:pPr algn="r" rtl="1"/>
            <a:r>
              <a:rPr lang="fa-IR" sz="2400" dirty="0" smtClean="0">
                <a:cs typeface="B Nazanin" panose="00000400000000000000" pitchFamily="2" charset="-78"/>
              </a:rPr>
              <a:t>در</a:t>
            </a:r>
            <a:r>
              <a:rPr lang="fa-IR" sz="2400" dirty="0" smtClean="0">
                <a:solidFill>
                  <a:schemeClr val="tx2"/>
                </a:solidFill>
                <a:cs typeface="B Nazanin" panose="00000400000000000000" pitchFamily="2" charset="-78"/>
              </a:rPr>
              <a:t>سوختگی </a:t>
            </a:r>
            <a:r>
              <a:rPr lang="fa-IR" sz="2400" dirty="0">
                <a:solidFill>
                  <a:schemeClr val="tx2"/>
                </a:solidFill>
                <a:cs typeface="B Nazanin" panose="00000400000000000000" pitchFamily="2" charset="-78"/>
              </a:rPr>
              <a:t>درجه یک </a:t>
            </a:r>
            <a:r>
              <a:rPr lang="fa-IR" sz="2400" dirty="0" smtClean="0">
                <a:cs typeface="B Nazanin" panose="00000400000000000000" pitchFamily="2" charset="-78"/>
              </a:rPr>
              <a:t>آسیب </a:t>
            </a:r>
            <a:r>
              <a:rPr lang="fa-IR" sz="2400" dirty="0">
                <a:cs typeface="B Nazanin" panose="00000400000000000000" pitchFamily="2" charset="-78"/>
              </a:rPr>
              <a:t>به اپیدرم و لایه نازکی از درم محدود می شود که با علائمی مثل قرمزی </a:t>
            </a:r>
            <a:r>
              <a:rPr lang="fa-IR" sz="2400" dirty="0" smtClean="0">
                <a:cs typeface="B Nazanin" panose="00000400000000000000" pitchFamily="2" charset="-78"/>
              </a:rPr>
              <a:t>، حساسیت زیاد ، </a:t>
            </a:r>
            <a:r>
              <a:rPr lang="ar-SA" sz="2400" dirty="0" smtClean="0">
                <a:cs typeface="B Nazanin" pitchFamily="2" charset="-78"/>
              </a:rPr>
              <a:t>تورم </a:t>
            </a:r>
            <a:r>
              <a:rPr lang="ar-SA" sz="2400" dirty="0">
                <a:cs typeface="B Nazanin" pitchFamily="2" charset="-78"/>
              </a:rPr>
              <a:t>خفيف دارد </a:t>
            </a:r>
            <a:r>
              <a:rPr lang="ar-SA" sz="2400" dirty="0" smtClean="0">
                <a:cs typeface="B Nazanin" pitchFamily="2" charset="-78"/>
              </a:rPr>
              <a:t>و</a:t>
            </a:r>
            <a:r>
              <a:rPr lang="fa-IR" sz="2400" dirty="0" smtClean="0">
                <a:cs typeface="B Nazanin" pitchFamily="2" charset="-78"/>
              </a:rPr>
              <a:t> گاهی اوقات</a:t>
            </a:r>
            <a:r>
              <a:rPr lang="ar-SA" sz="2400" dirty="0" smtClean="0">
                <a:cs typeface="B Nazanin" pitchFamily="2" charset="-78"/>
              </a:rPr>
              <a:t> </a:t>
            </a:r>
            <a:r>
              <a:rPr lang="ar-SA" sz="2400" dirty="0">
                <a:cs typeface="B Nazanin" pitchFamily="2" charset="-78"/>
              </a:rPr>
              <a:t>دردناك است ، تاول </a:t>
            </a:r>
            <a:r>
              <a:rPr lang="ar-SA" sz="2400" dirty="0" smtClean="0">
                <a:cs typeface="B Nazanin" pitchFamily="2" charset="-78"/>
              </a:rPr>
              <a:t>ندارد</a:t>
            </a:r>
            <a:r>
              <a:rPr lang="fa-IR" sz="2400" dirty="0" smtClean="0">
                <a:cs typeface="B Nazanin" pitchFamily="2" charset="-78"/>
              </a:rPr>
              <a:t> </a:t>
            </a:r>
            <a:r>
              <a:rPr lang="ar-SA" sz="2400" dirty="0" smtClean="0">
                <a:cs typeface="B Nazanin" pitchFamily="2" charset="-78"/>
              </a:rPr>
              <a:t>.</a:t>
            </a:r>
            <a:r>
              <a:rPr lang="fa-IR" sz="2400" dirty="0" smtClean="0">
                <a:cs typeface="B Nazanin" pitchFamily="2" charset="-78"/>
              </a:rPr>
              <a:t> با </a:t>
            </a:r>
            <a:r>
              <a:rPr lang="fa-IR" sz="2400" dirty="0">
                <a:cs typeface="B Nazanin" pitchFamily="2" charset="-78"/>
              </a:rPr>
              <a:t>هر میزان نیاز به جایگزینی مایعات  ندارد </a:t>
            </a:r>
            <a:r>
              <a:rPr lang="fa-IR" sz="2400" dirty="0" smtClean="0">
                <a:cs typeface="B Nazanin" panose="00000400000000000000" pitchFamily="2" charset="-78"/>
              </a:rPr>
              <a:t>. </a:t>
            </a:r>
            <a:r>
              <a:rPr lang="fa-IR" sz="2400" dirty="0">
                <a:cs typeface="B Nazanin" panose="00000400000000000000" pitchFamily="2" charset="-78"/>
              </a:rPr>
              <a:t>در طول مدت زمان کوتاهی (چند روز) لایه بیرونی </a:t>
            </a:r>
            <a:r>
              <a:rPr lang="fa-IR" sz="2400" dirty="0" smtClean="0">
                <a:cs typeface="B Nazanin" panose="00000400000000000000" pitchFamily="2" charset="-78"/>
              </a:rPr>
              <a:t>پوسته </a:t>
            </a:r>
            <a:r>
              <a:rPr lang="fa-IR" sz="2400" dirty="0">
                <a:cs typeface="B Nazanin" panose="00000400000000000000" pitchFamily="2" charset="-78"/>
              </a:rPr>
              <a:t>ریزی میکند </a:t>
            </a:r>
            <a:r>
              <a:rPr lang="fa-IR" sz="2400" dirty="0" smtClean="0">
                <a:cs typeface="B Nazanin" panose="00000400000000000000" pitchFamily="2" charset="-78"/>
              </a:rPr>
              <a:t>و هیچگونه </a:t>
            </a:r>
            <a:r>
              <a:rPr lang="fa-IR" sz="2400" dirty="0">
                <a:cs typeface="B Nazanin" panose="00000400000000000000" pitchFamily="2" charset="-78"/>
              </a:rPr>
              <a:t>اسکاری به جای نمی </a:t>
            </a:r>
            <a:r>
              <a:rPr lang="fa-IR" sz="2400" dirty="0" smtClean="0">
                <a:cs typeface="B Nazanin" panose="00000400000000000000" pitchFamily="2" charset="-78"/>
              </a:rPr>
              <a:t>گذارد . پرشدگی مویرگی 1 تا 2 ثانیه است .</a:t>
            </a:r>
            <a:r>
              <a:rPr lang="fa-IR" sz="2400" dirty="0">
                <a:cs typeface="B Nazanin" panose="00000400000000000000" pitchFamily="2" charset="-78"/>
              </a:rPr>
              <a:t/>
            </a:r>
            <a:br>
              <a:rPr lang="fa-IR" sz="2400" dirty="0">
                <a:cs typeface="B Nazanin" panose="00000400000000000000" pitchFamily="2" charset="-78"/>
              </a:rPr>
            </a:br>
            <a:endParaRPr lang="en-US" sz="2400" dirty="0">
              <a:cs typeface="B Nazanin" panose="00000400000000000000" pitchFamily="2" charset="-78"/>
            </a:endParaRPr>
          </a:p>
        </p:txBody>
      </p:sp>
      <p:pic>
        <p:nvPicPr>
          <p:cNvPr id="4" name="Picture 2" descr="C:\Users\khamisi\Desktop\First-degree-burns1.jpg"/>
          <p:cNvPicPr>
            <a:picLocks noChangeAspect="1" noChangeArrowheads="1"/>
          </p:cNvPicPr>
          <p:nvPr/>
        </p:nvPicPr>
        <p:blipFill>
          <a:blip r:embed="rId2" cstate="print"/>
          <a:srcRect/>
          <a:stretch>
            <a:fillRect/>
          </a:stretch>
        </p:blipFill>
        <p:spPr bwMode="auto">
          <a:xfrm>
            <a:off x="152400" y="1828800"/>
            <a:ext cx="4038600" cy="4927600"/>
          </a:xfrm>
          <a:prstGeom prst="rect">
            <a:avLst/>
          </a:prstGeom>
          <a:noFill/>
        </p:spPr>
      </p:pic>
    </p:spTree>
    <p:extLst>
      <p:ext uri="{BB962C8B-B14F-4D97-AF65-F5344CB8AC3E}">
        <p14:creationId xmlns:p14="http://schemas.microsoft.com/office/powerpoint/2010/main" val="4180979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4724400" cy="3505200"/>
          </a:xfrm>
        </p:spPr>
        <p:txBody>
          <a:bodyPr>
            <a:normAutofit/>
          </a:bodyPr>
          <a:lstStyle/>
          <a:p>
            <a:pPr lvl="0" algn="r" rtl="1"/>
            <a:r>
              <a:rPr lang="ar-SA" sz="3600" b="1" dirty="0" smtClean="0">
                <a:solidFill>
                  <a:srgbClr val="FF0000"/>
                </a:solidFill>
                <a:cs typeface="B Nazanin" pitchFamily="2" charset="-78"/>
              </a:rPr>
              <a:t>درج</a:t>
            </a:r>
            <a:r>
              <a:rPr lang="fa-IR" sz="3600" b="1" dirty="0" smtClean="0">
                <a:solidFill>
                  <a:srgbClr val="FF0000"/>
                </a:solidFill>
                <a:cs typeface="B Nazanin" pitchFamily="2" charset="-78"/>
              </a:rPr>
              <a:t>ه</a:t>
            </a:r>
            <a:r>
              <a:rPr lang="en-US" sz="3600" b="1" dirty="0" smtClean="0">
                <a:solidFill>
                  <a:srgbClr val="FF0000"/>
                </a:solidFill>
                <a:cs typeface="B Nazanin" pitchFamily="2" charset="-78"/>
              </a:rPr>
              <a:t>II</a:t>
            </a:r>
            <a:r>
              <a:rPr lang="fa-IR" sz="3600" b="1" dirty="0" smtClean="0">
                <a:solidFill>
                  <a:srgbClr val="FF0000"/>
                </a:solidFill>
                <a:cs typeface="B Nazanin" pitchFamily="2" charset="-78"/>
              </a:rPr>
              <a:t> </a:t>
            </a:r>
            <a:r>
              <a:rPr lang="en-US" sz="3600" b="1" dirty="0" smtClean="0">
                <a:solidFill>
                  <a:srgbClr val="FF0000"/>
                </a:solidFill>
                <a:cs typeface="B Nazanin" pitchFamily="2" charset="-78"/>
              </a:rPr>
              <a:t>(</a:t>
            </a:r>
            <a:r>
              <a:rPr lang="en-US" sz="2400" b="1" dirty="0" smtClean="0">
                <a:solidFill>
                  <a:srgbClr val="FF0000"/>
                </a:solidFill>
                <a:cs typeface="B Nazanin" pitchFamily="2" charset="-78"/>
              </a:rPr>
              <a:t>Partial thickness</a:t>
            </a:r>
            <a:r>
              <a:rPr lang="en-US" sz="3600" b="1" dirty="0" smtClean="0">
                <a:solidFill>
                  <a:srgbClr val="FF0000"/>
                </a:solidFill>
                <a:cs typeface="B Nazanin" pitchFamily="2" charset="-78"/>
              </a:rPr>
              <a:t>)</a:t>
            </a:r>
            <a:r>
              <a:rPr lang="ar-SA" sz="3600" b="1" dirty="0" smtClean="0">
                <a:solidFill>
                  <a:srgbClr val="FF0000"/>
                </a:solidFill>
                <a:cs typeface="B Nazanin" pitchFamily="2" charset="-78"/>
              </a:rPr>
              <a:t> </a:t>
            </a:r>
            <a:r>
              <a:rPr lang="ar-SA" b="1" dirty="0" smtClean="0">
                <a:solidFill>
                  <a:srgbClr val="FF0000"/>
                </a:solidFill>
                <a:cs typeface="B Nazanin" pitchFamily="2" charset="-78"/>
              </a:rPr>
              <a:t>:</a:t>
            </a:r>
            <a:r>
              <a:rPr lang="en-US" dirty="0">
                <a:cs typeface="B Nazanin" pitchFamily="2" charset="-78"/>
              </a:rPr>
              <a:t/>
            </a:r>
            <a:br>
              <a:rPr lang="en-US" dirty="0">
                <a:cs typeface="B Nazanin" pitchFamily="2" charset="-78"/>
              </a:rPr>
            </a:br>
            <a:r>
              <a:rPr lang="fa-IR" sz="2700" b="1" dirty="0" smtClean="0">
                <a:solidFill>
                  <a:srgbClr val="00B050"/>
                </a:solidFill>
                <a:cs typeface="B Nazanin" pitchFamily="2" charset="-78"/>
              </a:rPr>
              <a:t>سطحی</a:t>
            </a:r>
            <a:r>
              <a:rPr lang="en-US" sz="2700" b="1" dirty="0" smtClean="0">
                <a:solidFill>
                  <a:srgbClr val="00B050"/>
                </a:solidFill>
                <a:cs typeface="B Nazanin" pitchFamily="2" charset="-78"/>
              </a:rPr>
              <a:t>Superficial</a:t>
            </a:r>
            <a:r>
              <a:rPr lang="ar-SA" sz="2700" b="1" dirty="0" smtClean="0">
                <a:cs typeface="B Nazanin" pitchFamily="2" charset="-78"/>
              </a:rPr>
              <a:t>:</a:t>
            </a:r>
            <a:r>
              <a:rPr lang="fa-IR" sz="2700" b="1" dirty="0" smtClean="0">
                <a:cs typeface="B Nazanin" pitchFamily="2" charset="-78"/>
              </a:rPr>
              <a:t/>
            </a:r>
            <a:br>
              <a:rPr lang="fa-IR" sz="2700" b="1" dirty="0" smtClean="0">
                <a:cs typeface="B Nazanin" pitchFamily="2" charset="-78"/>
              </a:rPr>
            </a:br>
            <a:r>
              <a:rPr lang="ar-SA" sz="2000" b="1" dirty="0" smtClean="0">
                <a:cs typeface="B Nazanin" pitchFamily="2" charset="-78"/>
              </a:rPr>
              <a:t>درگيري </a:t>
            </a:r>
            <a:r>
              <a:rPr lang="ar-SA" sz="2000" b="1" dirty="0">
                <a:cs typeface="B Nazanin" pitchFamily="2" charset="-78"/>
              </a:rPr>
              <a:t>اپيدرم همراه بادرگيري </a:t>
            </a:r>
            <a:r>
              <a:rPr lang="ar-SA" sz="2000" b="1" dirty="0" smtClean="0">
                <a:cs typeface="B Nazanin" pitchFamily="2" charset="-78"/>
              </a:rPr>
              <a:t>كمتراز</a:t>
            </a:r>
            <a:r>
              <a:rPr lang="fa-IR" sz="2000" b="1" dirty="0" smtClean="0">
                <a:cs typeface="B Nazanin" pitchFamily="2" charset="-78"/>
              </a:rPr>
              <a:t> </a:t>
            </a:r>
            <a:r>
              <a:rPr lang="ar-SA" sz="2000" b="1" dirty="0" smtClean="0">
                <a:cs typeface="B Nazanin" pitchFamily="2" charset="-78"/>
              </a:rPr>
              <a:t>نصف </a:t>
            </a:r>
            <a:r>
              <a:rPr lang="ar-SA" sz="2000" b="1" dirty="0">
                <a:cs typeface="B Nazanin" pitchFamily="2" charset="-78"/>
              </a:rPr>
              <a:t>درم ، دردناك </a:t>
            </a:r>
            <a:r>
              <a:rPr lang="ar-SA" sz="2000" b="1" dirty="0" smtClean="0">
                <a:cs typeface="B Nazanin" pitchFamily="2" charset="-78"/>
              </a:rPr>
              <a:t>و</a:t>
            </a:r>
            <a:r>
              <a:rPr lang="fa-IR" sz="2000" b="1" dirty="0" smtClean="0">
                <a:cs typeface="B Nazanin" pitchFamily="2" charset="-78"/>
              </a:rPr>
              <a:t> </a:t>
            </a:r>
            <a:r>
              <a:rPr lang="ar-SA" sz="2000" b="1" dirty="0" smtClean="0">
                <a:cs typeface="B Nazanin" pitchFamily="2" charset="-78"/>
              </a:rPr>
              <a:t>تاول </a:t>
            </a:r>
            <a:r>
              <a:rPr lang="ar-SA" sz="2000" b="1" dirty="0">
                <a:cs typeface="B Nazanin" pitchFamily="2" charset="-78"/>
              </a:rPr>
              <a:t>دار است. بهبودي در 14-7 روز با حداقل اسكار</a:t>
            </a:r>
            <a:r>
              <a:rPr lang="fa-IR" sz="2000" b="1" dirty="0">
                <a:cs typeface="B Nazanin" pitchFamily="2" charset="-78"/>
              </a:rPr>
              <a:t> </a:t>
            </a:r>
            <a:r>
              <a:rPr lang="fa-IR" sz="2000" b="1" dirty="0" smtClean="0">
                <a:cs typeface="B Nazanin" pitchFamily="2" charset="-78"/>
              </a:rPr>
              <a:t>صورت</a:t>
            </a:r>
            <a:r>
              <a:rPr lang="en-US" sz="2000" b="1" dirty="0" smtClean="0">
                <a:cs typeface="B Nazanin" pitchFamily="2" charset="-78"/>
              </a:rPr>
              <a:t>  </a:t>
            </a:r>
            <a:r>
              <a:rPr lang="fa-IR" sz="2000" b="1" dirty="0" smtClean="0">
                <a:cs typeface="B Nazanin" pitchFamily="2" charset="-78"/>
              </a:rPr>
              <a:t>می گیرد . پرشدگی مویرگی 1 تا 2 ثانیه است .</a:t>
            </a:r>
            <a:endParaRPr lang="en-US" sz="2000" b="1" dirty="0">
              <a:cs typeface="B Nazanin" pitchFamily="2" charset="-78"/>
            </a:endParaRPr>
          </a:p>
        </p:txBody>
      </p:sp>
      <p:pic>
        <p:nvPicPr>
          <p:cNvPr id="1026" name="Picture 2" descr="C:\Documents and Settings\nemoonehkeifiat\My Documents\My Pictures\02.jpg"/>
          <p:cNvPicPr>
            <a:picLocks noChangeAspect="1" noChangeArrowheads="1"/>
          </p:cNvPicPr>
          <p:nvPr/>
        </p:nvPicPr>
        <p:blipFill>
          <a:blip r:embed="rId2" cstate="print"/>
          <a:srcRect/>
          <a:stretch>
            <a:fillRect/>
          </a:stretch>
        </p:blipFill>
        <p:spPr bwMode="auto">
          <a:xfrm>
            <a:off x="5486400" y="1058863"/>
            <a:ext cx="3429000" cy="4610100"/>
          </a:xfrm>
          <a:prstGeom prst="rect">
            <a:avLst/>
          </a:prstGeom>
          <a:noFill/>
        </p:spPr>
      </p:pic>
      <p:pic>
        <p:nvPicPr>
          <p:cNvPr id="4" name="Picture 3" descr="D:\张伟\ZW\教学\大课讲课\烧伤图片\Burn2_small（2度）.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505200"/>
            <a:ext cx="4441825" cy="21637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533400"/>
            <a:ext cx="4648200" cy="5257800"/>
          </a:xfrm>
        </p:spPr>
        <p:txBody>
          <a:bodyPr>
            <a:normAutofit/>
          </a:bodyPr>
          <a:lstStyle/>
          <a:p>
            <a:pPr algn="justLow" rtl="1"/>
            <a:r>
              <a:rPr lang="fa-IR" b="1" dirty="0" smtClean="0">
                <a:solidFill>
                  <a:srgbClr val="00B050"/>
                </a:solidFill>
                <a:cs typeface="B Nazanin" pitchFamily="2" charset="-78"/>
              </a:rPr>
              <a:t>درجه </a:t>
            </a:r>
            <a:r>
              <a:rPr lang="en-US" b="1" dirty="0" smtClean="0">
                <a:solidFill>
                  <a:srgbClr val="00B050"/>
                </a:solidFill>
                <a:cs typeface="B Nazanin" pitchFamily="2" charset="-78"/>
              </a:rPr>
              <a:t>II</a:t>
            </a:r>
            <a:r>
              <a:rPr lang="fa-IR" b="1" dirty="0" smtClean="0">
                <a:solidFill>
                  <a:srgbClr val="00B050"/>
                </a:solidFill>
                <a:cs typeface="B Nazanin" pitchFamily="2" charset="-78"/>
              </a:rPr>
              <a:t> عمقی(</a:t>
            </a:r>
            <a:r>
              <a:rPr lang="en-US" dirty="0" smtClean="0">
                <a:solidFill>
                  <a:srgbClr val="00B050"/>
                </a:solidFill>
                <a:cs typeface="B Nazanin" pitchFamily="2" charset="-78"/>
              </a:rPr>
              <a:t>(</a:t>
            </a:r>
            <a:r>
              <a:rPr lang="en-US" b="1" dirty="0" smtClean="0">
                <a:solidFill>
                  <a:srgbClr val="00B050"/>
                </a:solidFill>
                <a:cs typeface="B Nazanin" pitchFamily="2" charset="-78"/>
              </a:rPr>
              <a:t>Deep</a:t>
            </a:r>
            <a:r>
              <a:rPr lang="ar-SA" b="1" dirty="0">
                <a:cs typeface="B Nazanin" pitchFamily="2" charset="-78"/>
              </a:rPr>
              <a:t>: </a:t>
            </a:r>
            <a:r>
              <a:rPr lang="ar-SA" sz="2400" dirty="0">
                <a:cs typeface="B Nazanin" pitchFamily="2" charset="-78"/>
              </a:rPr>
              <a:t>درگيري اپيدرم </a:t>
            </a:r>
            <a:r>
              <a:rPr lang="ar-SA" sz="2400" dirty="0" smtClean="0">
                <a:cs typeface="B Nazanin" pitchFamily="2" charset="-78"/>
              </a:rPr>
              <a:t>و</a:t>
            </a:r>
            <a:r>
              <a:rPr lang="fa-IR" sz="2400" dirty="0" smtClean="0">
                <a:cs typeface="B Nazanin" pitchFamily="2" charset="-78"/>
              </a:rPr>
              <a:t> </a:t>
            </a:r>
            <a:r>
              <a:rPr lang="ar-SA" sz="2400" dirty="0" smtClean="0">
                <a:cs typeface="B Nazanin" pitchFamily="2" charset="-78"/>
              </a:rPr>
              <a:t>بيش از</a:t>
            </a:r>
            <a:r>
              <a:rPr lang="fa-IR" sz="2400" dirty="0" smtClean="0">
                <a:cs typeface="B Nazanin" pitchFamily="2" charset="-78"/>
              </a:rPr>
              <a:t> </a:t>
            </a:r>
            <a:r>
              <a:rPr lang="ar-SA" sz="2400" dirty="0" smtClean="0">
                <a:cs typeface="B Nazanin" pitchFamily="2" charset="-78"/>
              </a:rPr>
              <a:t>نصف درم است</a:t>
            </a:r>
            <a:r>
              <a:rPr lang="fa-IR" sz="2400" dirty="0" smtClean="0">
                <a:cs typeface="B Nazanin" pitchFamily="2" charset="-78"/>
              </a:rPr>
              <a:t> </a:t>
            </a:r>
            <a:r>
              <a:rPr lang="ar-SA" sz="2400" dirty="0" smtClean="0">
                <a:cs typeface="B Nazanin" pitchFamily="2" charset="-78"/>
              </a:rPr>
              <a:t>. </a:t>
            </a:r>
            <a:r>
              <a:rPr lang="fa-IR" sz="2400" dirty="0" smtClean="0">
                <a:cs typeface="B Nazanin" pitchFamily="2" charset="-78"/>
              </a:rPr>
              <a:t>رنگ زخم قرمز یا قرمز تیره است . </a:t>
            </a:r>
            <a:r>
              <a:rPr lang="ar-SA" sz="2400" dirty="0" smtClean="0">
                <a:cs typeface="B Nazanin" pitchFamily="2" charset="-78"/>
              </a:rPr>
              <a:t>سطح </a:t>
            </a:r>
            <a:r>
              <a:rPr lang="ar-SA" sz="2400" dirty="0">
                <a:cs typeface="B Nazanin" pitchFamily="2" charset="-78"/>
              </a:rPr>
              <a:t>زخم خشك نيست ممكن است درد داشته </a:t>
            </a:r>
            <a:r>
              <a:rPr lang="ar-SA" sz="2400" dirty="0" smtClean="0">
                <a:cs typeface="B Nazanin" pitchFamily="2" charset="-78"/>
              </a:rPr>
              <a:t>باشند</a:t>
            </a:r>
            <a:r>
              <a:rPr lang="fa-IR" sz="2400" dirty="0" smtClean="0">
                <a:cs typeface="B Nazanin" pitchFamily="2" charset="-78"/>
              </a:rPr>
              <a:t> </a:t>
            </a:r>
            <a:r>
              <a:rPr lang="ar-SA" sz="2400" dirty="0" smtClean="0">
                <a:cs typeface="B Nazanin" pitchFamily="2" charset="-78"/>
              </a:rPr>
              <a:t>، </a:t>
            </a:r>
            <a:r>
              <a:rPr lang="ar-SA" sz="2400" dirty="0">
                <a:cs typeface="B Nazanin" pitchFamily="2" charset="-78"/>
              </a:rPr>
              <a:t>ترميم به آهستگي </a:t>
            </a:r>
            <a:r>
              <a:rPr lang="ar-SA" sz="2400" dirty="0" smtClean="0">
                <a:cs typeface="B Nazanin" pitchFamily="2" charset="-78"/>
              </a:rPr>
              <a:t>است</a:t>
            </a:r>
            <a:r>
              <a:rPr lang="fa-IR" sz="2400" dirty="0" smtClean="0">
                <a:cs typeface="B Nazanin" pitchFamily="2" charset="-78"/>
              </a:rPr>
              <a:t> . ممکن است </a:t>
            </a:r>
            <a:r>
              <a:rPr lang="ar-SA" sz="2400" dirty="0" smtClean="0">
                <a:cs typeface="B Nazanin" pitchFamily="2" charset="-78"/>
              </a:rPr>
              <a:t> </a:t>
            </a:r>
            <a:r>
              <a:rPr lang="ar-SA" sz="2400" dirty="0">
                <a:cs typeface="B Nazanin" pitchFamily="2" charset="-78"/>
              </a:rPr>
              <a:t>ايجاد اسكار </a:t>
            </a:r>
            <a:r>
              <a:rPr lang="ar-SA" sz="2400" dirty="0" smtClean="0">
                <a:cs typeface="B Nazanin" pitchFamily="2" charset="-78"/>
              </a:rPr>
              <a:t>كند</a:t>
            </a:r>
            <a:r>
              <a:rPr lang="ar-SA" sz="2700" b="1" dirty="0">
                <a:cs typeface="B Nazanin" pitchFamily="2" charset="-78"/>
              </a:rPr>
              <a:t>.</a:t>
            </a:r>
            <a:endParaRPr lang="en-US" sz="2700" dirty="0">
              <a:cs typeface="B Nazanin" pitchFamily="2" charset="-78"/>
            </a:endParaRPr>
          </a:p>
        </p:txBody>
      </p:sp>
      <p:pic>
        <p:nvPicPr>
          <p:cNvPr id="3" name="Picture 2" descr="21"/>
          <p:cNvPicPr/>
          <p:nvPr/>
        </p:nvPicPr>
        <p:blipFill>
          <a:blip r:embed="rId3" cstate="print"/>
          <a:srcRect/>
          <a:stretch>
            <a:fillRect/>
          </a:stretch>
        </p:blipFill>
        <p:spPr bwMode="auto">
          <a:xfrm>
            <a:off x="381000" y="914400"/>
            <a:ext cx="3571875"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pPr algn="r" rtl="1"/>
            <a:r>
              <a:rPr lang="fa-IR" sz="2800" dirty="0" smtClean="0">
                <a:solidFill>
                  <a:schemeClr val="tx2"/>
                </a:solidFill>
                <a:cs typeface="B Nazanin" panose="00000400000000000000" pitchFamily="2" charset="-78"/>
              </a:rPr>
              <a:t>ادامه سوختگی درجه دو </a:t>
            </a:r>
            <a:r>
              <a:rPr lang="fa-IR" sz="2800" dirty="0" smtClean="0">
                <a:cs typeface="B Nazanin" panose="00000400000000000000" pitchFamily="2" charset="-78"/>
              </a:rPr>
              <a:t>: </a:t>
            </a:r>
          </a:p>
          <a:p>
            <a:pPr marL="0" indent="0" algn="r" rtl="1">
              <a:buNone/>
            </a:pPr>
            <a:r>
              <a:rPr lang="fa-IR" sz="2400" dirty="0" smtClean="0">
                <a:cs typeface="B Nazanin" panose="00000400000000000000" pitchFamily="2" charset="-78"/>
              </a:rPr>
              <a:t>نواحی </a:t>
            </a:r>
            <a:r>
              <a:rPr lang="fa-IR" sz="2400" dirty="0">
                <a:cs typeface="B Nazanin" panose="00000400000000000000" pitchFamily="2" charset="-78"/>
              </a:rPr>
              <a:t>سالم درم وضمائم آن در معرض </a:t>
            </a:r>
            <a:r>
              <a:rPr lang="fa-IR" sz="2400" dirty="0" smtClean="0">
                <a:cs typeface="B Nazanin" panose="00000400000000000000" pitchFamily="2" charset="-78"/>
              </a:rPr>
              <a:t>خطر است . این </a:t>
            </a:r>
            <a:r>
              <a:rPr lang="fa-IR" sz="2400" dirty="0">
                <a:cs typeface="B Nazanin" panose="00000400000000000000" pitchFamily="2" charset="-78"/>
              </a:rPr>
              <a:t>زخمها خود بخود خوب می شوند اما زمان بهبودی </a:t>
            </a:r>
            <a:r>
              <a:rPr lang="fa-IR" sz="2400" dirty="0" smtClean="0">
                <a:cs typeface="B Nazanin" panose="00000400000000000000" pitchFamily="2" charset="-78"/>
              </a:rPr>
              <a:t>بستگی </a:t>
            </a:r>
            <a:r>
              <a:rPr lang="fa-IR" sz="2400" dirty="0">
                <a:cs typeface="B Nazanin" panose="00000400000000000000" pitchFamily="2" charset="-78"/>
              </a:rPr>
              <a:t>به </a:t>
            </a:r>
            <a:r>
              <a:rPr lang="fa-IR" sz="2400" dirty="0" smtClean="0">
                <a:cs typeface="B Nazanin" panose="00000400000000000000" pitchFamily="2" charset="-78"/>
              </a:rPr>
              <a:t>عمق آسیب درم دارد . </a:t>
            </a:r>
            <a:r>
              <a:rPr lang="fa-IR" sz="2400" dirty="0">
                <a:cs typeface="B Nazanin" panose="00000400000000000000" pitchFamily="2" charset="-78"/>
              </a:rPr>
              <a:t>اگر بهبودی </a:t>
            </a:r>
            <a:r>
              <a:rPr lang="fa-IR" sz="2400" dirty="0" smtClean="0">
                <a:cs typeface="B Nazanin" panose="00000400000000000000" pitchFamily="2" charset="-78"/>
              </a:rPr>
              <a:t>درعرض </a:t>
            </a:r>
            <a:r>
              <a:rPr lang="fa-IR" sz="2400" dirty="0">
                <a:cs typeface="B Nazanin" panose="00000400000000000000" pitchFamily="2" charset="-78"/>
              </a:rPr>
              <a:t>2تا 3هفته رخ دهد احتمال تشکیل اسکار کم است . </a:t>
            </a:r>
            <a:r>
              <a:rPr lang="fa-IR" sz="2400" dirty="0" smtClean="0">
                <a:cs typeface="B Nazanin" panose="00000400000000000000" pitchFamily="2" charset="-78"/>
              </a:rPr>
              <a:t>گرافت </a:t>
            </a:r>
            <a:r>
              <a:rPr lang="fa-IR" sz="2400" dirty="0">
                <a:cs typeface="B Nazanin" panose="00000400000000000000" pitchFamily="2" charset="-78"/>
              </a:rPr>
              <a:t>پوستی </a:t>
            </a:r>
            <a:r>
              <a:rPr lang="fa-IR" sz="2400" dirty="0" smtClean="0">
                <a:cs typeface="B Nazanin" panose="00000400000000000000" pitchFamily="2" charset="-78"/>
              </a:rPr>
              <a:t>باعث </a:t>
            </a:r>
            <a:r>
              <a:rPr lang="fa-IR" sz="2400" dirty="0">
                <a:cs typeface="B Nazanin" panose="00000400000000000000" pitchFamily="2" charset="-78"/>
              </a:rPr>
              <a:t>کاهش زمان بهبودی و افزایش عملکرد و زیبائی </a:t>
            </a:r>
            <a:r>
              <a:rPr lang="fa-IR" sz="2400" dirty="0" smtClean="0">
                <a:cs typeface="B Nazanin" panose="00000400000000000000" pitchFamily="2" charset="-78"/>
              </a:rPr>
              <a:t>میشود . </a:t>
            </a:r>
            <a:r>
              <a:rPr lang="fa-IR" sz="2400" dirty="0">
                <a:cs typeface="B Nazanin" panose="00000400000000000000" pitchFamily="2" charset="-78"/>
              </a:rPr>
              <a:t>علیرغم تشکیل اسکار در نسوج </a:t>
            </a:r>
            <a:r>
              <a:rPr lang="fa-IR" sz="2400" dirty="0" smtClean="0">
                <a:cs typeface="B Nazanin" panose="00000400000000000000" pitchFamily="2" charset="-78"/>
              </a:rPr>
              <a:t>زیر اسکار </a:t>
            </a:r>
            <a:r>
              <a:rPr lang="fa-IR" sz="2400" dirty="0">
                <a:cs typeface="B Nazanin" panose="00000400000000000000" pitchFamily="2" charset="-78"/>
              </a:rPr>
              <a:t>ادم رخ </a:t>
            </a:r>
            <a:r>
              <a:rPr lang="fa-IR" sz="2400" dirty="0" smtClean="0">
                <a:cs typeface="B Nazanin" panose="00000400000000000000" pitchFamily="2" charset="-78"/>
              </a:rPr>
              <a:t>میدهد </a:t>
            </a:r>
            <a:r>
              <a:rPr lang="fa-IR" sz="2800" dirty="0" smtClean="0">
                <a:cs typeface="B Nazanin" panose="00000400000000000000" pitchFamily="2" charset="-78"/>
              </a:rPr>
              <a:t>.  </a:t>
            </a:r>
            <a:r>
              <a:rPr lang="fa-IR" sz="2800" dirty="0">
                <a:cs typeface="B Nazanin" panose="00000400000000000000" pitchFamily="2" charset="-78"/>
              </a:rPr>
              <a:t/>
            </a:r>
            <a:br>
              <a:rPr lang="fa-IR" sz="2800" dirty="0">
                <a:cs typeface="B Nazanin" panose="00000400000000000000" pitchFamily="2" charset="-78"/>
              </a:rPr>
            </a:br>
            <a:endParaRPr lang="en-US" sz="2800" dirty="0">
              <a:cs typeface="B Nazanin" panose="00000400000000000000" pitchFamily="2" charset="-78"/>
            </a:endParaRPr>
          </a:p>
        </p:txBody>
      </p:sp>
    </p:spTree>
    <p:extLst>
      <p:ext uri="{BB962C8B-B14F-4D97-AF65-F5344CB8AC3E}">
        <p14:creationId xmlns:p14="http://schemas.microsoft.com/office/powerpoint/2010/main" val="1896016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92362"/>
          </a:xfrm>
        </p:spPr>
        <p:txBody>
          <a:bodyPr>
            <a:normAutofit/>
          </a:bodyPr>
          <a:lstStyle/>
          <a:p>
            <a:pPr lvl="5" algn="r" rtl="1"/>
            <a:r>
              <a:rPr lang="ar-SA" sz="2800" b="1" dirty="0" smtClean="0">
                <a:solidFill>
                  <a:srgbClr val="FF0000"/>
                </a:solidFill>
                <a:cs typeface="B Nazanin" pitchFamily="2" charset="-78"/>
              </a:rPr>
              <a:t>درجه</a:t>
            </a:r>
            <a:r>
              <a:rPr lang="en-US" sz="2800" b="1" dirty="0" smtClean="0">
                <a:solidFill>
                  <a:srgbClr val="FF0000"/>
                </a:solidFill>
                <a:cs typeface="B Nazanin" pitchFamily="2" charset="-78"/>
              </a:rPr>
              <a:t> : (</a:t>
            </a:r>
            <a:r>
              <a:rPr lang="en-US" sz="2000" b="1" dirty="0" smtClean="0">
                <a:solidFill>
                  <a:srgbClr val="FF0000"/>
                </a:solidFill>
                <a:cs typeface="B Nazanin" pitchFamily="2" charset="-78"/>
              </a:rPr>
              <a:t>Full </a:t>
            </a:r>
            <a:r>
              <a:rPr lang="en-US" sz="2000" b="1" dirty="0" err="1" smtClean="0">
                <a:solidFill>
                  <a:srgbClr val="FF0000"/>
                </a:solidFill>
                <a:cs typeface="B Nazanin" pitchFamily="2" charset="-78"/>
              </a:rPr>
              <a:t>thicknes</a:t>
            </a:r>
            <a:r>
              <a:rPr lang="en-US" sz="2800" b="1" dirty="0" smtClean="0">
                <a:solidFill>
                  <a:srgbClr val="FF0000"/>
                </a:solidFill>
                <a:cs typeface="B Nazanin" pitchFamily="2" charset="-78"/>
              </a:rPr>
              <a:t>) III</a:t>
            </a:r>
            <a:r>
              <a:rPr lang="ar-SA" sz="2800" b="1" dirty="0" smtClean="0">
                <a:solidFill>
                  <a:srgbClr val="FF0000"/>
                </a:solidFill>
                <a:cs typeface="B Nazanin" pitchFamily="2" charset="-78"/>
              </a:rPr>
              <a:t> </a:t>
            </a:r>
            <a:r>
              <a:rPr lang="en-US" sz="3200" dirty="0">
                <a:cs typeface="B Nazanin" pitchFamily="2" charset="-78"/>
              </a:rPr>
              <a:t/>
            </a:r>
            <a:br>
              <a:rPr lang="en-US" sz="3200" dirty="0">
                <a:cs typeface="B Nazanin" pitchFamily="2" charset="-78"/>
              </a:rPr>
            </a:br>
            <a:r>
              <a:rPr lang="ar-SA" sz="2400" dirty="0">
                <a:cs typeface="B Nazanin" pitchFamily="2" charset="-78"/>
              </a:rPr>
              <a:t>درگيري اپيدرم , درم </a:t>
            </a:r>
            <a:r>
              <a:rPr lang="ar-SA" sz="2400" dirty="0" smtClean="0">
                <a:cs typeface="B Nazanin" pitchFamily="2" charset="-78"/>
              </a:rPr>
              <a:t>و</a:t>
            </a:r>
            <a:r>
              <a:rPr lang="fa-IR" sz="2400" dirty="0" smtClean="0">
                <a:cs typeface="B Nazanin" pitchFamily="2" charset="-78"/>
              </a:rPr>
              <a:t> </a:t>
            </a:r>
            <a:r>
              <a:rPr lang="ar-SA" sz="2400" dirty="0" smtClean="0">
                <a:cs typeface="B Nazanin" pitchFamily="2" charset="-78"/>
              </a:rPr>
              <a:t>بافت </a:t>
            </a:r>
            <a:r>
              <a:rPr lang="ar-SA" sz="2400" dirty="0">
                <a:cs typeface="B Nazanin" pitchFamily="2" charset="-78"/>
              </a:rPr>
              <a:t>زيرجلدي است . </a:t>
            </a:r>
            <a:r>
              <a:rPr lang="fa-IR" sz="2400" dirty="0" smtClean="0">
                <a:cs typeface="B Nazanin" pitchFamily="2" charset="-78"/>
              </a:rPr>
              <a:t>رنگ </a:t>
            </a:r>
            <a:r>
              <a:rPr lang="ar-SA" sz="2400" dirty="0" smtClean="0">
                <a:cs typeface="B Nazanin" pitchFamily="2" charset="-78"/>
              </a:rPr>
              <a:t>پوست </a:t>
            </a:r>
            <a:r>
              <a:rPr lang="fa-IR" sz="2400" dirty="0" smtClean="0">
                <a:cs typeface="B Nazanin" pitchFamily="2" charset="-78"/>
              </a:rPr>
              <a:t>سفید چرمی یا ارغوانی </a:t>
            </a:r>
            <a:r>
              <a:rPr lang="ar-SA" sz="2400" dirty="0" smtClean="0">
                <a:cs typeface="B Nazanin" pitchFamily="2" charset="-78"/>
              </a:rPr>
              <a:t>است </a:t>
            </a:r>
            <a:r>
              <a:rPr lang="ar-SA" sz="2400" dirty="0">
                <a:cs typeface="B Nazanin" pitchFamily="2" charset="-78"/>
              </a:rPr>
              <a:t>. تاول عمقي ممكن است داشته باشد يا ن</a:t>
            </a:r>
            <a:r>
              <a:rPr lang="fa-IR" sz="2400" dirty="0">
                <a:cs typeface="B Nazanin" pitchFamily="2" charset="-78"/>
              </a:rPr>
              <a:t>داشت</a:t>
            </a:r>
            <a:r>
              <a:rPr lang="ar-SA" sz="2400" dirty="0">
                <a:cs typeface="B Nazanin" pitchFamily="2" charset="-78"/>
              </a:rPr>
              <a:t>ه</a:t>
            </a:r>
            <a:r>
              <a:rPr lang="fa-IR" sz="2400" dirty="0">
                <a:cs typeface="B Nazanin" pitchFamily="2" charset="-78"/>
              </a:rPr>
              <a:t> </a:t>
            </a:r>
            <a:r>
              <a:rPr lang="fa-IR" sz="2400" dirty="0" smtClean="0">
                <a:cs typeface="B Nazanin" pitchFamily="2" charset="-78"/>
              </a:rPr>
              <a:t>باشد ، معمولا</a:t>
            </a:r>
            <a:r>
              <a:rPr lang="ar-SA" sz="2400" dirty="0" smtClean="0">
                <a:cs typeface="B Nazanin" pitchFamily="2" charset="-78"/>
              </a:rPr>
              <a:t> </a:t>
            </a:r>
            <a:r>
              <a:rPr lang="ar-SA" sz="2400" dirty="0">
                <a:cs typeface="B Nazanin" pitchFamily="2" charset="-78"/>
              </a:rPr>
              <a:t>درد ندارد ، نياز به گرافت </a:t>
            </a:r>
            <a:r>
              <a:rPr lang="ar-SA" sz="2400" dirty="0" smtClean="0">
                <a:cs typeface="B Nazanin" pitchFamily="2" charset="-78"/>
              </a:rPr>
              <a:t>دارد</a:t>
            </a:r>
            <a:r>
              <a:rPr lang="fa-IR" sz="2400" dirty="0" smtClean="0">
                <a:cs typeface="B Nazanin" pitchFamily="2" charset="-78"/>
              </a:rPr>
              <a:t> </a:t>
            </a:r>
            <a:r>
              <a:rPr lang="ar-SA" sz="2400" dirty="0" smtClean="0">
                <a:cs typeface="B Nazanin" pitchFamily="2" charset="-78"/>
              </a:rPr>
              <a:t>.</a:t>
            </a:r>
            <a:r>
              <a:rPr lang="fa-IR" sz="2400" dirty="0" smtClean="0">
                <a:cs typeface="B Nazanin" pitchFamily="2" charset="-78"/>
              </a:rPr>
              <a:t> پرشدگی مویرگی وجود ندارد .</a:t>
            </a:r>
            <a:endParaRPr lang="en-US" sz="2400" dirty="0">
              <a:cs typeface="B Nazanin" pitchFamily="2" charset="-78"/>
            </a:endParaRPr>
          </a:p>
        </p:txBody>
      </p:sp>
      <p:pic>
        <p:nvPicPr>
          <p:cNvPr id="3" name="Picture 2" descr="8-1"/>
          <p:cNvPicPr/>
          <p:nvPr/>
        </p:nvPicPr>
        <p:blipFill>
          <a:blip r:embed="rId2" cstate="print"/>
          <a:srcRect/>
          <a:stretch>
            <a:fillRect/>
          </a:stretch>
        </p:blipFill>
        <p:spPr bwMode="auto">
          <a:xfrm>
            <a:off x="1752600" y="2895600"/>
            <a:ext cx="57150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229600" cy="5791200"/>
          </a:xfrm>
        </p:spPr>
        <p:txBody>
          <a:bodyPr>
            <a:normAutofit/>
          </a:bodyPr>
          <a:lstStyle/>
          <a:p>
            <a:pPr marL="0" indent="0" algn="r" rtl="1">
              <a:buNone/>
            </a:pPr>
            <a:endParaRPr lang="en-US" sz="2800" dirty="0">
              <a:cs typeface="B Nazanin" panose="00000400000000000000" pitchFamily="2" charset="-78"/>
            </a:endParaRPr>
          </a:p>
        </p:txBody>
      </p:sp>
      <p:pic>
        <p:nvPicPr>
          <p:cNvPr id="4" name="Picture 3" descr="Burn_Degree_Diagram_svg.png"/>
          <p:cNvPicPr>
            <a:picLocks noChangeAspect="1"/>
          </p:cNvPicPr>
          <p:nvPr/>
        </p:nvPicPr>
        <p:blipFill>
          <a:blip r:embed="rId2" cstate="print"/>
          <a:stretch>
            <a:fillRect/>
          </a:stretch>
        </p:blipFill>
        <p:spPr>
          <a:xfrm>
            <a:off x="609600" y="685800"/>
            <a:ext cx="7620000" cy="5410200"/>
          </a:xfrm>
          <a:prstGeom prst="rect">
            <a:avLst/>
          </a:prstGeom>
        </p:spPr>
      </p:pic>
    </p:spTree>
    <p:extLst>
      <p:ext uri="{BB962C8B-B14F-4D97-AF65-F5344CB8AC3E}">
        <p14:creationId xmlns:p14="http://schemas.microsoft.com/office/powerpoint/2010/main" val="28184758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lstStyle/>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556232812"/>
              </p:ext>
            </p:extLst>
          </p:nvPr>
        </p:nvGraphicFramePr>
        <p:xfrm>
          <a:off x="152400" y="152402"/>
          <a:ext cx="8839200" cy="6553200"/>
        </p:xfrm>
        <a:graphic>
          <a:graphicData uri="http://schemas.openxmlformats.org/drawingml/2006/table">
            <a:tbl>
              <a:tblPr firstRow="1" bandRow="1">
                <a:tableStyleId>{5C22544A-7EE6-4342-B048-85BDC9FD1C3A}</a:tableStyleId>
              </a:tblPr>
              <a:tblGrid>
                <a:gridCol w="1473200"/>
                <a:gridCol w="1473200"/>
                <a:gridCol w="1555044"/>
                <a:gridCol w="1145822"/>
                <a:gridCol w="1800578"/>
                <a:gridCol w="1391356"/>
              </a:tblGrid>
              <a:tr h="1092200">
                <a:tc>
                  <a:txBody>
                    <a:bodyPr/>
                    <a:lstStyle/>
                    <a:p>
                      <a:pPr marL="0" marR="0" algn="ctr" rtl="1">
                        <a:lnSpc>
                          <a:spcPct val="115000"/>
                        </a:lnSpc>
                        <a:spcBef>
                          <a:spcPts val="0"/>
                        </a:spcBef>
                        <a:spcAft>
                          <a:spcPts val="0"/>
                        </a:spcAft>
                        <a:tabLst>
                          <a:tab pos="4657725" algn="l"/>
                        </a:tabLst>
                      </a:pPr>
                      <a:r>
                        <a:rPr lang="fa-IR" sz="1800" b="1" i="0" dirty="0">
                          <a:solidFill>
                            <a:srgbClr val="0070C0"/>
                          </a:solidFill>
                          <a:latin typeface="Calibri"/>
                          <a:ea typeface="Calibri"/>
                          <a:cs typeface="B Nazanin" pitchFamily="2" charset="-78"/>
                        </a:rPr>
                        <a:t>اسکار</a:t>
                      </a:r>
                      <a:endParaRPr lang="en-US" sz="1800" i="0" dirty="0">
                        <a:solidFill>
                          <a:srgbClr val="0070C0"/>
                        </a:solidFill>
                        <a:latin typeface="Calibri"/>
                        <a:ea typeface="Calibri"/>
                        <a:cs typeface="B Nazanin"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rtl="1">
                        <a:lnSpc>
                          <a:spcPct val="115000"/>
                        </a:lnSpc>
                        <a:spcBef>
                          <a:spcPts val="0"/>
                        </a:spcBef>
                        <a:spcAft>
                          <a:spcPts val="0"/>
                        </a:spcAft>
                        <a:tabLst>
                          <a:tab pos="4657725" algn="l"/>
                        </a:tabLst>
                      </a:pPr>
                      <a:r>
                        <a:rPr lang="fa-IR" sz="1800" b="1" i="0" dirty="0">
                          <a:solidFill>
                            <a:srgbClr val="0070C0"/>
                          </a:solidFill>
                          <a:latin typeface="Calibri"/>
                          <a:ea typeface="Calibri"/>
                          <a:cs typeface="B Nazanin" pitchFamily="2" charset="-78"/>
                        </a:rPr>
                        <a:t>بهبود زخم</a:t>
                      </a:r>
                      <a:endParaRPr lang="en-US" sz="1800" i="0" dirty="0">
                        <a:solidFill>
                          <a:srgbClr val="0070C0"/>
                        </a:solidFill>
                        <a:latin typeface="Calibri"/>
                        <a:ea typeface="Calibri"/>
                        <a:cs typeface="B Nazanin"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rtl="1">
                        <a:lnSpc>
                          <a:spcPct val="115000"/>
                        </a:lnSpc>
                        <a:spcBef>
                          <a:spcPts val="0"/>
                        </a:spcBef>
                        <a:spcAft>
                          <a:spcPts val="0"/>
                        </a:spcAft>
                        <a:tabLst>
                          <a:tab pos="4657725" algn="l"/>
                        </a:tabLst>
                      </a:pPr>
                      <a:r>
                        <a:rPr lang="fa-IR" sz="1800" b="1" i="0" dirty="0">
                          <a:solidFill>
                            <a:srgbClr val="0070C0"/>
                          </a:solidFill>
                          <a:latin typeface="Calibri"/>
                          <a:ea typeface="Calibri"/>
                          <a:cs typeface="B Nazanin" pitchFamily="2" charset="-78"/>
                        </a:rPr>
                        <a:t>پرشدگی مویرگی</a:t>
                      </a:r>
                      <a:endParaRPr lang="en-US" sz="1800" i="0" dirty="0">
                        <a:solidFill>
                          <a:srgbClr val="0070C0"/>
                        </a:solidFill>
                        <a:latin typeface="Calibri"/>
                        <a:ea typeface="Calibri"/>
                        <a:cs typeface="B Nazanin"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rtl="1">
                        <a:lnSpc>
                          <a:spcPct val="115000"/>
                        </a:lnSpc>
                        <a:spcBef>
                          <a:spcPts val="0"/>
                        </a:spcBef>
                        <a:spcAft>
                          <a:spcPts val="0"/>
                        </a:spcAft>
                        <a:tabLst>
                          <a:tab pos="4657725" algn="l"/>
                        </a:tabLst>
                      </a:pPr>
                      <a:r>
                        <a:rPr lang="fa-IR" sz="1800" b="1" i="0" dirty="0">
                          <a:solidFill>
                            <a:srgbClr val="0070C0"/>
                          </a:solidFill>
                          <a:latin typeface="Calibri"/>
                          <a:ea typeface="Calibri"/>
                          <a:cs typeface="B Nazanin" pitchFamily="2" charset="-78"/>
                        </a:rPr>
                        <a:t>تاول</a:t>
                      </a:r>
                      <a:endParaRPr lang="en-US" sz="1800" i="0" dirty="0">
                        <a:solidFill>
                          <a:srgbClr val="0070C0"/>
                        </a:solidFill>
                        <a:latin typeface="Calibri"/>
                        <a:ea typeface="Calibri"/>
                        <a:cs typeface="B Nazanin"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rtl="1">
                        <a:lnSpc>
                          <a:spcPct val="115000"/>
                        </a:lnSpc>
                        <a:spcBef>
                          <a:spcPts val="0"/>
                        </a:spcBef>
                        <a:spcAft>
                          <a:spcPts val="0"/>
                        </a:spcAft>
                        <a:tabLst>
                          <a:tab pos="4657725" algn="l"/>
                        </a:tabLst>
                      </a:pPr>
                      <a:r>
                        <a:rPr lang="fa-IR" sz="1800" b="1" i="0" dirty="0">
                          <a:solidFill>
                            <a:srgbClr val="0070C0"/>
                          </a:solidFill>
                          <a:latin typeface="Calibri"/>
                          <a:ea typeface="Calibri"/>
                          <a:cs typeface="B Nazanin" pitchFamily="2" charset="-78"/>
                        </a:rPr>
                        <a:t>رنگ</a:t>
                      </a:r>
                      <a:endParaRPr lang="en-US" sz="1800" i="0" dirty="0">
                        <a:solidFill>
                          <a:srgbClr val="0070C0"/>
                        </a:solidFill>
                        <a:latin typeface="Calibri"/>
                        <a:ea typeface="Calibri"/>
                        <a:cs typeface="B Nazanin"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rtl="1">
                        <a:lnSpc>
                          <a:spcPct val="115000"/>
                        </a:lnSpc>
                        <a:spcBef>
                          <a:spcPts val="0"/>
                        </a:spcBef>
                        <a:spcAft>
                          <a:spcPts val="0"/>
                        </a:spcAft>
                        <a:tabLst>
                          <a:tab pos="4657725" algn="l"/>
                        </a:tabLst>
                      </a:pPr>
                      <a:r>
                        <a:rPr lang="fa-IR" sz="1800" b="1" i="0" dirty="0">
                          <a:solidFill>
                            <a:srgbClr val="0070C0"/>
                          </a:solidFill>
                          <a:latin typeface="Calibri"/>
                          <a:ea typeface="Calibri"/>
                          <a:cs typeface="B Nazanin" pitchFamily="2" charset="-78"/>
                        </a:rPr>
                        <a:t>عمق سوختگی</a:t>
                      </a:r>
                      <a:endParaRPr lang="en-US" sz="1800" i="0" dirty="0">
                        <a:solidFill>
                          <a:srgbClr val="0070C0"/>
                        </a:solidFill>
                        <a:latin typeface="Calibri"/>
                        <a:ea typeface="Calibri"/>
                        <a:cs typeface="B Nazanin"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1092200">
                <a:tc>
                  <a:txBody>
                    <a:bodyPr/>
                    <a:lstStyle/>
                    <a:p>
                      <a:pPr marL="0" marR="0" algn="ctr">
                        <a:lnSpc>
                          <a:spcPct val="115000"/>
                        </a:lnSpc>
                        <a:spcBef>
                          <a:spcPts val="0"/>
                        </a:spcBef>
                        <a:spcAft>
                          <a:spcPts val="0"/>
                        </a:spcAft>
                        <a:tabLst>
                          <a:tab pos="4657725" algn="l"/>
                        </a:tabLst>
                      </a:pPr>
                      <a:r>
                        <a:rPr lang="fa-IR" sz="1800" b="1" dirty="0">
                          <a:solidFill>
                            <a:schemeClr val="tx1">
                              <a:lumMod val="85000"/>
                              <a:lumOff val="15000"/>
                            </a:schemeClr>
                          </a:solidFill>
                          <a:latin typeface="Calibri"/>
                          <a:ea typeface="Calibri"/>
                          <a:cs typeface="B Nazanin"/>
                        </a:rPr>
                        <a:t>ندارد</a:t>
                      </a:r>
                      <a:endParaRPr lang="en-US" sz="1800" b="1" dirty="0">
                        <a:solidFill>
                          <a:schemeClr val="tx1">
                            <a:lumMod val="85000"/>
                            <a:lumOff val="15000"/>
                          </a:schemeClr>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tabLst>
                          <a:tab pos="4657725" algn="l"/>
                        </a:tabLst>
                      </a:pPr>
                      <a:r>
                        <a:rPr lang="fa-IR" sz="1800" b="1" dirty="0">
                          <a:solidFill>
                            <a:schemeClr val="tx1">
                              <a:lumMod val="85000"/>
                              <a:lumOff val="15000"/>
                            </a:schemeClr>
                          </a:solidFill>
                          <a:latin typeface="Calibri"/>
                          <a:ea typeface="Calibri"/>
                          <a:cs typeface="B Nazanin"/>
                        </a:rPr>
                        <a:t>در عرض 7 روز</a:t>
                      </a:r>
                      <a:endParaRPr lang="en-US" sz="1800" b="1" dirty="0">
                        <a:solidFill>
                          <a:schemeClr val="tx1">
                            <a:lumMod val="85000"/>
                            <a:lumOff val="15000"/>
                          </a:schemeClr>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r">
                        <a:lnSpc>
                          <a:spcPct val="115000"/>
                        </a:lnSpc>
                        <a:spcBef>
                          <a:spcPts val="0"/>
                        </a:spcBef>
                        <a:spcAft>
                          <a:spcPts val="0"/>
                        </a:spcAft>
                        <a:tabLst>
                          <a:tab pos="4657725" algn="l"/>
                        </a:tabLst>
                      </a:pPr>
                      <a:r>
                        <a:rPr lang="fa-IR" sz="1800" b="1" dirty="0" smtClean="0">
                          <a:solidFill>
                            <a:schemeClr val="tx1">
                              <a:lumMod val="85000"/>
                              <a:lumOff val="15000"/>
                            </a:schemeClr>
                          </a:solidFill>
                          <a:latin typeface="Calibri"/>
                          <a:ea typeface="Calibri"/>
                          <a:cs typeface="B Nazanin"/>
                        </a:rPr>
                        <a:t>سریع   </a:t>
                      </a:r>
                      <a:r>
                        <a:rPr lang="fa-IR" sz="1800" b="1" dirty="0">
                          <a:solidFill>
                            <a:schemeClr val="tx1">
                              <a:lumMod val="85000"/>
                              <a:lumOff val="15000"/>
                            </a:schemeClr>
                          </a:solidFill>
                          <a:latin typeface="Calibri"/>
                          <a:ea typeface="Calibri"/>
                          <a:cs typeface="B Nazanin"/>
                        </a:rPr>
                        <a:t>2-1 ثانیه</a:t>
                      </a:r>
                      <a:endParaRPr lang="en-US" sz="1800" b="1" dirty="0">
                        <a:solidFill>
                          <a:schemeClr val="tx1">
                            <a:lumMod val="85000"/>
                            <a:lumOff val="15000"/>
                          </a:schemeClr>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tabLst>
                          <a:tab pos="4657725" algn="l"/>
                        </a:tabLst>
                      </a:pPr>
                      <a:r>
                        <a:rPr lang="fa-IR" sz="1800" b="1" dirty="0">
                          <a:solidFill>
                            <a:schemeClr val="tx1">
                              <a:lumMod val="85000"/>
                              <a:lumOff val="15000"/>
                            </a:schemeClr>
                          </a:solidFill>
                          <a:latin typeface="Calibri"/>
                          <a:ea typeface="Calibri"/>
                          <a:cs typeface="B Nazanin"/>
                        </a:rPr>
                        <a:t>ندارد</a:t>
                      </a:r>
                      <a:endParaRPr lang="en-US" sz="1800" b="1" dirty="0">
                        <a:solidFill>
                          <a:schemeClr val="tx1">
                            <a:lumMod val="85000"/>
                            <a:lumOff val="15000"/>
                          </a:schemeClr>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tabLst>
                          <a:tab pos="4657725" algn="l"/>
                        </a:tabLst>
                      </a:pPr>
                      <a:r>
                        <a:rPr lang="fa-IR" sz="1800" b="1" dirty="0">
                          <a:solidFill>
                            <a:schemeClr val="tx1">
                              <a:lumMod val="85000"/>
                              <a:lumOff val="15000"/>
                            </a:schemeClr>
                          </a:solidFill>
                          <a:latin typeface="Calibri"/>
                          <a:ea typeface="Calibri"/>
                          <a:cs typeface="B Nazanin"/>
                        </a:rPr>
                        <a:t>قرمز</a:t>
                      </a:r>
                      <a:endParaRPr lang="en-US" sz="1800" b="1" dirty="0">
                        <a:solidFill>
                          <a:schemeClr val="tx1">
                            <a:lumMod val="85000"/>
                            <a:lumOff val="15000"/>
                          </a:schemeClr>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228600" marR="0" algn="ctr">
                        <a:lnSpc>
                          <a:spcPct val="115000"/>
                        </a:lnSpc>
                        <a:spcBef>
                          <a:spcPts val="0"/>
                        </a:spcBef>
                        <a:spcAft>
                          <a:spcPts val="0"/>
                        </a:spcAft>
                      </a:pPr>
                      <a:r>
                        <a:rPr lang="en-US" sz="1600" b="1" i="0" dirty="0">
                          <a:solidFill>
                            <a:schemeClr val="tx1">
                              <a:lumMod val="85000"/>
                              <a:lumOff val="15000"/>
                            </a:schemeClr>
                          </a:solidFill>
                          <a:latin typeface="Calibri"/>
                          <a:ea typeface="Calibri"/>
                          <a:cs typeface="2  Titr" pitchFamily="2" charset="-78"/>
                        </a:rPr>
                        <a:t>Epidermal</a:t>
                      </a:r>
                      <a:endParaRPr lang="en-US" sz="1600" i="0" dirty="0">
                        <a:solidFill>
                          <a:schemeClr val="tx1">
                            <a:lumMod val="85000"/>
                            <a:lumOff val="15000"/>
                          </a:schemeClr>
                        </a:solidFill>
                        <a:latin typeface="Calibri"/>
                        <a:ea typeface="Calibri"/>
                        <a:cs typeface="2  Titr"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1092200">
                <a:tc>
                  <a:txBody>
                    <a:bodyPr/>
                    <a:lstStyle/>
                    <a:p>
                      <a:pPr marL="0" marR="0" algn="ctr" rtl="1">
                        <a:lnSpc>
                          <a:spcPct val="115000"/>
                        </a:lnSpc>
                        <a:spcBef>
                          <a:spcPts val="0"/>
                        </a:spcBef>
                        <a:spcAft>
                          <a:spcPts val="0"/>
                        </a:spcAft>
                        <a:tabLst>
                          <a:tab pos="4657725" algn="l"/>
                        </a:tabLst>
                      </a:pPr>
                      <a:r>
                        <a:rPr lang="fa-IR" sz="1800" b="1" dirty="0">
                          <a:solidFill>
                            <a:schemeClr val="tx1">
                              <a:lumMod val="85000"/>
                              <a:lumOff val="15000"/>
                            </a:schemeClr>
                          </a:solidFill>
                          <a:latin typeface="Calibri"/>
                          <a:ea typeface="Calibri"/>
                          <a:cs typeface="B Nazanin"/>
                        </a:rPr>
                        <a:t>ندارد  یا</a:t>
                      </a:r>
                      <a:endParaRPr lang="en-US" sz="1800" b="1" dirty="0">
                        <a:solidFill>
                          <a:schemeClr val="tx1">
                            <a:lumMod val="85000"/>
                            <a:lumOff val="15000"/>
                          </a:schemeClr>
                        </a:solidFill>
                        <a:latin typeface="Calibri"/>
                        <a:ea typeface="Calibri"/>
                        <a:cs typeface="Arial"/>
                      </a:endParaRPr>
                    </a:p>
                    <a:p>
                      <a:pPr marL="0" marR="0" algn="r">
                        <a:lnSpc>
                          <a:spcPct val="115000"/>
                        </a:lnSpc>
                        <a:spcBef>
                          <a:spcPts val="0"/>
                        </a:spcBef>
                        <a:spcAft>
                          <a:spcPts val="0"/>
                        </a:spcAft>
                        <a:tabLst>
                          <a:tab pos="4657725" algn="l"/>
                        </a:tabLst>
                      </a:pPr>
                      <a:r>
                        <a:rPr lang="fa-IR" sz="1800" b="1" dirty="0">
                          <a:solidFill>
                            <a:schemeClr val="tx1">
                              <a:lumMod val="85000"/>
                              <a:lumOff val="15000"/>
                            </a:schemeClr>
                          </a:solidFill>
                          <a:latin typeface="Calibri"/>
                          <a:ea typeface="Calibri"/>
                          <a:cs typeface="B Nazanin"/>
                        </a:rPr>
                        <a:t>تفاوت رنگ خفیف</a:t>
                      </a:r>
                      <a:endParaRPr lang="en-US" sz="1800" b="1" dirty="0">
                        <a:solidFill>
                          <a:schemeClr val="tx1">
                            <a:lumMod val="85000"/>
                            <a:lumOff val="15000"/>
                          </a:schemeClr>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tabLst>
                          <a:tab pos="4657725" algn="l"/>
                        </a:tabLst>
                      </a:pPr>
                      <a:r>
                        <a:rPr lang="fa-IR" sz="1800" b="1">
                          <a:solidFill>
                            <a:schemeClr val="tx1">
                              <a:lumMod val="85000"/>
                              <a:lumOff val="15000"/>
                            </a:schemeClr>
                          </a:solidFill>
                          <a:latin typeface="Calibri"/>
                          <a:ea typeface="Calibri"/>
                          <a:cs typeface="B Nazanin"/>
                        </a:rPr>
                        <a:t>در عرض 14 روز</a:t>
                      </a:r>
                      <a:endParaRPr lang="en-US" sz="1800" b="1">
                        <a:solidFill>
                          <a:schemeClr val="tx1">
                            <a:lumMod val="85000"/>
                            <a:lumOff val="15000"/>
                          </a:schemeClr>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r">
                        <a:lnSpc>
                          <a:spcPct val="115000"/>
                        </a:lnSpc>
                        <a:spcBef>
                          <a:spcPts val="0"/>
                        </a:spcBef>
                        <a:spcAft>
                          <a:spcPts val="0"/>
                        </a:spcAft>
                        <a:tabLst>
                          <a:tab pos="4657725" algn="l"/>
                        </a:tabLst>
                      </a:pPr>
                      <a:r>
                        <a:rPr lang="fa-IR" sz="1800" b="1" dirty="0">
                          <a:solidFill>
                            <a:schemeClr val="tx1">
                              <a:lumMod val="85000"/>
                              <a:lumOff val="15000"/>
                            </a:schemeClr>
                          </a:solidFill>
                          <a:latin typeface="Calibri"/>
                          <a:ea typeface="Calibri"/>
                          <a:cs typeface="B Nazanin"/>
                        </a:rPr>
                        <a:t>سریع   2-1 ثانیه</a:t>
                      </a:r>
                      <a:endParaRPr lang="en-US" sz="1800" b="1" dirty="0">
                        <a:solidFill>
                          <a:schemeClr val="tx1">
                            <a:lumMod val="85000"/>
                            <a:lumOff val="15000"/>
                          </a:schemeClr>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tabLst>
                          <a:tab pos="4657725" algn="l"/>
                        </a:tabLst>
                      </a:pPr>
                      <a:r>
                        <a:rPr lang="fa-IR" sz="1800" b="1" dirty="0">
                          <a:solidFill>
                            <a:schemeClr val="tx1">
                              <a:lumMod val="85000"/>
                              <a:lumOff val="15000"/>
                            </a:schemeClr>
                          </a:solidFill>
                          <a:latin typeface="Calibri"/>
                          <a:ea typeface="Calibri"/>
                          <a:cs typeface="B Nazanin"/>
                        </a:rPr>
                        <a:t>کوچک</a:t>
                      </a:r>
                      <a:endParaRPr lang="en-US" sz="1800" b="1" dirty="0">
                        <a:solidFill>
                          <a:schemeClr val="tx1">
                            <a:lumMod val="85000"/>
                            <a:lumOff val="15000"/>
                          </a:schemeClr>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r">
                        <a:lnSpc>
                          <a:spcPct val="115000"/>
                        </a:lnSpc>
                        <a:spcBef>
                          <a:spcPts val="0"/>
                        </a:spcBef>
                        <a:spcAft>
                          <a:spcPts val="0"/>
                        </a:spcAft>
                        <a:tabLst>
                          <a:tab pos="4657725" algn="l"/>
                        </a:tabLst>
                      </a:pPr>
                      <a:r>
                        <a:rPr lang="fa-IR" sz="1800" b="1" dirty="0">
                          <a:solidFill>
                            <a:schemeClr val="tx1">
                              <a:lumMod val="85000"/>
                              <a:lumOff val="15000"/>
                            </a:schemeClr>
                          </a:solidFill>
                          <a:latin typeface="Calibri"/>
                          <a:ea typeface="Calibri"/>
                          <a:cs typeface="B Nazanin"/>
                        </a:rPr>
                        <a:t>قرمز/ صورتی رنگ پریده</a:t>
                      </a:r>
                      <a:endParaRPr lang="en-US" sz="1800" b="1" dirty="0">
                        <a:solidFill>
                          <a:schemeClr val="tx1">
                            <a:lumMod val="85000"/>
                            <a:lumOff val="15000"/>
                          </a:schemeClr>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tabLst>
                          <a:tab pos="4657725" algn="l"/>
                        </a:tabLst>
                      </a:pPr>
                      <a:r>
                        <a:rPr lang="en-US" sz="1600" b="1" i="0" dirty="0">
                          <a:solidFill>
                            <a:schemeClr val="tx1">
                              <a:lumMod val="85000"/>
                              <a:lumOff val="15000"/>
                            </a:schemeClr>
                          </a:solidFill>
                          <a:latin typeface="Calibri"/>
                          <a:ea typeface="Calibri"/>
                          <a:cs typeface="2  Titr" pitchFamily="2" charset="-78"/>
                        </a:rPr>
                        <a:t>Superficial  dermal</a:t>
                      </a:r>
                      <a:endParaRPr lang="en-US" sz="1600" i="0" dirty="0">
                        <a:solidFill>
                          <a:schemeClr val="tx1">
                            <a:lumMod val="85000"/>
                            <a:lumOff val="15000"/>
                          </a:schemeClr>
                        </a:solidFill>
                        <a:latin typeface="Calibri"/>
                        <a:ea typeface="Calibri"/>
                        <a:cs typeface="2  Titr"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1092200">
                <a:tc>
                  <a:txBody>
                    <a:bodyPr/>
                    <a:lstStyle/>
                    <a:p>
                      <a:pPr marL="0" marR="0" algn="r">
                        <a:lnSpc>
                          <a:spcPct val="115000"/>
                        </a:lnSpc>
                        <a:spcBef>
                          <a:spcPts val="0"/>
                        </a:spcBef>
                        <a:spcAft>
                          <a:spcPts val="0"/>
                        </a:spcAft>
                        <a:tabLst>
                          <a:tab pos="4657725" algn="l"/>
                        </a:tabLst>
                      </a:pPr>
                      <a:r>
                        <a:rPr lang="fa-IR" sz="1800" b="1">
                          <a:solidFill>
                            <a:schemeClr val="tx1">
                              <a:lumMod val="85000"/>
                              <a:lumOff val="15000"/>
                            </a:schemeClr>
                          </a:solidFill>
                          <a:latin typeface="Calibri"/>
                          <a:ea typeface="Calibri"/>
                          <a:cs typeface="B Nazanin"/>
                        </a:rPr>
                        <a:t>دارد ( در ترمیم بیش از 3 هفته )</a:t>
                      </a:r>
                      <a:endParaRPr lang="en-US" sz="1800" b="1">
                        <a:solidFill>
                          <a:schemeClr val="tx1">
                            <a:lumMod val="85000"/>
                            <a:lumOff val="15000"/>
                          </a:schemeClr>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rtl="1">
                        <a:lnSpc>
                          <a:spcPct val="115000"/>
                        </a:lnSpc>
                        <a:spcBef>
                          <a:spcPts val="0"/>
                        </a:spcBef>
                        <a:spcAft>
                          <a:spcPts val="0"/>
                        </a:spcAft>
                        <a:tabLst>
                          <a:tab pos="4657725" algn="l"/>
                        </a:tabLst>
                      </a:pPr>
                      <a:r>
                        <a:rPr lang="fa-IR" sz="1800" b="1">
                          <a:solidFill>
                            <a:schemeClr val="tx1">
                              <a:lumMod val="85000"/>
                              <a:lumOff val="15000"/>
                            </a:schemeClr>
                          </a:solidFill>
                          <a:latin typeface="Calibri"/>
                          <a:ea typeface="Calibri"/>
                          <a:cs typeface="B Nazanin"/>
                        </a:rPr>
                        <a:t>3-2 هفته</a:t>
                      </a:r>
                      <a:endParaRPr lang="en-US" sz="1800" b="1">
                        <a:solidFill>
                          <a:schemeClr val="tx1">
                            <a:lumMod val="85000"/>
                            <a:lumOff val="15000"/>
                          </a:schemeClr>
                        </a:solidFill>
                        <a:latin typeface="Calibri"/>
                        <a:ea typeface="Calibri"/>
                        <a:cs typeface="Arial"/>
                      </a:endParaRPr>
                    </a:p>
                    <a:p>
                      <a:pPr marL="0" marR="0" algn="r">
                        <a:lnSpc>
                          <a:spcPct val="115000"/>
                        </a:lnSpc>
                        <a:spcBef>
                          <a:spcPts val="0"/>
                        </a:spcBef>
                        <a:spcAft>
                          <a:spcPts val="0"/>
                        </a:spcAft>
                        <a:tabLst>
                          <a:tab pos="4657725" algn="l"/>
                        </a:tabLst>
                      </a:pPr>
                      <a:r>
                        <a:rPr lang="fa-IR" sz="1800" b="1">
                          <a:solidFill>
                            <a:schemeClr val="tx1">
                              <a:lumMod val="85000"/>
                              <a:lumOff val="15000"/>
                            </a:schemeClr>
                          </a:solidFill>
                          <a:latin typeface="Calibri"/>
                          <a:ea typeface="Calibri"/>
                          <a:cs typeface="B Nazanin"/>
                        </a:rPr>
                        <a:t> گرافت پوستی نیاز دارد</a:t>
                      </a:r>
                      <a:endParaRPr lang="en-US" sz="1800" b="1">
                        <a:solidFill>
                          <a:schemeClr val="tx1">
                            <a:lumMod val="85000"/>
                            <a:lumOff val="15000"/>
                          </a:schemeClr>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r">
                        <a:lnSpc>
                          <a:spcPct val="115000"/>
                        </a:lnSpc>
                        <a:spcBef>
                          <a:spcPts val="0"/>
                        </a:spcBef>
                        <a:spcAft>
                          <a:spcPts val="0"/>
                        </a:spcAft>
                        <a:tabLst>
                          <a:tab pos="752475" algn="l"/>
                        </a:tabLst>
                      </a:pPr>
                      <a:r>
                        <a:rPr lang="fa-IR" sz="1800" b="1" dirty="0">
                          <a:solidFill>
                            <a:schemeClr val="tx1">
                              <a:lumMod val="85000"/>
                              <a:lumOff val="15000"/>
                            </a:schemeClr>
                          </a:solidFill>
                          <a:latin typeface="Calibri"/>
                          <a:ea typeface="Calibri"/>
                          <a:cs typeface="B Nazanin"/>
                        </a:rPr>
                        <a:t>کند   بالای 2 ثانیه</a:t>
                      </a:r>
                      <a:endParaRPr lang="en-US" sz="1800" b="1" dirty="0">
                        <a:solidFill>
                          <a:schemeClr val="tx1">
                            <a:lumMod val="85000"/>
                            <a:lumOff val="15000"/>
                          </a:schemeClr>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tabLst>
                          <a:tab pos="4657725" algn="l"/>
                        </a:tabLst>
                      </a:pPr>
                      <a:r>
                        <a:rPr lang="fa-IR" sz="1800" b="1" dirty="0">
                          <a:solidFill>
                            <a:schemeClr val="tx1">
                              <a:lumMod val="85000"/>
                              <a:lumOff val="15000"/>
                            </a:schemeClr>
                          </a:solidFill>
                          <a:latin typeface="Calibri"/>
                          <a:ea typeface="Calibri"/>
                          <a:cs typeface="B Nazanin"/>
                        </a:rPr>
                        <a:t>دارد</a:t>
                      </a:r>
                      <a:endParaRPr lang="en-US" sz="1800" b="1" dirty="0">
                        <a:solidFill>
                          <a:schemeClr val="tx1">
                            <a:lumMod val="85000"/>
                            <a:lumOff val="15000"/>
                          </a:schemeClr>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nSpc>
                          <a:spcPct val="115000"/>
                        </a:lnSpc>
                        <a:spcBef>
                          <a:spcPts val="0"/>
                        </a:spcBef>
                        <a:spcAft>
                          <a:spcPts val="0"/>
                        </a:spcAft>
                        <a:tabLst>
                          <a:tab pos="4657725" algn="l"/>
                        </a:tabLst>
                      </a:pPr>
                      <a:endParaRPr lang="en-US" sz="1800" b="1" dirty="0">
                        <a:solidFill>
                          <a:schemeClr val="tx1">
                            <a:lumMod val="85000"/>
                            <a:lumOff val="15000"/>
                          </a:schemeClr>
                        </a:solidFill>
                        <a:latin typeface="Calibri"/>
                        <a:ea typeface="Calibri"/>
                        <a:cs typeface="Arial"/>
                      </a:endParaRPr>
                    </a:p>
                    <a:p>
                      <a:pPr marL="0" marR="0" algn="r">
                        <a:lnSpc>
                          <a:spcPct val="115000"/>
                        </a:lnSpc>
                        <a:spcBef>
                          <a:spcPts val="0"/>
                        </a:spcBef>
                        <a:spcAft>
                          <a:spcPts val="0"/>
                        </a:spcAft>
                        <a:tabLst>
                          <a:tab pos="4657725" algn="l"/>
                        </a:tabLst>
                      </a:pPr>
                      <a:r>
                        <a:rPr lang="fa-IR" sz="1800" b="1" dirty="0">
                          <a:solidFill>
                            <a:schemeClr val="tx1">
                              <a:lumMod val="85000"/>
                              <a:lumOff val="15000"/>
                            </a:schemeClr>
                          </a:solidFill>
                          <a:latin typeface="Calibri"/>
                          <a:ea typeface="Calibri"/>
                          <a:cs typeface="B Nazanin"/>
                        </a:rPr>
                        <a:t>صورتی پررنگ</a:t>
                      </a:r>
                      <a:endParaRPr lang="en-US" sz="1800" b="1" dirty="0">
                        <a:solidFill>
                          <a:schemeClr val="tx1">
                            <a:lumMod val="85000"/>
                            <a:lumOff val="15000"/>
                          </a:schemeClr>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tabLst>
                          <a:tab pos="4657725" algn="l"/>
                        </a:tabLst>
                      </a:pPr>
                      <a:r>
                        <a:rPr lang="en-US" sz="1600" b="1" i="0" dirty="0">
                          <a:solidFill>
                            <a:schemeClr val="tx1">
                              <a:lumMod val="85000"/>
                              <a:lumOff val="15000"/>
                            </a:schemeClr>
                          </a:solidFill>
                          <a:latin typeface="Calibri"/>
                          <a:ea typeface="Calibri"/>
                          <a:cs typeface="2  Titr" pitchFamily="2" charset="-78"/>
                        </a:rPr>
                        <a:t>Mid  – dermal</a:t>
                      </a:r>
                      <a:endParaRPr lang="en-US" sz="1600" i="0" dirty="0">
                        <a:solidFill>
                          <a:schemeClr val="tx1">
                            <a:lumMod val="85000"/>
                            <a:lumOff val="15000"/>
                          </a:schemeClr>
                        </a:solidFill>
                        <a:latin typeface="Calibri"/>
                        <a:ea typeface="Calibri"/>
                        <a:cs typeface="2  Titr"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1092200">
                <a:tc>
                  <a:txBody>
                    <a:bodyPr/>
                    <a:lstStyle/>
                    <a:p>
                      <a:pPr marL="0" marR="0" algn="ctr">
                        <a:lnSpc>
                          <a:spcPct val="115000"/>
                        </a:lnSpc>
                        <a:spcBef>
                          <a:spcPts val="0"/>
                        </a:spcBef>
                        <a:spcAft>
                          <a:spcPts val="0"/>
                        </a:spcAft>
                        <a:tabLst>
                          <a:tab pos="4657725" algn="l"/>
                        </a:tabLst>
                      </a:pPr>
                      <a:r>
                        <a:rPr lang="fa-IR" sz="1800" b="1" dirty="0">
                          <a:solidFill>
                            <a:schemeClr val="tx1">
                              <a:lumMod val="85000"/>
                              <a:lumOff val="15000"/>
                            </a:schemeClr>
                          </a:solidFill>
                          <a:latin typeface="Calibri"/>
                          <a:ea typeface="Calibri"/>
                          <a:cs typeface="B Nazanin"/>
                        </a:rPr>
                        <a:t>دارد</a:t>
                      </a:r>
                      <a:endParaRPr lang="en-US" sz="1800" b="1" dirty="0">
                        <a:solidFill>
                          <a:schemeClr val="tx1">
                            <a:lumMod val="85000"/>
                            <a:lumOff val="15000"/>
                          </a:schemeClr>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tabLst>
                          <a:tab pos="4657725" algn="l"/>
                        </a:tabLst>
                      </a:pPr>
                      <a:r>
                        <a:rPr lang="fa-IR" sz="1800" b="1" dirty="0">
                          <a:solidFill>
                            <a:schemeClr val="tx1">
                              <a:lumMod val="85000"/>
                              <a:lumOff val="15000"/>
                            </a:schemeClr>
                          </a:solidFill>
                          <a:latin typeface="Calibri"/>
                          <a:ea typeface="Calibri"/>
                          <a:cs typeface="B Nazanin"/>
                        </a:rPr>
                        <a:t>گرافت پوستی نیاز دارد</a:t>
                      </a:r>
                      <a:endParaRPr lang="en-US" sz="1800" b="1" dirty="0">
                        <a:solidFill>
                          <a:schemeClr val="tx1">
                            <a:lumMod val="85000"/>
                            <a:lumOff val="15000"/>
                          </a:schemeClr>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nSpc>
                          <a:spcPct val="115000"/>
                        </a:lnSpc>
                        <a:spcBef>
                          <a:spcPts val="0"/>
                        </a:spcBef>
                        <a:spcAft>
                          <a:spcPts val="0"/>
                        </a:spcAft>
                        <a:tabLst>
                          <a:tab pos="4657725" algn="l"/>
                        </a:tabLst>
                      </a:pPr>
                      <a:r>
                        <a:rPr lang="fa-IR" sz="1800" b="1" dirty="0">
                          <a:solidFill>
                            <a:schemeClr val="tx1">
                              <a:lumMod val="85000"/>
                              <a:lumOff val="15000"/>
                            </a:schemeClr>
                          </a:solidFill>
                          <a:latin typeface="Calibri"/>
                          <a:ea typeface="Calibri"/>
                          <a:cs typeface="B Nazanin"/>
                        </a:rPr>
                        <a:t>کند   بالای 2 ثانیه</a:t>
                      </a:r>
                      <a:endParaRPr lang="en-US" sz="1800" b="1" dirty="0">
                        <a:solidFill>
                          <a:schemeClr val="tx1">
                            <a:lumMod val="85000"/>
                            <a:lumOff val="15000"/>
                          </a:schemeClr>
                        </a:solidFill>
                        <a:latin typeface="Calibri"/>
                        <a:ea typeface="Calibri"/>
                        <a:cs typeface="Arial"/>
                      </a:endParaRPr>
                    </a:p>
                    <a:p>
                      <a:pPr marL="0" marR="0" algn="r">
                        <a:lnSpc>
                          <a:spcPct val="115000"/>
                        </a:lnSpc>
                        <a:spcBef>
                          <a:spcPts val="0"/>
                        </a:spcBef>
                        <a:spcAft>
                          <a:spcPts val="0"/>
                        </a:spcAft>
                        <a:tabLst>
                          <a:tab pos="742950" algn="l"/>
                        </a:tabLst>
                      </a:pPr>
                      <a:r>
                        <a:rPr lang="en-US" sz="1800" b="1" dirty="0">
                          <a:solidFill>
                            <a:schemeClr val="tx1">
                              <a:lumMod val="85000"/>
                              <a:lumOff val="15000"/>
                            </a:schemeClr>
                          </a:solidFill>
                          <a:latin typeface="Calibri"/>
                          <a:ea typeface="Calibri"/>
                          <a:cs typeface="B Nazanin"/>
                        </a:rPr>
                        <a:t>	</a:t>
                      </a:r>
                      <a:r>
                        <a:rPr lang="fa-IR" sz="1800" b="1" dirty="0">
                          <a:solidFill>
                            <a:schemeClr val="tx1">
                              <a:lumMod val="85000"/>
                              <a:lumOff val="15000"/>
                            </a:schemeClr>
                          </a:solidFill>
                          <a:latin typeface="Calibri"/>
                          <a:ea typeface="Calibri"/>
                          <a:cs typeface="B Nazanin"/>
                        </a:rPr>
                        <a:t>یا بدون پاسخ</a:t>
                      </a:r>
                      <a:endParaRPr lang="en-US" sz="1800" b="1" dirty="0">
                        <a:solidFill>
                          <a:schemeClr val="tx1">
                            <a:lumMod val="85000"/>
                            <a:lumOff val="15000"/>
                          </a:schemeClr>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tabLst>
                          <a:tab pos="4657725" algn="l"/>
                        </a:tabLst>
                      </a:pPr>
                      <a:r>
                        <a:rPr lang="fa-IR" sz="1800" b="1" dirty="0">
                          <a:solidFill>
                            <a:schemeClr val="tx1">
                              <a:lumMod val="85000"/>
                              <a:lumOff val="15000"/>
                            </a:schemeClr>
                          </a:solidFill>
                          <a:latin typeface="Calibri"/>
                          <a:ea typeface="Calibri"/>
                          <a:cs typeface="B Nazanin"/>
                        </a:rPr>
                        <a:t>دارد/ندارد</a:t>
                      </a:r>
                      <a:endParaRPr lang="en-US" sz="1800" b="1" dirty="0">
                        <a:solidFill>
                          <a:schemeClr val="tx1">
                            <a:lumMod val="85000"/>
                            <a:lumOff val="15000"/>
                          </a:schemeClr>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nSpc>
                          <a:spcPct val="115000"/>
                        </a:lnSpc>
                        <a:spcBef>
                          <a:spcPts val="0"/>
                        </a:spcBef>
                        <a:spcAft>
                          <a:spcPts val="0"/>
                        </a:spcAft>
                        <a:tabLst>
                          <a:tab pos="4657725" algn="l"/>
                        </a:tabLst>
                      </a:pPr>
                      <a:endParaRPr lang="en-US" sz="1800" b="1" dirty="0">
                        <a:solidFill>
                          <a:schemeClr val="tx1">
                            <a:lumMod val="85000"/>
                            <a:lumOff val="15000"/>
                          </a:schemeClr>
                        </a:solidFill>
                        <a:latin typeface="Calibri"/>
                        <a:ea typeface="Calibri"/>
                        <a:cs typeface="Arial"/>
                      </a:endParaRPr>
                    </a:p>
                    <a:p>
                      <a:pPr marL="0" marR="0" algn="r">
                        <a:lnSpc>
                          <a:spcPct val="115000"/>
                        </a:lnSpc>
                        <a:spcBef>
                          <a:spcPts val="0"/>
                        </a:spcBef>
                        <a:spcAft>
                          <a:spcPts val="0"/>
                        </a:spcAft>
                        <a:tabLst>
                          <a:tab pos="4657725" algn="l"/>
                        </a:tabLst>
                      </a:pPr>
                      <a:r>
                        <a:rPr lang="fa-IR" sz="1800" b="1" dirty="0">
                          <a:solidFill>
                            <a:schemeClr val="tx1">
                              <a:lumMod val="85000"/>
                              <a:lumOff val="15000"/>
                            </a:schemeClr>
                          </a:solidFill>
                          <a:latin typeface="Calibri"/>
                          <a:ea typeface="Calibri"/>
                          <a:cs typeface="B Nazanin"/>
                        </a:rPr>
                        <a:t>قرمزغیرواضح/سفید</a:t>
                      </a:r>
                      <a:endParaRPr lang="en-US" sz="1800" b="1" dirty="0">
                        <a:solidFill>
                          <a:schemeClr val="tx1">
                            <a:lumMod val="85000"/>
                            <a:lumOff val="15000"/>
                          </a:schemeClr>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tabLst>
                          <a:tab pos="4657725" algn="l"/>
                        </a:tabLst>
                      </a:pPr>
                      <a:r>
                        <a:rPr lang="en-US" sz="1600" b="1" i="0" dirty="0">
                          <a:solidFill>
                            <a:schemeClr val="tx1">
                              <a:lumMod val="85000"/>
                              <a:lumOff val="15000"/>
                            </a:schemeClr>
                          </a:solidFill>
                          <a:latin typeface="Calibri"/>
                          <a:ea typeface="Calibri"/>
                          <a:cs typeface="2  Titr" pitchFamily="2" charset="-78"/>
                        </a:rPr>
                        <a:t>Deep dermal</a:t>
                      </a:r>
                      <a:endParaRPr lang="en-US" sz="1600" i="0" dirty="0">
                        <a:solidFill>
                          <a:schemeClr val="tx1">
                            <a:lumMod val="85000"/>
                            <a:lumOff val="15000"/>
                          </a:schemeClr>
                        </a:solidFill>
                        <a:latin typeface="Calibri"/>
                        <a:ea typeface="Calibri"/>
                        <a:cs typeface="2  Titr"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1092200">
                <a:tc>
                  <a:txBody>
                    <a:bodyPr/>
                    <a:lstStyle/>
                    <a:p>
                      <a:pPr marL="0" marR="0" algn="ctr">
                        <a:lnSpc>
                          <a:spcPct val="115000"/>
                        </a:lnSpc>
                        <a:spcBef>
                          <a:spcPts val="0"/>
                        </a:spcBef>
                        <a:spcAft>
                          <a:spcPts val="0"/>
                        </a:spcAft>
                        <a:tabLst>
                          <a:tab pos="4657725" algn="l"/>
                        </a:tabLst>
                      </a:pPr>
                      <a:r>
                        <a:rPr lang="fa-IR" sz="1800" b="1" dirty="0">
                          <a:solidFill>
                            <a:schemeClr val="tx1">
                              <a:lumMod val="85000"/>
                              <a:lumOff val="15000"/>
                            </a:schemeClr>
                          </a:solidFill>
                          <a:latin typeface="Calibri"/>
                          <a:ea typeface="Calibri"/>
                          <a:cs typeface="B Nazanin"/>
                        </a:rPr>
                        <a:t>دارد</a:t>
                      </a:r>
                      <a:endParaRPr lang="en-US" sz="1800" b="1" dirty="0">
                        <a:solidFill>
                          <a:schemeClr val="tx1">
                            <a:lumMod val="85000"/>
                            <a:lumOff val="15000"/>
                          </a:schemeClr>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tabLst>
                          <a:tab pos="4657725" algn="l"/>
                        </a:tabLst>
                      </a:pPr>
                      <a:r>
                        <a:rPr lang="fa-IR" sz="1800" b="1" dirty="0">
                          <a:solidFill>
                            <a:schemeClr val="tx1">
                              <a:lumMod val="85000"/>
                              <a:lumOff val="15000"/>
                            </a:schemeClr>
                          </a:solidFill>
                          <a:latin typeface="Calibri"/>
                          <a:ea typeface="Calibri"/>
                          <a:cs typeface="B Nazanin"/>
                        </a:rPr>
                        <a:t>گرافت پوستی نیاز دارد</a:t>
                      </a:r>
                      <a:endParaRPr lang="en-US" sz="1800" b="1" dirty="0">
                        <a:solidFill>
                          <a:schemeClr val="tx1">
                            <a:lumMod val="85000"/>
                            <a:lumOff val="15000"/>
                          </a:schemeClr>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tabLst>
                          <a:tab pos="4657725" algn="l"/>
                        </a:tabLst>
                      </a:pPr>
                      <a:r>
                        <a:rPr lang="fa-IR" sz="1800" b="1" dirty="0">
                          <a:solidFill>
                            <a:schemeClr val="tx1">
                              <a:lumMod val="85000"/>
                              <a:lumOff val="15000"/>
                            </a:schemeClr>
                          </a:solidFill>
                          <a:latin typeface="Calibri"/>
                          <a:ea typeface="Calibri"/>
                          <a:cs typeface="B Nazanin"/>
                        </a:rPr>
                        <a:t>بدون پاسخ</a:t>
                      </a:r>
                      <a:endParaRPr lang="en-US" sz="1800" b="1" dirty="0">
                        <a:solidFill>
                          <a:schemeClr val="tx1">
                            <a:lumMod val="85000"/>
                            <a:lumOff val="15000"/>
                          </a:schemeClr>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tabLst>
                          <a:tab pos="4657725" algn="l"/>
                        </a:tabLst>
                      </a:pPr>
                      <a:r>
                        <a:rPr lang="fa-IR" sz="1800" b="1">
                          <a:solidFill>
                            <a:schemeClr val="tx1">
                              <a:lumMod val="85000"/>
                              <a:lumOff val="15000"/>
                            </a:schemeClr>
                          </a:solidFill>
                          <a:latin typeface="Calibri"/>
                          <a:ea typeface="Calibri"/>
                          <a:cs typeface="B Nazanin"/>
                        </a:rPr>
                        <a:t>ندارد</a:t>
                      </a:r>
                      <a:endParaRPr lang="en-US" sz="1800" b="1">
                        <a:solidFill>
                          <a:schemeClr val="tx1">
                            <a:lumMod val="85000"/>
                            <a:lumOff val="15000"/>
                          </a:schemeClr>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r">
                        <a:lnSpc>
                          <a:spcPct val="115000"/>
                        </a:lnSpc>
                        <a:spcBef>
                          <a:spcPts val="0"/>
                        </a:spcBef>
                        <a:spcAft>
                          <a:spcPts val="0"/>
                        </a:spcAft>
                        <a:tabLst>
                          <a:tab pos="4657725" algn="l"/>
                        </a:tabLst>
                      </a:pPr>
                      <a:r>
                        <a:rPr lang="fa-IR" sz="1800" b="1" dirty="0" smtClean="0">
                          <a:solidFill>
                            <a:schemeClr val="tx1">
                              <a:lumMod val="85000"/>
                              <a:lumOff val="15000"/>
                            </a:schemeClr>
                          </a:solidFill>
                          <a:latin typeface="Calibri"/>
                          <a:ea typeface="Calibri"/>
                          <a:cs typeface="B Nazanin"/>
                        </a:rPr>
                        <a:t>سفید/قهوه </a:t>
                      </a:r>
                      <a:r>
                        <a:rPr lang="fa-IR" sz="1800" b="1" dirty="0">
                          <a:solidFill>
                            <a:schemeClr val="tx1">
                              <a:lumMod val="85000"/>
                              <a:lumOff val="15000"/>
                            </a:schemeClr>
                          </a:solidFill>
                          <a:latin typeface="Calibri"/>
                          <a:ea typeface="Calibri"/>
                          <a:cs typeface="B Nazanin"/>
                        </a:rPr>
                        <a:t>ای</a:t>
                      </a:r>
                      <a:r>
                        <a:rPr lang="fa-IR" sz="1800" b="1" dirty="0" smtClean="0">
                          <a:solidFill>
                            <a:schemeClr val="tx1">
                              <a:lumMod val="85000"/>
                              <a:lumOff val="15000"/>
                            </a:schemeClr>
                          </a:solidFill>
                          <a:latin typeface="Calibri"/>
                          <a:ea typeface="Calibri"/>
                          <a:cs typeface="B Nazanin"/>
                        </a:rPr>
                        <a:t>/ سیاه </a:t>
                      </a:r>
                      <a:r>
                        <a:rPr lang="fa-IR" sz="1800" b="1" dirty="0">
                          <a:solidFill>
                            <a:schemeClr val="tx1">
                              <a:lumMod val="85000"/>
                              <a:lumOff val="15000"/>
                            </a:schemeClr>
                          </a:solidFill>
                          <a:latin typeface="Calibri"/>
                          <a:ea typeface="Calibri"/>
                          <a:cs typeface="B Nazanin"/>
                        </a:rPr>
                        <a:t>(سوخته)/قرمز تیره</a:t>
                      </a:r>
                      <a:endParaRPr lang="en-US" sz="1800" b="1" dirty="0">
                        <a:solidFill>
                          <a:schemeClr val="tx1">
                            <a:lumMod val="85000"/>
                            <a:lumOff val="15000"/>
                          </a:schemeClr>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228600" marR="0" algn="ctr">
                        <a:lnSpc>
                          <a:spcPct val="115000"/>
                        </a:lnSpc>
                        <a:spcBef>
                          <a:spcPts val="0"/>
                        </a:spcBef>
                        <a:spcAft>
                          <a:spcPts val="0"/>
                        </a:spcAft>
                      </a:pPr>
                      <a:r>
                        <a:rPr lang="en-US" sz="1600" b="1" i="0" dirty="0">
                          <a:solidFill>
                            <a:schemeClr val="tx1">
                              <a:lumMod val="85000"/>
                              <a:lumOff val="15000"/>
                            </a:schemeClr>
                          </a:solidFill>
                          <a:latin typeface="Calibri"/>
                          <a:ea typeface="Calibri"/>
                          <a:cs typeface="2  Titr" pitchFamily="2" charset="-78"/>
                        </a:rPr>
                        <a:t>Full thickness</a:t>
                      </a:r>
                      <a:endParaRPr lang="en-US" sz="1600" i="0" dirty="0">
                        <a:solidFill>
                          <a:schemeClr val="tx1">
                            <a:lumMod val="85000"/>
                            <a:lumOff val="15000"/>
                          </a:schemeClr>
                        </a:solidFill>
                        <a:latin typeface="Calibri"/>
                        <a:ea typeface="Calibri"/>
                        <a:cs typeface="2  Titr"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2285999"/>
          </a:xfrm>
        </p:spPr>
        <p:txBody>
          <a:bodyPr>
            <a:normAutofit/>
          </a:bodyPr>
          <a:lstStyle/>
          <a:p>
            <a:pPr rtl="1"/>
            <a:r>
              <a:rPr lang="fa-IR" sz="7200" dirty="0" smtClean="0">
                <a:solidFill>
                  <a:srgbClr val="FF0066"/>
                </a:solidFill>
                <a:latin typeface="IranNastaliq" pitchFamily="18" charset="0"/>
                <a:cs typeface="IranNastaliq" pitchFamily="18" charset="0"/>
              </a:rPr>
              <a:t>مدیریت بیماران  در  فاز حاد سوختگی</a:t>
            </a:r>
            <a:endParaRPr lang="en-US" sz="7200" dirty="0">
              <a:solidFill>
                <a:srgbClr val="FF0066"/>
              </a:solidFill>
              <a:latin typeface="IranNastaliq" pitchFamily="18" charset="0"/>
              <a:cs typeface="IranNastaliq" pitchFamily="18" charset="0"/>
            </a:endParaRPr>
          </a:p>
        </p:txBody>
      </p:sp>
      <p:sp>
        <p:nvSpPr>
          <p:cNvPr id="3" name="Subtitle 2"/>
          <p:cNvSpPr>
            <a:spLocks noGrp="1"/>
          </p:cNvSpPr>
          <p:nvPr>
            <p:ph type="subTitle" idx="1"/>
          </p:nvPr>
        </p:nvSpPr>
        <p:spPr>
          <a:xfrm>
            <a:off x="457200" y="2667000"/>
            <a:ext cx="8229600" cy="3657600"/>
          </a:xfrm>
        </p:spPr>
        <p:txBody>
          <a:bodyPr>
            <a:normAutofit/>
          </a:bodyPr>
          <a:lstStyle/>
          <a:p>
            <a:r>
              <a:rPr lang="en-US" sz="4800" b="1" dirty="0" smtClean="0">
                <a:solidFill>
                  <a:srgbClr val="002060"/>
                </a:solidFill>
              </a:rPr>
              <a:t>MANAGEMENT OF BURNED PATIENTS IN ACUTE PHASE OF BURN</a:t>
            </a:r>
            <a:endParaRPr lang="en-US" sz="4800" b="1" dirty="0">
              <a:solidFill>
                <a:srgbClr val="002060"/>
              </a:solidFill>
            </a:endParaRPr>
          </a:p>
        </p:txBody>
      </p:sp>
    </p:spTree>
    <p:extLst>
      <p:ext uri="{BB962C8B-B14F-4D97-AF65-F5344CB8AC3E}">
        <p14:creationId xmlns:p14="http://schemas.microsoft.com/office/powerpoint/2010/main" val="13747286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fa-IR" sz="2800" b="1" dirty="0">
                <a:cs typeface="2  Titr" pitchFamily="2" charset="-78"/>
              </a:rPr>
              <a:t>اقدامات حمايتي اوليه در زخم </a:t>
            </a:r>
            <a:r>
              <a:rPr lang="fa-IR" sz="2800" b="1" dirty="0" smtClean="0">
                <a:cs typeface="2  Titr" pitchFamily="2" charset="-78"/>
              </a:rPr>
              <a:t>سوختگي</a:t>
            </a:r>
            <a:endParaRPr lang="en-US" sz="2800" dirty="0">
              <a:cs typeface="2  Titr" pitchFamily="2" charset="-78"/>
            </a:endParaRPr>
          </a:p>
        </p:txBody>
      </p:sp>
      <p:sp>
        <p:nvSpPr>
          <p:cNvPr id="3" name="Content Placeholder 2"/>
          <p:cNvSpPr>
            <a:spLocks noGrp="1"/>
          </p:cNvSpPr>
          <p:nvPr>
            <p:ph idx="1"/>
          </p:nvPr>
        </p:nvSpPr>
        <p:spPr>
          <a:xfrm>
            <a:off x="457200" y="1066800"/>
            <a:ext cx="8229600" cy="5059363"/>
          </a:xfrm>
        </p:spPr>
        <p:txBody>
          <a:bodyPr>
            <a:normAutofit/>
          </a:bodyPr>
          <a:lstStyle/>
          <a:p>
            <a:pPr algn="r" rtl="1"/>
            <a:r>
              <a:rPr lang="fa-IR" sz="2000" b="1" dirty="0">
                <a:solidFill>
                  <a:srgbClr val="0000FF"/>
                </a:solidFill>
                <a:cs typeface="B Nazanin" pitchFamily="2" charset="-78"/>
              </a:rPr>
              <a:t>الف ) متوقف كردن روند سوختگي                             </a:t>
            </a:r>
            <a:r>
              <a:rPr lang="fa-IR" sz="2000" b="1" dirty="0" smtClean="0">
                <a:solidFill>
                  <a:srgbClr val="0000FF"/>
                </a:solidFill>
                <a:cs typeface="B Nazanin" pitchFamily="2" charset="-78"/>
              </a:rPr>
              <a:t>ب </a:t>
            </a:r>
            <a:r>
              <a:rPr lang="fa-IR" sz="2000" b="1" dirty="0">
                <a:solidFill>
                  <a:srgbClr val="0000FF"/>
                </a:solidFill>
                <a:cs typeface="B Nazanin" pitchFamily="2" charset="-78"/>
              </a:rPr>
              <a:t>) خنك كردن زخم سوختگي</a:t>
            </a:r>
            <a:endParaRPr lang="en-US" sz="2000" b="1" dirty="0">
              <a:solidFill>
                <a:srgbClr val="0000FF"/>
              </a:solidFill>
              <a:cs typeface="B Nazanin" pitchFamily="2" charset="-78"/>
            </a:endParaRPr>
          </a:p>
          <a:p>
            <a:pPr lvl="0" algn="r" rtl="1"/>
            <a:r>
              <a:rPr lang="fa-IR" sz="2400" dirty="0">
                <a:cs typeface="B Nazanin" pitchFamily="2" charset="-78"/>
              </a:rPr>
              <a:t>دماي ايده ال براي آب جهت خنك كردن زخم بين 8 تا 25 درجه سانتيگراد است .</a:t>
            </a:r>
            <a:endParaRPr lang="en-US" sz="2400" dirty="0">
              <a:cs typeface="B Nazanin" pitchFamily="2" charset="-78"/>
            </a:endParaRPr>
          </a:p>
          <a:p>
            <a:pPr lvl="0" algn="r" rtl="1"/>
            <a:r>
              <a:rPr lang="fa-IR" sz="2400" dirty="0">
                <a:cs typeface="B Nazanin" pitchFamily="2" charset="-78"/>
              </a:rPr>
              <a:t>از يخ نبايد استفاده كرد چون باعث انقباض عروق و هايپوترمي مي شود . يخ همچنين وقتي مستقيم روي پوست استفاده شود </a:t>
            </a:r>
            <a:r>
              <a:rPr lang="fa-IR" sz="2400" dirty="0" smtClean="0">
                <a:cs typeface="B Nazanin" pitchFamily="2" charset="-78"/>
              </a:rPr>
              <a:t>، ميتواند </a:t>
            </a:r>
            <a:r>
              <a:rPr lang="fa-IR" sz="2400" dirty="0">
                <a:cs typeface="B Nazanin" pitchFamily="2" charset="-78"/>
              </a:rPr>
              <a:t>باعث سوختگي شود .</a:t>
            </a:r>
            <a:endParaRPr lang="en-US" sz="2400" dirty="0">
              <a:cs typeface="B Nazanin" pitchFamily="2" charset="-78"/>
            </a:endParaRPr>
          </a:p>
          <a:p>
            <a:pPr lvl="0" algn="r" rtl="1"/>
            <a:r>
              <a:rPr lang="fa-IR" sz="2400" dirty="0">
                <a:cs typeface="B Nazanin" pitchFamily="2" charset="-78"/>
              </a:rPr>
              <a:t>مدت زمان استفاده از جريان آب بايد حداقل 20 دقيقه باشد .</a:t>
            </a:r>
            <a:endParaRPr lang="en-US" sz="2400" dirty="0">
              <a:cs typeface="B Nazanin" pitchFamily="2" charset="-78"/>
            </a:endParaRPr>
          </a:p>
          <a:p>
            <a:pPr lvl="0" algn="r" rtl="1"/>
            <a:r>
              <a:rPr lang="fa-IR" sz="2400" dirty="0" smtClean="0">
                <a:cs typeface="B Nazanin" pitchFamily="2" charset="-78"/>
              </a:rPr>
              <a:t>سوختگي </a:t>
            </a:r>
            <a:r>
              <a:rPr lang="fa-IR" sz="2400" dirty="0">
                <a:cs typeface="B Nazanin" pitchFamily="2" charset="-78"/>
              </a:rPr>
              <a:t>هاي چشم احتياج به شستشوي چشم با </a:t>
            </a:r>
            <a:r>
              <a:rPr lang="fa-IR" sz="2400" dirty="0" smtClean="0">
                <a:cs typeface="B Nazanin" pitchFamily="2" charset="-78"/>
              </a:rPr>
              <a:t> مقادیر زیاد آب یا نرمال </a:t>
            </a:r>
            <a:r>
              <a:rPr lang="fa-IR" sz="2400" dirty="0">
                <a:cs typeface="B Nazanin" pitchFamily="2" charset="-78"/>
              </a:rPr>
              <a:t>سالين دارد </a:t>
            </a:r>
            <a:r>
              <a:rPr lang="fa-IR" sz="2400" dirty="0" smtClean="0">
                <a:cs typeface="B Nazanin" pitchFamily="2" charset="-78"/>
              </a:rPr>
              <a:t>.</a:t>
            </a:r>
          </a:p>
          <a:p>
            <a:pPr algn="r" rtl="1"/>
            <a:r>
              <a:rPr lang="fa-IR" sz="2400" dirty="0">
                <a:cs typeface="B Nazanin" pitchFamily="2" charset="-78"/>
              </a:rPr>
              <a:t>بكار بردن اقدامات اوليه بموقع و </a:t>
            </a:r>
            <a:r>
              <a:rPr lang="fa-IR" sz="2400" dirty="0" smtClean="0">
                <a:cs typeface="B Nazanin" pitchFamily="2" charset="-78"/>
              </a:rPr>
              <a:t>مناسب در 3 </a:t>
            </a:r>
            <a:r>
              <a:rPr lang="fa-IR" sz="2400" dirty="0">
                <a:cs typeface="B Nazanin" pitchFamily="2" charset="-78"/>
              </a:rPr>
              <a:t>ساعت اول بعد از آسيب سوختگي مي تواند با متوقف كردن پروسه سوختگي و كمك به بقاي سلولها تاثير مفيدي روي ناحيه استاز داشته باشد . </a:t>
            </a:r>
            <a:r>
              <a:rPr lang="fa-IR" sz="2400" dirty="0" smtClean="0">
                <a:cs typeface="B Nazanin" pitchFamily="2" charset="-78"/>
              </a:rPr>
              <a:t>فقدان </a:t>
            </a:r>
            <a:r>
              <a:rPr lang="fa-IR" sz="2400" dirty="0">
                <a:cs typeface="B Nazanin" pitchFamily="2" charset="-78"/>
              </a:rPr>
              <a:t>اقدامات اوليه مناسب ممكن است باعث افزايش شانس نكروز بافت در ناحيه استاز و پيشرفت آن به سمت كوآگولاسيون شود .</a:t>
            </a:r>
            <a:endParaRPr lang="en-US" sz="2400" dirty="0">
              <a:cs typeface="B Nazanin" pitchFamily="2" charset="-78"/>
            </a:endParaRPr>
          </a:p>
        </p:txBody>
      </p:sp>
    </p:spTree>
    <p:extLst>
      <p:ext uri="{BB962C8B-B14F-4D97-AF65-F5344CB8AC3E}">
        <p14:creationId xmlns:p14="http://schemas.microsoft.com/office/powerpoint/2010/main" val="2153798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pPr algn="r" rtl="1"/>
            <a:r>
              <a:rPr lang="fa-IR" sz="2800" dirty="0" smtClean="0">
                <a:solidFill>
                  <a:srgbClr val="002060"/>
                </a:solidFill>
                <a:cs typeface="B Nazanin" panose="00000400000000000000" pitchFamily="2" charset="-78"/>
              </a:rPr>
              <a:t>سوختگی </a:t>
            </a:r>
            <a:r>
              <a:rPr lang="fa-IR" sz="2800" dirty="0">
                <a:solidFill>
                  <a:srgbClr val="002060"/>
                </a:solidFill>
                <a:cs typeface="B Nazanin" panose="00000400000000000000" pitchFamily="2" charset="-78"/>
              </a:rPr>
              <a:t>الکتریکی </a:t>
            </a:r>
            <a:endParaRPr lang="fa-IR" sz="2800" dirty="0" smtClean="0">
              <a:cs typeface="B Nazanin" panose="00000400000000000000" pitchFamily="2" charset="-78"/>
            </a:endParaRPr>
          </a:p>
          <a:p>
            <a:pPr marL="0" indent="0" algn="r" rtl="1">
              <a:buNone/>
            </a:pPr>
            <a:r>
              <a:rPr lang="fa-IR" sz="2800" dirty="0" smtClean="0">
                <a:cs typeface="B Nazanin" panose="00000400000000000000" pitchFamily="2" charset="-78"/>
              </a:rPr>
              <a:t> بیش</a:t>
            </a:r>
            <a:r>
              <a:rPr lang="fa-IR" sz="2400" dirty="0" smtClean="0">
                <a:cs typeface="B Nazanin" panose="00000400000000000000" pitchFamily="2" charset="-78"/>
              </a:rPr>
              <a:t> </a:t>
            </a:r>
            <a:r>
              <a:rPr lang="fa-IR" sz="2400" dirty="0">
                <a:cs typeface="B Nazanin" panose="00000400000000000000" pitchFamily="2" charset="-78"/>
              </a:rPr>
              <a:t>از </a:t>
            </a:r>
            <a:r>
              <a:rPr lang="fa-IR" sz="2400" dirty="0" smtClean="0">
                <a:cs typeface="B Nazanin" panose="00000400000000000000" pitchFamily="2" charset="-78"/>
              </a:rPr>
              <a:t>6 درصد </a:t>
            </a:r>
            <a:r>
              <a:rPr lang="fa-IR" sz="2400" dirty="0">
                <a:cs typeface="B Nazanin" panose="00000400000000000000" pitchFamily="2" charset="-78"/>
              </a:rPr>
              <a:t>از مرگ و </a:t>
            </a:r>
            <a:r>
              <a:rPr lang="fa-IR" sz="2400" dirty="0" smtClean="0">
                <a:cs typeface="B Nazanin" panose="00000400000000000000" pitchFamily="2" charset="-78"/>
              </a:rPr>
              <a:t>میرهای </a:t>
            </a:r>
            <a:r>
              <a:rPr lang="fa-IR" sz="2400" dirty="0">
                <a:cs typeface="B Nazanin" panose="00000400000000000000" pitchFamily="2" charset="-78"/>
              </a:rPr>
              <a:t>ناشی از شغل در سال بدلیل سوختگی الکتریکی می باشد </a:t>
            </a:r>
            <a:r>
              <a:rPr lang="fa-IR" sz="2400" dirty="0" smtClean="0">
                <a:cs typeface="B Nazanin" panose="00000400000000000000" pitchFamily="2" charset="-78"/>
              </a:rPr>
              <a:t>. جریان </a:t>
            </a:r>
            <a:r>
              <a:rPr lang="fa-IR" sz="2400" dirty="0">
                <a:cs typeface="B Nazanin" panose="00000400000000000000" pitchFamily="2" charset="-78"/>
              </a:rPr>
              <a:t>الکتریکی از برق و صاعقه میتواند در بدن منجر به </a:t>
            </a:r>
            <a:r>
              <a:rPr lang="fa-IR" sz="2400" dirty="0" smtClean="0">
                <a:cs typeface="B Nazanin" panose="00000400000000000000" pitchFamily="2" charset="-78"/>
              </a:rPr>
              <a:t>سوختگی </a:t>
            </a:r>
            <a:r>
              <a:rPr lang="fa-IR" sz="2400" dirty="0">
                <a:cs typeface="B Nazanin" panose="00000400000000000000" pitchFamily="2" charset="-78"/>
              </a:rPr>
              <a:t>و اختلال عملکرد </a:t>
            </a:r>
            <a:r>
              <a:rPr lang="fa-IR" sz="2400" dirty="0" smtClean="0">
                <a:cs typeface="B Nazanin" panose="00000400000000000000" pitchFamily="2" charset="-78"/>
              </a:rPr>
              <a:t>ارگانها مثل قلب گردد . </a:t>
            </a:r>
            <a:r>
              <a:rPr lang="fa-IR" sz="2400" dirty="0">
                <a:cs typeface="B Nazanin" panose="00000400000000000000" pitchFamily="2" charset="-78"/>
              </a:rPr>
              <a:t>مسیر ورودی و خروجی جریان مهم </a:t>
            </a:r>
            <a:r>
              <a:rPr lang="fa-IR" sz="2400" dirty="0" smtClean="0">
                <a:cs typeface="B Nazanin" panose="00000400000000000000" pitchFamily="2" charset="-78"/>
              </a:rPr>
              <a:t>است . چهل درصد بیماران دچار سوختگی الکتریکی ، تروماهای دیگری هم دارند . بیماران سوختگی </a:t>
            </a:r>
            <a:r>
              <a:rPr lang="fa-IR" sz="2400" dirty="0">
                <a:cs typeface="B Nazanin" panose="00000400000000000000" pitchFamily="2" charset="-78"/>
              </a:rPr>
              <a:t>الکتریکی در معرض ایست قلبی و یا </a:t>
            </a:r>
            <a:r>
              <a:rPr lang="fa-IR" sz="2400" dirty="0" smtClean="0">
                <a:cs typeface="B Nazanin" panose="00000400000000000000" pitchFamily="2" charset="-78"/>
              </a:rPr>
              <a:t>آریتمی قرار دارند . تماس با صاعقه از نوع آسیب الکتریکی با برق مستقیم است . آسیب توسط صاعقه تابع قانون همه یا هیچ  </a:t>
            </a:r>
          </a:p>
          <a:p>
            <a:pPr marL="0" indent="0" algn="r" rtl="1">
              <a:buNone/>
            </a:pPr>
            <a:r>
              <a:rPr lang="fa-IR" sz="2400" dirty="0" smtClean="0">
                <a:cs typeface="B Nazanin" panose="00000400000000000000" pitchFamily="2" charset="-78"/>
              </a:rPr>
              <a:t>    </a:t>
            </a:r>
            <a:r>
              <a:rPr lang="en-US" sz="2400" dirty="0" smtClean="0">
                <a:solidFill>
                  <a:srgbClr val="0070C0"/>
                </a:solidFill>
                <a:cs typeface="B Nazanin" panose="00000400000000000000" pitchFamily="2" charset="-78"/>
              </a:rPr>
              <a:t>all or none Phenomenon</a:t>
            </a:r>
            <a:r>
              <a:rPr lang="fa-IR" sz="2400" dirty="0" smtClean="0">
                <a:solidFill>
                  <a:srgbClr val="0070C0"/>
                </a:solidFill>
                <a:cs typeface="B Nazanin" panose="00000400000000000000" pitchFamily="2" charset="-78"/>
              </a:rPr>
              <a:t>  </a:t>
            </a:r>
            <a:r>
              <a:rPr lang="fa-IR" sz="2400" dirty="0" smtClean="0">
                <a:cs typeface="B Nazanin" panose="00000400000000000000" pitchFamily="2" charset="-78"/>
              </a:rPr>
              <a:t>است . </a:t>
            </a:r>
          </a:p>
          <a:p>
            <a:pPr algn="r" rtl="1"/>
            <a:endParaRPr lang="en-US" sz="2800" dirty="0">
              <a:cs typeface="B Nazanin" panose="00000400000000000000" pitchFamily="2" charset="-78"/>
            </a:endParaRPr>
          </a:p>
        </p:txBody>
      </p:sp>
    </p:spTree>
    <p:extLst>
      <p:ext uri="{BB962C8B-B14F-4D97-AF65-F5344CB8AC3E}">
        <p14:creationId xmlns:p14="http://schemas.microsoft.com/office/powerpoint/2010/main" val="24993339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229600" cy="6172200"/>
          </a:xfrm>
        </p:spPr>
        <p:txBody>
          <a:bodyPr>
            <a:normAutofit/>
          </a:bodyPr>
          <a:lstStyle/>
          <a:p>
            <a:pPr algn="r" rtl="1"/>
            <a:r>
              <a:rPr lang="fa-IR" sz="2400" dirty="0">
                <a:latin typeface="2  Nazanin"/>
                <a:cs typeface="B Nazanin" panose="00000400000000000000" pitchFamily="2" charset="-78"/>
              </a:rPr>
              <a:t>شدت </a:t>
            </a:r>
            <a:r>
              <a:rPr lang="fa-IR" sz="2400" dirty="0" smtClean="0">
                <a:latin typeface="2  Nazanin"/>
                <a:cs typeface="B Nazanin" panose="00000400000000000000" pitchFamily="2" charset="-78"/>
              </a:rPr>
              <a:t>سوختگی </a:t>
            </a:r>
            <a:r>
              <a:rPr lang="fa-IR" sz="2400" dirty="0">
                <a:latin typeface="2  Nazanin"/>
                <a:cs typeface="B Nazanin" panose="00000400000000000000" pitchFamily="2" charset="-78"/>
              </a:rPr>
              <a:t>الکتریکی به ولتاژ ، آمپر و مستقیم و یا غیر مستقیم بودن جریان ، مدت زمان </a:t>
            </a:r>
            <a:r>
              <a:rPr lang="fa-IR" sz="2400" dirty="0" smtClean="0">
                <a:latin typeface="2  Nazanin"/>
                <a:cs typeface="B Nazanin" panose="00000400000000000000" pitchFamily="2" charset="-78"/>
              </a:rPr>
              <a:t>تماس </a:t>
            </a:r>
            <a:r>
              <a:rPr lang="fa-IR" sz="2400" dirty="0">
                <a:latin typeface="2  Nazanin"/>
                <a:cs typeface="B Nazanin" panose="00000400000000000000" pitchFamily="2" charset="-78"/>
              </a:rPr>
              <a:t>و مسیرهای عبور </a:t>
            </a:r>
            <a:r>
              <a:rPr lang="fa-IR" sz="2400" dirty="0" smtClean="0">
                <a:latin typeface="2  Nazanin"/>
                <a:cs typeface="B Nazanin" panose="00000400000000000000" pitchFamily="2" charset="-78"/>
              </a:rPr>
              <a:t>جریان الکریسیته </a:t>
            </a:r>
            <a:r>
              <a:rPr lang="fa-IR" sz="2400" dirty="0">
                <a:latin typeface="2  Nazanin"/>
                <a:cs typeface="B Nazanin" panose="00000400000000000000" pitchFamily="2" charset="-78"/>
              </a:rPr>
              <a:t>ارتباط زیادی داشته و به </a:t>
            </a:r>
            <a:r>
              <a:rPr lang="fa-IR" sz="2400" dirty="0" smtClean="0">
                <a:latin typeface="2  Nazanin"/>
                <a:cs typeface="B Nazanin" panose="00000400000000000000" pitchFamily="2" charset="-78"/>
              </a:rPr>
              <a:t>سوختگی </a:t>
            </a:r>
            <a:r>
              <a:rPr lang="fa-IR" sz="2400" dirty="0">
                <a:latin typeface="2  Nazanin"/>
                <a:cs typeface="B Nazanin" panose="00000400000000000000" pitchFamily="2" charset="-78"/>
              </a:rPr>
              <a:t>های با ولتاژ کمتر از </a:t>
            </a:r>
            <a:r>
              <a:rPr lang="en-US" sz="2400" dirty="0" smtClean="0">
                <a:latin typeface="2  Nazanin"/>
                <a:cs typeface="B Nazanin" panose="00000400000000000000" pitchFamily="2" charset="-78"/>
              </a:rPr>
              <a:t>low voltage 1000</a:t>
            </a:r>
            <a:r>
              <a:rPr lang="fa-IR" sz="2400" dirty="0" smtClean="0">
                <a:latin typeface="2  Nazanin"/>
                <a:cs typeface="B Nazanin" panose="00000400000000000000" pitchFamily="2" charset="-78"/>
              </a:rPr>
              <a:t> و </a:t>
            </a:r>
            <a:r>
              <a:rPr lang="fa-IR" sz="2400" dirty="0">
                <a:latin typeface="2  Nazanin"/>
                <a:cs typeface="B Nazanin" panose="00000400000000000000" pitchFamily="2" charset="-78"/>
              </a:rPr>
              <a:t>بیشتر </a:t>
            </a:r>
            <a:r>
              <a:rPr lang="fa-IR" sz="2400" dirty="0" smtClean="0">
                <a:latin typeface="2  Nazanin"/>
                <a:cs typeface="B Nazanin" panose="00000400000000000000" pitchFamily="2" charset="-78"/>
              </a:rPr>
              <a:t>از</a:t>
            </a:r>
            <a:r>
              <a:rPr lang="en-US" sz="2400" dirty="0" smtClean="0">
                <a:latin typeface="2  Nazanin"/>
                <a:cs typeface="B Nazanin" panose="00000400000000000000" pitchFamily="2" charset="-78"/>
              </a:rPr>
              <a:t> high </a:t>
            </a:r>
            <a:r>
              <a:rPr lang="en-US" sz="2400" dirty="0">
                <a:latin typeface="2  Nazanin"/>
                <a:cs typeface="B Nazanin" panose="00000400000000000000" pitchFamily="2" charset="-78"/>
              </a:rPr>
              <a:t>voltage</a:t>
            </a:r>
            <a:r>
              <a:rPr lang="en-US" sz="2400" dirty="0" smtClean="0">
                <a:latin typeface="2  Nazanin"/>
                <a:cs typeface="B Nazanin" panose="00000400000000000000" pitchFamily="2" charset="-78"/>
              </a:rPr>
              <a:t> 1000</a:t>
            </a:r>
            <a:r>
              <a:rPr lang="fa-IR" sz="2400" dirty="0" smtClean="0">
                <a:latin typeface="2  Nazanin"/>
                <a:cs typeface="B Nazanin" panose="00000400000000000000" pitchFamily="2" charset="-78"/>
              </a:rPr>
              <a:t> تقسیم </a:t>
            </a:r>
            <a:r>
              <a:rPr lang="fa-IR" sz="2400" dirty="0">
                <a:latin typeface="2  Nazanin"/>
                <a:cs typeface="B Nazanin" panose="00000400000000000000" pitchFamily="2" charset="-78"/>
              </a:rPr>
              <a:t>می شود . دو عارضه عمده قلبی ناشی از برق گرفتگی </a:t>
            </a:r>
            <a:r>
              <a:rPr lang="fa-IR" sz="2400" dirty="0" smtClean="0">
                <a:latin typeface="2  Nazanin"/>
                <a:cs typeface="B Nazanin" panose="00000400000000000000" pitchFamily="2" charset="-78"/>
              </a:rPr>
              <a:t>آریتمی و </a:t>
            </a:r>
            <a:r>
              <a:rPr lang="fa-IR" sz="2400" dirty="0">
                <a:latin typeface="2  Nazanin"/>
                <a:cs typeface="B Nazanin" panose="00000400000000000000" pitchFamily="2" charset="-78"/>
              </a:rPr>
              <a:t>آسیب بافت </a:t>
            </a:r>
            <a:r>
              <a:rPr lang="fa-IR" sz="2400" dirty="0" smtClean="0">
                <a:latin typeface="2  Nazanin"/>
                <a:cs typeface="B Nazanin" panose="00000400000000000000" pitchFamily="2" charset="-78"/>
              </a:rPr>
              <a:t>میوکارد بدنبال </a:t>
            </a:r>
            <a:r>
              <a:rPr lang="fa-IR" sz="2400" dirty="0">
                <a:latin typeface="2  Nazanin"/>
                <a:cs typeface="B Nazanin" panose="00000400000000000000" pitchFamily="2" charset="-78"/>
              </a:rPr>
              <a:t>عبور جریان الکتریکی هستند </a:t>
            </a:r>
            <a:r>
              <a:rPr lang="fa-IR" sz="2400" dirty="0" smtClean="0">
                <a:latin typeface="2  Nazanin"/>
                <a:cs typeface="B Nazanin" panose="00000400000000000000" pitchFamily="2" charset="-78"/>
              </a:rPr>
              <a:t>. شایع </a:t>
            </a:r>
            <a:r>
              <a:rPr lang="fa-IR" sz="2400" dirty="0">
                <a:latin typeface="2  Nazanin"/>
                <a:cs typeface="B Nazanin" panose="00000400000000000000" pitchFamily="2" charset="-78"/>
              </a:rPr>
              <a:t>ترین آریتمی </a:t>
            </a:r>
            <a:r>
              <a:rPr lang="fa-IR" sz="2400" dirty="0" smtClean="0">
                <a:latin typeface="2  Nazanin"/>
                <a:cs typeface="B Nazanin" panose="00000400000000000000" pitchFamily="2" charset="-78"/>
              </a:rPr>
              <a:t>ایجاد </a:t>
            </a:r>
            <a:r>
              <a:rPr lang="fa-IR" sz="2400" dirty="0">
                <a:latin typeface="2  Nazanin"/>
                <a:cs typeface="B Nazanin" panose="00000400000000000000" pitchFamily="2" charset="-78"/>
              </a:rPr>
              <a:t>شده تاکیکاردی سینوسی و </a:t>
            </a:r>
            <a:r>
              <a:rPr lang="en-US" sz="2400" dirty="0" smtClean="0">
                <a:latin typeface="2  Nazanin"/>
                <a:cs typeface="B Nazanin" panose="00000400000000000000" pitchFamily="2" charset="-78"/>
              </a:rPr>
              <a:t> PVC </a:t>
            </a:r>
            <a:r>
              <a:rPr lang="fa-IR" sz="2400" dirty="0">
                <a:latin typeface="2  Nazanin"/>
                <a:cs typeface="B Nazanin" panose="00000400000000000000" pitchFamily="2" charset="-78"/>
              </a:rPr>
              <a:t>است ولی </a:t>
            </a:r>
            <a:r>
              <a:rPr lang="en-US" sz="2400" dirty="0" smtClean="0">
                <a:latin typeface="2  Nazanin"/>
                <a:cs typeface="B Nazanin" panose="00000400000000000000" pitchFamily="2" charset="-78"/>
              </a:rPr>
              <a:t>AF </a:t>
            </a:r>
            <a:r>
              <a:rPr lang="fa-IR" sz="2400" dirty="0" smtClean="0">
                <a:latin typeface="2  Nazanin"/>
                <a:cs typeface="B Nazanin" panose="00000400000000000000" pitchFamily="2" charset="-78"/>
              </a:rPr>
              <a:t> ،</a:t>
            </a:r>
            <a:r>
              <a:rPr lang="en-US" sz="2400" dirty="0" smtClean="0">
                <a:latin typeface="2  Nazanin"/>
                <a:cs typeface="B Nazanin" panose="00000400000000000000" pitchFamily="2" charset="-78"/>
              </a:rPr>
              <a:t>VT</a:t>
            </a:r>
            <a:r>
              <a:rPr lang="fa-IR" sz="2400" dirty="0" smtClean="0">
                <a:latin typeface="2  Nazanin"/>
                <a:cs typeface="B Nazanin" panose="00000400000000000000" pitchFamily="2" charset="-78"/>
              </a:rPr>
              <a:t> </a:t>
            </a:r>
            <a:r>
              <a:rPr lang="en-US" sz="2400" dirty="0" smtClean="0">
                <a:latin typeface="2  Nazanin"/>
                <a:cs typeface="B Nazanin" panose="00000400000000000000" pitchFamily="2" charset="-78"/>
              </a:rPr>
              <a:t> </a:t>
            </a:r>
            <a:r>
              <a:rPr lang="fa-IR" sz="2400" dirty="0" smtClean="0">
                <a:latin typeface="2  Nazanin"/>
                <a:cs typeface="B Nazanin" panose="00000400000000000000" pitchFamily="2" charset="-78"/>
              </a:rPr>
              <a:t>یا </a:t>
            </a:r>
            <a:r>
              <a:rPr lang="en-US" sz="2400" dirty="0">
                <a:latin typeface="2  Nazanin"/>
                <a:cs typeface="B Nazanin" panose="00000400000000000000" pitchFamily="2" charset="-78"/>
              </a:rPr>
              <a:t>VF </a:t>
            </a:r>
            <a:r>
              <a:rPr lang="fa-IR" sz="2400" dirty="0" smtClean="0">
                <a:latin typeface="2  Nazanin"/>
                <a:cs typeface="B Nazanin" panose="00000400000000000000" pitchFamily="2" charset="-78"/>
              </a:rPr>
              <a:t> نیز </a:t>
            </a:r>
            <a:r>
              <a:rPr lang="fa-IR" sz="2400" dirty="0">
                <a:latin typeface="2  Nazanin"/>
                <a:cs typeface="B Nazanin" panose="00000400000000000000" pitchFamily="2" charset="-78"/>
              </a:rPr>
              <a:t>گزارش شده اند . مواجهه با جریان برق مستقیم با </a:t>
            </a:r>
            <a:r>
              <a:rPr lang="fa-IR" sz="2400" dirty="0" smtClean="0">
                <a:latin typeface="2  Nazanin"/>
                <a:cs typeface="B Nazanin" panose="00000400000000000000" pitchFamily="2" charset="-78"/>
              </a:rPr>
              <a:t>ولتاژ بالا </a:t>
            </a:r>
            <a:r>
              <a:rPr lang="fa-IR" sz="2400" dirty="0">
                <a:latin typeface="2  Nazanin"/>
                <a:cs typeface="B Nazanin" panose="00000400000000000000" pitchFamily="2" charset="-78"/>
              </a:rPr>
              <a:t>( مانند صاعقه ) معمولا باعث آسیستول </a:t>
            </a:r>
            <a:r>
              <a:rPr lang="fa-IR" sz="2400" dirty="0" smtClean="0">
                <a:latin typeface="2  Nazanin"/>
                <a:cs typeface="B Nazanin" panose="00000400000000000000" pitchFamily="2" charset="-78"/>
              </a:rPr>
              <a:t>می </a:t>
            </a:r>
            <a:r>
              <a:rPr lang="fa-IR" sz="2400" dirty="0">
                <a:latin typeface="2  Nazanin"/>
                <a:cs typeface="B Nazanin" panose="00000400000000000000" pitchFamily="2" charset="-78"/>
              </a:rPr>
              <a:t>شود </a:t>
            </a:r>
            <a:r>
              <a:rPr lang="fa-IR" sz="2400" dirty="0" smtClean="0">
                <a:latin typeface="2  Nazanin"/>
                <a:cs typeface="B Nazanin" panose="00000400000000000000" pitchFamily="2" charset="-78"/>
              </a:rPr>
              <a:t>. بیشتر </a:t>
            </a:r>
            <a:r>
              <a:rPr lang="fa-IR" sz="2400" dirty="0">
                <a:latin typeface="2  Nazanin"/>
                <a:cs typeface="B Nazanin" panose="00000400000000000000" pitchFamily="2" charset="-78"/>
              </a:rPr>
              <a:t>آریتمی</a:t>
            </a:r>
            <a:r>
              <a:rPr lang="fa-IR" sz="2400" dirty="0" smtClean="0">
                <a:latin typeface="2  Nazanin"/>
                <a:cs typeface="B Nazanin" panose="00000400000000000000" pitchFamily="2" charset="-78"/>
              </a:rPr>
              <a:t> ها </a:t>
            </a:r>
            <a:r>
              <a:rPr lang="fa-IR" sz="2400" dirty="0">
                <a:latin typeface="2  Nazanin"/>
                <a:cs typeface="B Nazanin" panose="00000400000000000000" pitchFamily="2" charset="-78"/>
              </a:rPr>
              <a:t>در زمان مواجهه با برق ایجاد میشوند ولی آریتمی </a:t>
            </a:r>
            <a:r>
              <a:rPr lang="fa-IR" sz="2400" dirty="0" smtClean="0">
                <a:latin typeface="2  Nazanin"/>
                <a:cs typeface="B Nazanin" panose="00000400000000000000" pitchFamily="2" charset="-78"/>
              </a:rPr>
              <a:t>های </a:t>
            </a:r>
            <a:r>
              <a:rPr lang="fa-IR" sz="2400" dirty="0">
                <a:latin typeface="2  Nazanin"/>
                <a:cs typeface="B Nazanin" panose="00000400000000000000" pitchFamily="2" charset="-78"/>
              </a:rPr>
              <a:t>بطنی تاخیری ممکن است 8 تا 12 ساعت بعد ایجاد شوند . افزایش فاصله </a:t>
            </a:r>
            <a:r>
              <a:rPr lang="en-US" sz="2400" dirty="0">
                <a:latin typeface="2  Nazanin"/>
                <a:cs typeface="B Nazanin" panose="00000400000000000000" pitchFamily="2" charset="-78"/>
              </a:rPr>
              <a:t> </a:t>
            </a:r>
            <a:r>
              <a:rPr lang="en-US" sz="2400" dirty="0" smtClean="0">
                <a:latin typeface="2  Nazanin"/>
                <a:cs typeface="B Nazanin" panose="00000400000000000000" pitchFamily="2" charset="-78"/>
              </a:rPr>
              <a:t>QT </a:t>
            </a:r>
            <a:r>
              <a:rPr lang="en-US" sz="2400" dirty="0">
                <a:latin typeface="2  Nazanin"/>
                <a:cs typeface="B Nazanin" panose="00000400000000000000" pitchFamily="2" charset="-78"/>
              </a:rPr>
              <a:t>، </a:t>
            </a:r>
            <a:r>
              <a:rPr lang="fa-IR" sz="2400" dirty="0">
                <a:latin typeface="2  Nazanin"/>
                <a:cs typeface="B Nazanin" panose="00000400000000000000" pitchFamily="2" charset="-78"/>
              </a:rPr>
              <a:t>تغییرات موقتی مشابه بروگادا ، برادیکاردی ، وقفه سینوسی نیز گزارش شده اند . اسپاسم کرونر ، ترومبوز </a:t>
            </a:r>
            <a:r>
              <a:rPr lang="fa-IR" sz="2400" dirty="0" smtClean="0">
                <a:latin typeface="2  Nazanin"/>
                <a:cs typeface="B Nazanin" panose="00000400000000000000" pitchFamily="2" charset="-78"/>
              </a:rPr>
              <a:t>یا کانتوژن میوکارد ، </a:t>
            </a:r>
            <a:r>
              <a:rPr lang="fa-IR" sz="2400" dirty="0">
                <a:latin typeface="2  Nazanin"/>
                <a:cs typeface="B Nazanin" panose="00000400000000000000" pitchFamily="2" charset="-78"/>
              </a:rPr>
              <a:t>تشکیل هماتوم در عروق کرونر کوچک و آزاد شدن کاتکل آمین ها از نقاط آسیب دیده میتوانند باعث کاهش پرفیوژن کرونر شوند </a:t>
            </a:r>
            <a:r>
              <a:rPr lang="fa-IR" sz="2400" dirty="0" smtClean="0">
                <a:latin typeface="2  Nazanin"/>
                <a:cs typeface="B Nazanin" panose="00000400000000000000" pitchFamily="2" charset="-78"/>
              </a:rPr>
              <a:t> . </a:t>
            </a:r>
            <a:r>
              <a:rPr lang="fa-IR" sz="2400" dirty="0">
                <a:cs typeface="B Nazanin" panose="00000400000000000000" pitchFamily="2" charset="-78"/>
              </a:rPr>
              <a:t/>
            </a:r>
            <a:br>
              <a:rPr lang="fa-IR" sz="2400" dirty="0">
                <a:cs typeface="B Nazanin" panose="00000400000000000000" pitchFamily="2" charset="-78"/>
              </a:rPr>
            </a:br>
            <a:endParaRPr lang="en-US" sz="2400" dirty="0">
              <a:cs typeface="B Nazanin" panose="00000400000000000000" pitchFamily="2" charset="-78"/>
            </a:endParaRPr>
          </a:p>
        </p:txBody>
      </p:sp>
    </p:spTree>
    <p:extLst>
      <p:ext uri="{BB962C8B-B14F-4D97-AF65-F5344CB8AC3E}">
        <p14:creationId xmlns:p14="http://schemas.microsoft.com/office/powerpoint/2010/main" val="10636855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lgn="r" rtl="1"/>
            <a:r>
              <a:rPr lang="fa-IR" sz="2400" dirty="0" smtClean="0">
                <a:latin typeface="2  Nazanin"/>
                <a:cs typeface="B Nazanin" panose="00000400000000000000" pitchFamily="2" charset="-78"/>
              </a:rPr>
              <a:t>در سوختگی </a:t>
            </a:r>
            <a:r>
              <a:rPr lang="fa-IR" sz="2400" dirty="0">
                <a:latin typeface="2  Nazanin"/>
                <a:cs typeface="B Nazanin" panose="00000400000000000000" pitchFamily="2" charset="-78"/>
              </a:rPr>
              <a:t>با ولتاژ کم </a:t>
            </a:r>
            <a:r>
              <a:rPr lang="fa-IR" sz="2400" dirty="0" smtClean="0">
                <a:latin typeface="2  Nazanin"/>
                <a:cs typeface="B Nazanin" panose="00000400000000000000" pitchFamily="2" charset="-78"/>
              </a:rPr>
              <a:t>آسیب معمولا </a:t>
            </a:r>
            <a:r>
              <a:rPr lang="fa-IR" sz="2400" dirty="0">
                <a:latin typeface="2  Nazanin"/>
                <a:cs typeface="B Nazanin" panose="00000400000000000000" pitchFamily="2" charset="-78"/>
              </a:rPr>
              <a:t>محدود به منطقه </a:t>
            </a:r>
            <a:r>
              <a:rPr lang="fa-IR" sz="2400" dirty="0" smtClean="0">
                <a:latin typeface="2  Nazanin"/>
                <a:cs typeface="B Nazanin" panose="00000400000000000000" pitchFamily="2" charset="-78"/>
              </a:rPr>
              <a:t>سوختگی </a:t>
            </a:r>
            <a:r>
              <a:rPr lang="fa-IR" sz="2400" dirty="0">
                <a:latin typeface="2  Nazanin"/>
                <a:cs typeface="B Nazanin" panose="00000400000000000000" pitchFamily="2" charset="-78"/>
              </a:rPr>
              <a:t>و اطراف آن بوده در حالی که سوختگی های با ولتاژ بالا به گسترش بیشتری در عمق و مسیر عبور جریان الکتریسیته همراه می باشند و مشابه </a:t>
            </a:r>
            <a:r>
              <a:rPr lang="en-US" sz="2400" dirty="0">
                <a:latin typeface="2  Nazanin"/>
                <a:cs typeface="B Nazanin" panose="00000400000000000000" pitchFamily="2" charset="-78"/>
              </a:rPr>
              <a:t>crush injury</a:t>
            </a:r>
            <a:r>
              <a:rPr lang="fa-IR" sz="2400" dirty="0">
                <a:latin typeface="2  Nazanin"/>
                <a:cs typeface="B Nazanin" panose="00000400000000000000" pitchFamily="2" charset="-78"/>
              </a:rPr>
              <a:t> آسیب عمده ایجاد می کنند .</a:t>
            </a:r>
            <a:br>
              <a:rPr lang="fa-IR" sz="2400" dirty="0">
                <a:latin typeface="2  Nazanin"/>
                <a:cs typeface="B Nazanin" panose="00000400000000000000" pitchFamily="2" charset="-78"/>
              </a:rPr>
            </a:br>
            <a:r>
              <a:rPr lang="fa-IR" sz="2400" dirty="0">
                <a:latin typeface="2  Nazanin"/>
                <a:cs typeface="B Nazanin" panose="00000400000000000000" pitchFamily="2" charset="-78"/>
              </a:rPr>
              <a:t>هرچند ایست قلبی ومرگ ومیر در برق گرفتگی با ولتاژ بالا بیشتر است اما در </a:t>
            </a:r>
            <a:r>
              <a:rPr lang="fa-IR" sz="2400" dirty="0" smtClean="0">
                <a:latin typeface="2  Nazanin"/>
                <a:cs typeface="B Nazanin" panose="00000400000000000000" pitchFamily="2" charset="-78"/>
              </a:rPr>
              <a:t>آسیب </a:t>
            </a:r>
            <a:r>
              <a:rPr lang="fa-IR" sz="2400" dirty="0">
                <a:latin typeface="2  Nazanin"/>
                <a:cs typeface="B Nazanin" panose="00000400000000000000" pitchFamily="2" charset="-78"/>
              </a:rPr>
              <a:t>با ولتاژ کم </a:t>
            </a:r>
            <a:r>
              <a:rPr lang="fa-IR" sz="2400" dirty="0" smtClean="0">
                <a:latin typeface="2  Nazanin"/>
                <a:cs typeface="B Nazanin" panose="00000400000000000000" pitchFamily="2" charset="-78"/>
              </a:rPr>
              <a:t>آریتمی </a:t>
            </a:r>
            <a:r>
              <a:rPr lang="fa-IR" sz="2400" dirty="0">
                <a:latin typeface="2  Nazanin"/>
                <a:cs typeface="B Nazanin" panose="00000400000000000000" pitchFamily="2" charset="-78"/>
              </a:rPr>
              <a:t>بیشتر مشاهده میشود </a:t>
            </a:r>
            <a:r>
              <a:rPr lang="fa-IR" sz="2400" dirty="0">
                <a:cs typeface="B Nazanin" panose="00000400000000000000" pitchFamily="2" charset="-78"/>
              </a:rPr>
              <a:t>. </a:t>
            </a:r>
          </a:p>
          <a:p>
            <a:pPr algn="r" rtl="1"/>
            <a:r>
              <a:rPr lang="fa-IR" sz="2400" dirty="0">
                <a:cs typeface="B Nazanin" panose="00000400000000000000" pitchFamily="2" charset="-78"/>
              </a:rPr>
              <a:t>در مایع درمانی این بیماران با الویت تجویز رینگر لاکتات میزان ( </a:t>
            </a:r>
            <a:r>
              <a:rPr lang="en-US" sz="2400" dirty="0">
                <a:cs typeface="B Nazanin" panose="00000400000000000000" pitchFamily="2" charset="-78"/>
              </a:rPr>
              <a:t>urine </a:t>
            </a:r>
            <a:r>
              <a:rPr lang="fa-IR" sz="2400" dirty="0">
                <a:cs typeface="B Nazanin" panose="00000400000000000000" pitchFamily="2" charset="-78"/>
              </a:rPr>
              <a:t>   </a:t>
            </a:r>
            <a:r>
              <a:rPr lang="en-US" sz="2400" dirty="0">
                <a:cs typeface="B Nazanin" panose="00000400000000000000" pitchFamily="2" charset="-78"/>
              </a:rPr>
              <a:t>   output</a:t>
            </a:r>
            <a:r>
              <a:rPr lang="fa-IR" sz="2400" dirty="0">
                <a:cs typeface="B Nazanin" panose="00000400000000000000" pitchFamily="2" charset="-78"/>
              </a:rPr>
              <a:t>برون ده ادراری ) در بزرگسالان را تا حدود 100 </a:t>
            </a:r>
            <a:r>
              <a:rPr lang="en-US" sz="2400" dirty="0">
                <a:cs typeface="B Nazanin" panose="00000400000000000000" pitchFamily="2" charset="-78"/>
              </a:rPr>
              <a:t>  mL/</a:t>
            </a:r>
            <a:r>
              <a:rPr lang="en-US" sz="2400" dirty="0" err="1">
                <a:cs typeface="B Nazanin" panose="00000400000000000000" pitchFamily="2" charset="-78"/>
              </a:rPr>
              <a:t>hr</a:t>
            </a:r>
            <a:r>
              <a:rPr lang="fa-IR" sz="2400" dirty="0">
                <a:cs typeface="B Nazanin" panose="00000400000000000000" pitchFamily="2" charset="-78"/>
              </a:rPr>
              <a:t>باید نگه داشت (دو برابر میزان </a:t>
            </a:r>
            <a:r>
              <a:rPr lang="fa-IR" sz="2400" dirty="0" smtClean="0">
                <a:cs typeface="B Nazanin" panose="00000400000000000000" pitchFamily="2" charset="-78"/>
              </a:rPr>
              <a:t>معمول ) </a:t>
            </a:r>
            <a:r>
              <a:rPr lang="fa-IR" sz="2400" dirty="0">
                <a:cs typeface="B Nazanin" panose="00000400000000000000" pitchFamily="2" charset="-78"/>
              </a:rPr>
              <a:t>شروع مایع درمانی در </a:t>
            </a:r>
            <a:r>
              <a:rPr lang="fa-IR" sz="2400" dirty="0" smtClean="0">
                <a:cs typeface="B Nazanin" panose="00000400000000000000" pitchFamily="2" charset="-78"/>
              </a:rPr>
              <a:t>بزرگسالان </a:t>
            </a:r>
            <a:r>
              <a:rPr lang="fa-IR" sz="2400" dirty="0">
                <a:cs typeface="B Nazanin" panose="00000400000000000000" pitchFamily="2" charset="-78"/>
              </a:rPr>
              <a:t>با 1000 </a:t>
            </a:r>
            <a:r>
              <a:rPr lang="en-US" sz="2400" dirty="0">
                <a:cs typeface="B Nazanin" panose="00000400000000000000" pitchFamily="2" charset="-78"/>
              </a:rPr>
              <a:t>CC R/L</a:t>
            </a:r>
            <a:r>
              <a:rPr lang="fa-IR" sz="2400" dirty="0">
                <a:cs typeface="B Nazanin" panose="00000400000000000000" pitchFamily="2" charset="-78"/>
              </a:rPr>
              <a:t>طی مدت یک ساعت و ادامه درمان بر اساس برون ده ادراری است .</a:t>
            </a:r>
            <a:br>
              <a:rPr lang="fa-IR" sz="2400" dirty="0">
                <a:cs typeface="B Nazanin" panose="00000400000000000000" pitchFamily="2" charset="-78"/>
              </a:rPr>
            </a:br>
            <a:endParaRPr lang="en-US" sz="2400" dirty="0"/>
          </a:p>
        </p:txBody>
      </p:sp>
    </p:spTree>
    <p:extLst>
      <p:ext uri="{BB962C8B-B14F-4D97-AF65-F5344CB8AC3E}">
        <p14:creationId xmlns:p14="http://schemas.microsoft.com/office/powerpoint/2010/main" val="59526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rtl="1"/>
            <a:r>
              <a:rPr lang="fa-IR" sz="2800" b="1" dirty="0">
                <a:cs typeface="B Nazanin" panose="00000400000000000000" pitchFamily="2" charset="-78"/>
              </a:rPr>
              <a:t>سوختگی با سرما </a:t>
            </a:r>
            <a:r>
              <a:rPr lang="en-US" sz="2800" b="1" dirty="0" smtClean="0">
                <a:cs typeface="B Nazanin" panose="00000400000000000000" pitchFamily="2" charset="-78"/>
              </a:rPr>
              <a:t>cold </a:t>
            </a:r>
            <a:r>
              <a:rPr lang="en-US" sz="2800" b="1" dirty="0">
                <a:cs typeface="B Nazanin" panose="00000400000000000000" pitchFamily="2" charset="-78"/>
              </a:rPr>
              <a:t>burn</a:t>
            </a:r>
            <a:endParaRPr lang="en-US" sz="2800" dirty="0">
              <a:cs typeface="B Nazanin" panose="00000400000000000000" pitchFamily="2" charset="-78"/>
            </a:endParaRPr>
          </a:p>
        </p:txBody>
      </p:sp>
      <p:sp>
        <p:nvSpPr>
          <p:cNvPr id="3" name="Content Placeholder 2"/>
          <p:cNvSpPr>
            <a:spLocks noGrp="1"/>
          </p:cNvSpPr>
          <p:nvPr>
            <p:ph idx="1"/>
          </p:nvPr>
        </p:nvSpPr>
        <p:spPr>
          <a:xfrm>
            <a:off x="457200" y="1066800"/>
            <a:ext cx="8229600" cy="5059363"/>
          </a:xfrm>
        </p:spPr>
        <p:txBody>
          <a:bodyPr>
            <a:noAutofit/>
          </a:bodyPr>
          <a:lstStyle/>
          <a:p>
            <a:pPr marL="0" indent="0" algn="r" rtl="1">
              <a:buNone/>
            </a:pPr>
            <a:endParaRPr lang="fa-IR" sz="2400" b="1" dirty="0" smtClean="0">
              <a:solidFill>
                <a:srgbClr val="002060"/>
              </a:solidFill>
              <a:cs typeface="B Nazanin" panose="00000400000000000000" pitchFamily="2" charset="-78"/>
            </a:endParaRPr>
          </a:p>
          <a:p>
            <a:pPr marL="0" indent="0" algn="r" rtl="1">
              <a:buNone/>
            </a:pPr>
            <a:r>
              <a:rPr lang="fa-IR" sz="2400" b="1" dirty="0" smtClean="0">
                <a:solidFill>
                  <a:srgbClr val="002060"/>
                </a:solidFill>
                <a:cs typeface="B Nazanin" panose="00000400000000000000" pitchFamily="2" charset="-78"/>
              </a:rPr>
              <a:t>آسیب </a:t>
            </a:r>
            <a:r>
              <a:rPr lang="fa-IR" sz="2400" b="1" dirty="0">
                <a:solidFill>
                  <a:srgbClr val="002060"/>
                </a:solidFill>
                <a:cs typeface="B Nazanin" panose="00000400000000000000" pitchFamily="2" charset="-78"/>
              </a:rPr>
              <a:t>سطحی </a:t>
            </a:r>
            <a:r>
              <a:rPr lang="fa-IR" sz="2400" dirty="0" smtClean="0">
                <a:solidFill>
                  <a:srgbClr val="002060"/>
                </a:solidFill>
                <a:cs typeface="B Nazanin" panose="00000400000000000000" pitchFamily="2" charset="-78"/>
              </a:rPr>
              <a:t>:</a:t>
            </a:r>
          </a:p>
          <a:p>
            <a:pPr marL="0" indent="0" algn="r" rtl="1">
              <a:buNone/>
            </a:pPr>
            <a:r>
              <a:rPr lang="fa-IR" sz="2400" dirty="0" smtClean="0">
                <a:solidFill>
                  <a:srgbClr val="002060"/>
                </a:solidFill>
                <a:cs typeface="B Nazanin" panose="00000400000000000000" pitchFamily="2" charset="-78"/>
              </a:rPr>
              <a:t> </a:t>
            </a:r>
            <a:r>
              <a:rPr lang="fa-IR" sz="2400" dirty="0">
                <a:cs typeface="B Nazanin" panose="00000400000000000000" pitchFamily="2" charset="-78"/>
              </a:rPr>
              <a:t>کاهش حس اندام در </a:t>
            </a:r>
            <a:r>
              <a:rPr lang="fa-IR" sz="2400" dirty="0" smtClean="0">
                <a:cs typeface="B Nazanin" panose="00000400000000000000" pitchFamily="2" charset="-78"/>
              </a:rPr>
              <a:t>اثرکاهش </a:t>
            </a:r>
            <a:r>
              <a:rPr lang="fa-IR" sz="2400" dirty="0">
                <a:cs typeface="B Nazanin" panose="00000400000000000000" pitchFamily="2" charset="-78"/>
              </a:rPr>
              <a:t>دما و </a:t>
            </a:r>
            <a:r>
              <a:rPr lang="fa-IR" sz="2400" dirty="0" smtClean="0">
                <a:cs typeface="B Nazanin" panose="00000400000000000000" pitchFamily="2" charset="-78"/>
              </a:rPr>
              <a:t>تماس </a:t>
            </a:r>
            <a:r>
              <a:rPr lang="fa-IR" sz="2400" dirty="0">
                <a:cs typeface="B Nazanin" panose="00000400000000000000" pitchFamily="2" charset="-78"/>
              </a:rPr>
              <a:t>اندام با سرما میتواند روی </a:t>
            </a:r>
            <a:r>
              <a:rPr lang="fa-IR" sz="2400" dirty="0" smtClean="0">
                <a:cs typeface="B Nazanin" panose="00000400000000000000" pitchFamily="2" charset="-78"/>
              </a:rPr>
              <a:t>دهد . پوست </a:t>
            </a:r>
            <a:r>
              <a:rPr lang="fa-IR" sz="2400" dirty="0">
                <a:cs typeface="B Nazanin" panose="00000400000000000000" pitchFamily="2" charset="-78"/>
              </a:rPr>
              <a:t>به صورت </a:t>
            </a:r>
            <a:r>
              <a:rPr lang="fa-IR" sz="2400" dirty="0" smtClean="0">
                <a:cs typeface="B Nazanin" panose="00000400000000000000" pitchFamily="2" charset="-78"/>
              </a:rPr>
              <a:t>خاکستری چرمی </a:t>
            </a:r>
            <a:r>
              <a:rPr lang="fa-IR" sz="2400" dirty="0">
                <a:cs typeface="B Nazanin" panose="00000400000000000000" pitchFamily="2" charset="-78"/>
              </a:rPr>
              <a:t>و زرد رنگ متمایل شده و پوست نرم وسرد است . در صورت گرم کردن اندام بیمار </a:t>
            </a:r>
            <a:r>
              <a:rPr lang="fa-IR" sz="2400" dirty="0" smtClean="0">
                <a:cs typeface="B Nazanin" panose="00000400000000000000" pitchFamily="2" charset="-78"/>
              </a:rPr>
              <a:t>احساس </a:t>
            </a:r>
            <a:r>
              <a:rPr lang="fa-IR" sz="2400" dirty="0">
                <a:cs typeface="B Nazanin" panose="00000400000000000000" pitchFamily="2" charset="-78"/>
              </a:rPr>
              <a:t>گزگز شدن </a:t>
            </a:r>
            <a:r>
              <a:rPr lang="fa-IR" sz="2400" dirty="0" smtClean="0">
                <a:cs typeface="B Nazanin" panose="00000400000000000000" pitchFamily="2" charset="-78"/>
              </a:rPr>
              <a:t>در اندام </a:t>
            </a:r>
            <a:r>
              <a:rPr lang="fa-IR" sz="2400" dirty="0">
                <a:cs typeface="B Nazanin" panose="00000400000000000000" pitchFamily="2" charset="-78"/>
              </a:rPr>
              <a:t>دارد </a:t>
            </a:r>
            <a:r>
              <a:rPr lang="fa-IR" sz="2400" dirty="0" smtClean="0">
                <a:cs typeface="B Nazanin" panose="00000400000000000000" pitchFamily="2" charset="-78"/>
              </a:rPr>
              <a:t>.</a:t>
            </a:r>
          </a:p>
          <a:p>
            <a:pPr marL="0" indent="0" algn="r" rtl="1">
              <a:buNone/>
            </a:pPr>
            <a:r>
              <a:rPr lang="fa-IR" sz="2400" dirty="0" smtClean="0">
                <a:solidFill>
                  <a:srgbClr val="002060"/>
                </a:solidFill>
                <a:cs typeface="B Nazanin" panose="00000400000000000000" pitchFamily="2" charset="-78"/>
              </a:rPr>
              <a:t>آسیب </a:t>
            </a:r>
            <a:r>
              <a:rPr lang="fa-IR" sz="2400" dirty="0">
                <a:solidFill>
                  <a:srgbClr val="002060"/>
                </a:solidFill>
                <a:cs typeface="B Nazanin" panose="00000400000000000000" pitchFamily="2" charset="-78"/>
              </a:rPr>
              <a:t>عمقی : </a:t>
            </a:r>
            <a:endParaRPr lang="fa-IR" sz="2400" dirty="0" smtClean="0">
              <a:solidFill>
                <a:srgbClr val="002060"/>
              </a:solidFill>
              <a:cs typeface="B Nazanin" panose="00000400000000000000" pitchFamily="2" charset="-78"/>
            </a:endParaRPr>
          </a:p>
          <a:p>
            <a:pPr marL="0" indent="0" algn="r" rtl="1">
              <a:buNone/>
            </a:pPr>
            <a:r>
              <a:rPr lang="fa-IR" sz="2400" dirty="0" smtClean="0">
                <a:cs typeface="B Nazanin" panose="00000400000000000000" pitchFamily="2" charset="-78"/>
              </a:rPr>
              <a:t>آسیب </a:t>
            </a:r>
            <a:r>
              <a:rPr lang="fa-IR" sz="2400" dirty="0">
                <a:cs typeface="B Nazanin" panose="00000400000000000000" pitchFamily="2" charset="-78"/>
              </a:rPr>
              <a:t>به بافت عمقی و پوست همزمان </a:t>
            </a:r>
            <a:r>
              <a:rPr lang="fa-IR" sz="2400" dirty="0" smtClean="0">
                <a:cs typeface="B Nazanin" panose="00000400000000000000" pitchFamily="2" charset="-78"/>
              </a:rPr>
              <a:t>است</a:t>
            </a:r>
            <a:r>
              <a:rPr lang="en-US" sz="2400" dirty="0" smtClean="0">
                <a:cs typeface="B Nazanin" panose="00000400000000000000" pitchFamily="2" charset="-78"/>
              </a:rPr>
              <a:t> </a:t>
            </a:r>
            <a:r>
              <a:rPr lang="fa-IR" sz="2400" dirty="0" smtClean="0">
                <a:cs typeface="B Nazanin" panose="00000400000000000000" pitchFamily="2" charset="-78"/>
              </a:rPr>
              <a:t>. </a:t>
            </a:r>
            <a:r>
              <a:rPr lang="fa-IR" sz="2400" dirty="0">
                <a:cs typeface="B Nazanin" panose="00000400000000000000" pitchFamily="2" charset="-78"/>
              </a:rPr>
              <a:t>پوست سفید و چرمی </a:t>
            </a:r>
            <a:r>
              <a:rPr lang="fa-IR" sz="2400" dirty="0" smtClean="0">
                <a:cs typeface="B Nazanin" panose="00000400000000000000" pitchFamily="2" charset="-78"/>
              </a:rPr>
              <a:t>است</a:t>
            </a:r>
            <a:r>
              <a:rPr lang="en-US" sz="2400" dirty="0" smtClean="0">
                <a:cs typeface="B Nazanin" panose="00000400000000000000" pitchFamily="2" charset="-78"/>
              </a:rPr>
              <a:t> </a:t>
            </a:r>
            <a:r>
              <a:rPr lang="fa-IR" sz="2400" dirty="0" smtClean="0">
                <a:cs typeface="B Nazanin" panose="00000400000000000000" pitchFamily="2" charset="-78"/>
              </a:rPr>
              <a:t>. </a:t>
            </a:r>
            <a:r>
              <a:rPr lang="fa-IR" sz="2400" dirty="0">
                <a:cs typeface="B Nazanin" panose="00000400000000000000" pitchFamily="2" charset="-78"/>
              </a:rPr>
              <a:t>در </a:t>
            </a:r>
            <a:r>
              <a:rPr lang="fa-IR" sz="2400" dirty="0" smtClean="0">
                <a:cs typeface="B Nazanin" panose="00000400000000000000" pitchFamily="2" charset="-78"/>
              </a:rPr>
              <a:t>تماس </a:t>
            </a:r>
            <a:r>
              <a:rPr lang="fa-IR" sz="2400" dirty="0">
                <a:cs typeface="B Nazanin" panose="00000400000000000000" pitchFamily="2" charset="-78"/>
              </a:rPr>
              <a:t>پوست سفت و </a:t>
            </a:r>
            <a:r>
              <a:rPr lang="fa-IR" sz="2400" dirty="0" smtClean="0">
                <a:cs typeface="B Nazanin" panose="00000400000000000000" pitchFamily="2" charset="-78"/>
              </a:rPr>
              <a:t>یخ زده است</a:t>
            </a:r>
            <a:r>
              <a:rPr lang="en-US" sz="2400" dirty="0" smtClean="0">
                <a:cs typeface="B Nazanin" panose="00000400000000000000" pitchFamily="2" charset="-78"/>
              </a:rPr>
              <a:t>  . </a:t>
            </a:r>
            <a:r>
              <a:rPr lang="fa-IR" sz="2400" dirty="0" smtClean="0">
                <a:cs typeface="B Nazanin" panose="00000400000000000000" pitchFamily="2" charset="-78"/>
              </a:rPr>
              <a:t>آسیب </a:t>
            </a:r>
            <a:r>
              <a:rPr lang="fa-IR" sz="2400" dirty="0">
                <a:cs typeface="B Nazanin" panose="00000400000000000000" pitchFamily="2" charset="-78"/>
              </a:rPr>
              <a:t>همچنین همراه با ادم و تاول حاوی مایعات </a:t>
            </a:r>
            <a:r>
              <a:rPr lang="fa-IR" sz="2400" dirty="0" smtClean="0">
                <a:cs typeface="B Nazanin" panose="00000400000000000000" pitchFamily="2" charset="-78"/>
              </a:rPr>
              <a:t>شفاف است</a:t>
            </a:r>
            <a:r>
              <a:rPr lang="en-US" sz="2400" dirty="0" smtClean="0">
                <a:cs typeface="B Nazanin" panose="00000400000000000000" pitchFamily="2" charset="-78"/>
              </a:rPr>
              <a:t> . </a:t>
            </a:r>
            <a:r>
              <a:rPr lang="fa-IR" sz="2400" dirty="0" smtClean="0">
                <a:cs typeface="B Nazanin" panose="00000400000000000000" pitchFamily="2" charset="-78"/>
              </a:rPr>
              <a:t>پوست </a:t>
            </a:r>
            <a:r>
              <a:rPr lang="en-US" sz="2400" dirty="0" smtClean="0">
                <a:cs typeface="B Nazanin" panose="00000400000000000000" pitchFamily="2" charset="-78"/>
              </a:rPr>
              <a:t> mottled</a:t>
            </a:r>
            <a:r>
              <a:rPr lang="fa-IR" sz="2400" dirty="0">
                <a:cs typeface="B Nazanin" panose="00000400000000000000" pitchFamily="2" charset="-78"/>
              </a:rPr>
              <a:t>و به </a:t>
            </a:r>
            <a:r>
              <a:rPr lang="fa-IR" sz="2400" dirty="0" smtClean="0">
                <a:cs typeface="B Nazanin" panose="00000400000000000000" pitchFamily="2" charset="-78"/>
              </a:rPr>
              <a:t>رنگ سفید </a:t>
            </a:r>
            <a:r>
              <a:rPr lang="fa-IR" sz="2400" dirty="0">
                <a:cs typeface="B Nazanin" panose="00000400000000000000" pitchFamily="2" charset="-78"/>
              </a:rPr>
              <a:t>و خاکستری آبی </a:t>
            </a:r>
            <a:r>
              <a:rPr lang="fa-IR" sz="2400" dirty="0" smtClean="0">
                <a:cs typeface="B Nazanin" panose="00000400000000000000" pitchFamily="2" charset="-78"/>
              </a:rPr>
              <a:t>است</a:t>
            </a:r>
            <a:r>
              <a:rPr lang="en-US" sz="2400" dirty="0" smtClean="0">
                <a:cs typeface="B Nazanin" panose="00000400000000000000" pitchFamily="2" charset="-78"/>
              </a:rPr>
              <a:t> </a:t>
            </a:r>
            <a:r>
              <a:rPr lang="fa-IR" sz="2400" dirty="0" smtClean="0">
                <a:cs typeface="B Nazanin" panose="00000400000000000000" pitchFamily="2" charset="-78"/>
              </a:rPr>
              <a:t>. </a:t>
            </a:r>
            <a:r>
              <a:rPr lang="fa-IR" sz="2400" dirty="0">
                <a:cs typeface="B Nazanin" panose="00000400000000000000" pitchFamily="2" charset="-78"/>
              </a:rPr>
              <a:t>آسیب عمقی میتواند منجر به از دست دادن بافت شود </a:t>
            </a:r>
            <a:r>
              <a:rPr lang="en-US" sz="2400" dirty="0" smtClean="0">
                <a:cs typeface="B Nazanin" panose="00000400000000000000" pitchFamily="2" charset="-78"/>
              </a:rPr>
              <a:t>.</a:t>
            </a: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
            </a:r>
            <a:br>
              <a:rPr lang="fa-IR" sz="2400" dirty="0">
                <a:cs typeface="B Nazanin" panose="00000400000000000000" pitchFamily="2" charset="-78"/>
              </a:rPr>
            </a:br>
            <a:endParaRPr lang="en-US" sz="2400" dirty="0">
              <a:cs typeface="B Nazanin" panose="00000400000000000000" pitchFamily="2" charset="-78"/>
            </a:endParaRPr>
          </a:p>
        </p:txBody>
      </p:sp>
    </p:spTree>
    <p:extLst>
      <p:ext uri="{BB962C8B-B14F-4D97-AF65-F5344CB8AC3E}">
        <p14:creationId xmlns:p14="http://schemas.microsoft.com/office/powerpoint/2010/main" val="8206839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5973763"/>
          </a:xfrm>
        </p:spPr>
        <p:txBody>
          <a:bodyPr>
            <a:noAutofit/>
          </a:bodyPr>
          <a:lstStyle/>
          <a:p>
            <a:pPr algn="r" rtl="1">
              <a:lnSpc>
                <a:spcPct val="150000"/>
              </a:lnSpc>
            </a:pPr>
            <a:r>
              <a:rPr lang="fa-IR" sz="2400" dirty="0" smtClean="0">
                <a:cs typeface="B Nazanin" panose="00000400000000000000" pitchFamily="2" charset="-78"/>
              </a:rPr>
              <a:t>در صورت </a:t>
            </a:r>
            <a:r>
              <a:rPr lang="fa-IR" sz="2400" dirty="0">
                <a:cs typeface="B Nazanin" panose="00000400000000000000" pitchFamily="2" charset="-78"/>
              </a:rPr>
              <a:t>وجود تروما یا آسیب به </a:t>
            </a:r>
            <a:r>
              <a:rPr lang="fa-IR" sz="2400" dirty="0" smtClean="0">
                <a:cs typeface="B Nazanin" panose="00000400000000000000" pitchFamily="2" charset="-78"/>
              </a:rPr>
              <a:t>بیمار دچار </a:t>
            </a:r>
            <a:r>
              <a:rPr lang="fa-IR" sz="2400" dirty="0" smtClean="0">
                <a:solidFill>
                  <a:srgbClr val="002060"/>
                </a:solidFill>
                <a:cs typeface="B Nazanin" panose="00000400000000000000" pitchFamily="2" charset="-78"/>
              </a:rPr>
              <a:t>سوختگی با سرما </a:t>
            </a:r>
            <a:r>
              <a:rPr lang="fa-IR" sz="2400" dirty="0" smtClean="0">
                <a:cs typeface="B Nazanin" panose="00000400000000000000" pitchFamily="2" charset="-78"/>
              </a:rPr>
              <a:t>( خونریزی </a:t>
            </a:r>
            <a:r>
              <a:rPr lang="fa-IR" sz="2400" dirty="0">
                <a:cs typeface="B Nazanin" panose="00000400000000000000" pitchFamily="2" charset="-78"/>
              </a:rPr>
              <a:t>، آسیب </a:t>
            </a:r>
            <a:r>
              <a:rPr lang="fa-IR" sz="2400" dirty="0" smtClean="0">
                <a:cs typeface="B Nazanin" panose="00000400000000000000" pitchFamily="2" charset="-78"/>
              </a:rPr>
              <a:t>نخاعی و </a:t>
            </a:r>
            <a:r>
              <a:rPr lang="fa-IR" sz="2400" dirty="0">
                <a:cs typeface="B Nazanin" panose="00000400000000000000" pitchFamily="2" charset="-78"/>
              </a:rPr>
              <a:t>آسیب سر </a:t>
            </a:r>
            <a:r>
              <a:rPr lang="fa-IR" sz="2400" dirty="0" smtClean="0">
                <a:cs typeface="B Nazanin" panose="00000400000000000000" pitchFamily="2" charset="-78"/>
              </a:rPr>
              <a:t>) ، احتمال </a:t>
            </a:r>
            <a:r>
              <a:rPr lang="fa-IR" sz="2400" dirty="0">
                <a:cs typeface="B Nazanin" panose="00000400000000000000" pitchFamily="2" charset="-78"/>
              </a:rPr>
              <a:t>هایپوترمی </a:t>
            </a:r>
            <a:r>
              <a:rPr lang="fa-IR" sz="2400" dirty="0" smtClean="0">
                <a:cs typeface="B Nazanin" panose="00000400000000000000" pitchFamily="2" charset="-78"/>
              </a:rPr>
              <a:t>بالا میرود . بیمار </a:t>
            </a:r>
            <a:r>
              <a:rPr lang="fa-IR" sz="2400" dirty="0">
                <a:cs typeface="B Nazanin" panose="00000400000000000000" pitchFamily="2" charset="-78"/>
              </a:rPr>
              <a:t>در پتو گرم پیچیده </a:t>
            </a:r>
            <a:r>
              <a:rPr lang="fa-IR" sz="2400" dirty="0" smtClean="0">
                <a:cs typeface="B Nazanin" panose="00000400000000000000" pitchFamily="2" charset="-78"/>
              </a:rPr>
              <a:t>شود . در </a:t>
            </a:r>
            <a:r>
              <a:rPr lang="fa-IR" sz="2400" dirty="0">
                <a:cs typeface="B Nazanin" panose="00000400000000000000" pitchFamily="2" charset="-78"/>
              </a:rPr>
              <a:t>صورت چسبیدن </a:t>
            </a:r>
            <a:r>
              <a:rPr lang="fa-IR" sz="2400" dirty="0" smtClean="0">
                <a:cs typeface="B Nazanin" panose="00000400000000000000" pitchFamily="2" charset="-78"/>
              </a:rPr>
              <a:t>لباس </a:t>
            </a:r>
            <a:r>
              <a:rPr lang="fa-IR" sz="2400" dirty="0">
                <a:cs typeface="B Nazanin" panose="00000400000000000000" pitchFamily="2" charset="-78"/>
              </a:rPr>
              <a:t>به </a:t>
            </a:r>
            <a:r>
              <a:rPr lang="fa-IR" sz="2400" dirty="0" smtClean="0">
                <a:cs typeface="B Nazanin" panose="00000400000000000000" pitchFamily="2" charset="-78"/>
              </a:rPr>
              <a:t>پوست</a:t>
            </a:r>
            <a:r>
              <a:rPr lang="en-US" sz="2400" dirty="0" smtClean="0">
                <a:cs typeface="B Nazanin" panose="00000400000000000000" pitchFamily="2" charset="-78"/>
              </a:rPr>
              <a:t> </a:t>
            </a:r>
            <a:r>
              <a:rPr lang="fa-IR" sz="2400" dirty="0" smtClean="0">
                <a:cs typeface="B Nazanin" panose="00000400000000000000" pitchFamily="2" charset="-78"/>
              </a:rPr>
              <a:t>، </a:t>
            </a:r>
            <a:r>
              <a:rPr lang="fa-IR" sz="2400" dirty="0">
                <a:cs typeface="B Nazanin" panose="00000400000000000000" pitchFamily="2" charset="-78"/>
              </a:rPr>
              <a:t>اندام آسیب دیده با فشار جدا </a:t>
            </a:r>
            <a:r>
              <a:rPr lang="fa-IR" sz="2400" dirty="0" smtClean="0">
                <a:cs typeface="B Nazanin" panose="00000400000000000000" pitchFamily="2" charset="-78"/>
              </a:rPr>
              <a:t>نگردد .</a:t>
            </a:r>
            <a:r>
              <a:rPr lang="fa-IR" sz="2400" dirty="0">
                <a:cs typeface="B Nazanin" panose="00000400000000000000" pitchFamily="2" charset="-78"/>
              </a:rPr>
              <a:t> اندام آسیب دیده در آب با دمای 39-37درجه گذاشته شده تا به مرور گرم </a:t>
            </a:r>
            <a:r>
              <a:rPr lang="fa-IR" sz="2400" dirty="0" smtClean="0">
                <a:cs typeface="B Nazanin" panose="00000400000000000000" pitchFamily="2" charset="-78"/>
              </a:rPr>
              <a:t>گردد .  </a:t>
            </a:r>
            <a:r>
              <a:rPr lang="fa-IR" sz="2400" dirty="0">
                <a:cs typeface="B Nazanin" panose="00000400000000000000" pitchFamily="2" charset="-78"/>
              </a:rPr>
              <a:t>مدت زمان غوطه ور سازی با آب دمای محیط 30دقیقه است که تا بازگشت رنگ طبیعی پوست و حس اندام بهتر است ادامه یابد سپس اندام خشک شود و بین انگشتان </a:t>
            </a:r>
            <a:r>
              <a:rPr lang="fa-IR" sz="2400" dirty="0" smtClean="0">
                <a:cs typeface="B Nazanin" panose="00000400000000000000" pitchFamily="2" charset="-78"/>
              </a:rPr>
              <a:t>گاز قرار داده </a:t>
            </a:r>
            <a:r>
              <a:rPr lang="fa-IR" sz="2400" dirty="0">
                <a:cs typeface="B Nazanin" panose="00000400000000000000" pitchFamily="2" charset="-78"/>
              </a:rPr>
              <a:t>شده </a:t>
            </a:r>
            <a:r>
              <a:rPr lang="fa-IR" sz="2400" dirty="0" smtClean="0">
                <a:cs typeface="B Nazanin" panose="00000400000000000000" pitchFamily="2" charset="-78"/>
              </a:rPr>
              <a:t>و </a:t>
            </a:r>
            <a:r>
              <a:rPr lang="fa-IR" sz="2400" dirty="0">
                <a:cs typeface="B Nazanin" panose="00000400000000000000" pitchFamily="2" charset="-78"/>
              </a:rPr>
              <a:t>پانسمان خشک </a:t>
            </a:r>
            <a:r>
              <a:rPr lang="fa-IR" sz="2400" dirty="0" smtClean="0">
                <a:cs typeface="B Nazanin" panose="00000400000000000000" pitchFamily="2" charset="-78"/>
              </a:rPr>
              <a:t>انجام شود . از </a:t>
            </a:r>
            <a:r>
              <a:rPr lang="fa-IR" sz="2400" dirty="0">
                <a:cs typeface="B Nazanin" panose="00000400000000000000" pitchFamily="2" charset="-78"/>
              </a:rPr>
              <a:t>ماساژ اندام ها جهت به جریان افتادن خون </a:t>
            </a:r>
            <a:r>
              <a:rPr lang="fa-IR" sz="2400" dirty="0" smtClean="0">
                <a:cs typeface="B Nazanin" panose="00000400000000000000" pitchFamily="2" charset="-78"/>
              </a:rPr>
              <a:t>سرد باید </a:t>
            </a:r>
            <a:r>
              <a:rPr lang="fa-IR" sz="2400" dirty="0">
                <a:cs typeface="B Nazanin" panose="00000400000000000000" pitchFamily="2" charset="-78"/>
              </a:rPr>
              <a:t>اجتناب </a:t>
            </a:r>
            <a:r>
              <a:rPr lang="fa-IR" sz="2400" dirty="0" smtClean="0">
                <a:cs typeface="B Nazanin" panose="00000400000000000000" pitchFamily="2" charset="-78"/>
              </a:rPr>
              <a:t>کرد . </a:t>
            </a:r>
            <a:br>
              <a:rPr lang="fa-IR" sz="2400" dirty="0" smtClean="0">
                <a:cs typeface="B Nazanin" panose="00000400000000000000" pitchFamily="2" charset="-78"/>
              </a:rPr>
            </a:br>
            <a:r>
              <a:rPr lang="fa-IR" sz="2400" dirty="0" smtClean="0">
                <a:cs typeface="B Nazanin" panose="00000400000000000000" pitchFamily="2" charset="-78"/>
              </a:rPr>
              <a:t>وضعیت هایپوترمی بیمار و احتمال آسیب اندام در اثر سرما از اولویت انتقال و اعزام است .  </a:t>
            </a:r>
          </a:p>
          <a:p>
            <a:pPr marL="0" indent="0" algn="r" rtl="1">
              <a:buNone/>
            </a:pPr>
            <a:endParaRPr lang="fa-IR" sz="2400" dirty="0" smtClean="0">
              <a:cs typeface="B Nazanin" panose="00000400000000000000" pitchFamily="2" charset="-78"/>
            </a:endParaRPr>
          </a:p>
          <a:p>
            <a:pPr marL="0" indent="0" algn="r" rtl="1">
              <a:buNone/>
            </a:pPr>
            <a:endParaRPr lang="en-US" sz="2400" dirty="0">
              <a:cs typeface="B Nazanin" panose="00000400000000000000" pitchFamily="2" charset="-78"/>
            </a:endParaRPr>
          </a:p>
        </p:txBody>
      </p:sp>
    </p:spTree>
    <p:extLst>
      <p:ext uri="{BB962C8B-B14F-4D97-AF65-F5344CB8AC3E}">
        <p14:creationId xmlns:p14="http://schemas.microsoft.com/office/powerpoint/2010/main" val="41559998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pPr marL="0" indent="0" algn="r" rtl="1">
              <a:lnSpc>
                <a:spcPct val="150000"/>
              </a:lnSpc>
              <a:buNone/>
            </a:pPr>
            <a:r>
              <a:rPr lang="fa-IR" sz="2400" dirty="0">
                <a:cs typeface="B Nazanin" panose="00000400000000000000" pitchFamily="2" charset="-78"/>
              </a:rPr>
              <a:t>تنفس در بیمار </a:t>
            </a:r>
            <a:r>
              <a:rPr lang="fa-IR" sz="2400" dirty="0">
                <a:solidFill>
                  <a:srgbClr val="002060"/>
                </a:solidFill>
                <a:cs typeface="B Nazanin" panose="00000400000000000000" pitchFamily="2" charset="-78"/>
              </a:rPr>
              <a:t>هایپوترمی</a:t>
            </a:r>
            <a:r>
              <a:rPr lang="fa-IR" sz="2400" dirty="0">
                <a:cs typeface="B Nazanin" panose="00000400000000000000" pitchFamily="2" charset="-78"/>
              </a:rPr>
              <a:t> بررسی گردد و در صورت تنفس ناکافی و  % </a:t>
            </a:r>
            <a:r>
              <a:rPr lang="en-US" sz="2400" dirty="0">
                <a:cs typeface="B Nazanin" panose="00000400000000000000" pitchFamily="2" charset="-78"/>
              </a:rPr>
              <a:t>o2 sat &lt;94</a:t>
            </a:r>
            <a:r>
              <a:rPr lang="fa-IR" sz="2400" dirty="0">
                <a:cs typeface="B Nazanin" panose="00000400000000000000" pitchFamily="2" charset="-78"/>
              </a:rPr>
              <a:t> ونتیلاسیون انجام گردد .</a:t>
            </a:r>
            <a:br>
              <a:rPr lang="fa-IR" sz="2400" dirty="0">
                <a:cs typeface="B Nazanin" panose="00000400000000000000" pitchFamily="2" charset="-78"/>
              </a:rPr>
            </a:br>
            <a:r>
              <a:rPr lang="fa-IR" sz="2400" dirty="0">
                <a:cs typeface="B Nazanin" panose="00000400000000000000" pitchFamily="2" charset="-78"/>
              </a:rPr>
              <a:t>تعداد تنفس فرد هایپوترمی کمتر از نرمال بوده و  6- 5 تنفس در دقیقه کافی می </a:t>
            </a:r>
            <a:r>
              <a:rPr lang="fa-IR" sz="2400" dirty="0" smtClean="0">
                <a:cs typeface="B Nazanin" panose="00000400000000000000" pitchFamily="2" charset="-78"/>
              </a:rPr>
              <a:t>باشد . </a:t>
            </a:r>
            <a:r>
              <a:rPr lang="fa-IR" sz="2400" dirty="0">
                <a:cs typeface="B Nazanin" panose="00000400000000000000" pitchFamily="2" charset="-78"/>
              </a:rPr>
              <a:t>اکسیژن دریافتی نیز </a:t>
            </a:r>
            <a:r>
              <a:rPr lang="en-US" sz="2400" dirty="0">
                <a:cs typeface="B Nazanin" panose="00000400000000000000" pitchFamily="2" charset="-78"/>
              </a:rPr>
              <a:t>lit/min 4-2</a:t>
            </a:r>
            <a:r>
              <a:rPr lang="fa-IR" sz="2400" dirty="0">
                <a:cs typeface="B Nazanin" panose="00000400000000000000" pitchFamily="2" charset="-78"/>
              </a:rPr>
              <a:t> </a:t>
            </a:r>
            <a:r>
              <a:rPr lang="fa-IR" sz="2400" dirty="0" smtClean="0">
                <a:cs typeface="B Nazanin" panose="00000400000000000000" pitchFamily="2" charset="-78"/>
              </a:rPr>
              <a:t>است . </a:t>
            </a:r>
            <a:r>
              <a:rPr lang="fa-IR" sz="2400" dirty="0">
                <a:cs typeface="B Nazanin" panose="00000400000000000000" pitchFamily="2" charset="-78"/>
              </a:rPr>
              <a:t>این بیماران نباید </a:t>
            </a:r>
            <a:r>
              <a:rPr lang="fa-IR" sz="2400" dirty="0" smtClean="0">
                <a:cs typeface="B Nazanin" panose="00000400000000000000" pitchFamily="2" charset="-78"/>
              </a:rPr>
              <a:t>هایپرونتیله </a:t>
            </a:r>
            <a:r>
              <a:rPr lang="fa-IR" sz="2400" dirty="0">
                <a:cs typeface="B Nazanin" panose="00000400000000000000" pitchFamily="2" charset="-78"/>
              </a:rPr>
              <a:t>گردند زیرا احتمال دیس ریتمی </a:t>
            </a:r>
            <a:r>
              <a:rPr lang="fa-IR" sz="2400" dirty="0" smtClean="0">
                <a:cs typeface="B Nazanin" panose="00000400000000000000" pitchFamily="2" charset="-78"/>
              </a:rPr>
              <a:t>بالاتر </a:t>
            </a:r>
            <a:r>
              <a:rPr lang="fa-IR" sz="2400" dirty="0">
                <a:cs typeface="B Nazanin" panose="00000400000000000000" pitchFamily="2" charset="-78"/>
              </a:rPr>
              <a:t>میرود .</a:t>
            </a:r>
            <a:endParaRPr lang="en-US" sz="2400" dirty="0"/>
          </a:p>
          <a:p>
            <a:pPr marL="0" indent="0" algn="r" rtl="1">
              <a:lnSpc>
                <a:spcPct val="150000"/>
              </a:lnSpc>
              <a:buNone/>
            </a:pP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
            </a:r>
            <a:br>
              <a:rPr lang="fa-IR" sz="2400" dirty="0">
                <a:cs typeface="B Nazanin" panose="00000400000000000000" pitchFamily="2" charset="-78"/>
              </a:rPr>
            </a:br>
            <a:endParaRPr lang="fa-IR" sz="2400" dirty="0">
              <a:cs typeface="B Nazanin" panose="00000400000000000000" pitchFamily="2" charset="-78"/>
            </a:endParaRPr>
          </a:p>
          <a:p>
            <a:pPr marL="0" indent="0" algn="r" rtl="1">
              <a:buNone/>
            </a:pPr>
            <a:r>
              <a:rPr lang="fa-IR" sz="2400" dirty="0">
                <a:cs typeface="B Nazanin" panose="00000400000000000000" pitchFamily="2" charset="-78"/>
              </a:rPr>
              <a:t/>
            </a:r>
            <a:br>
              <a:rPr lang="fa-IR" sz="2400" dirty="0">
                <a:cs typeface="B Nazanin" panose="00000400000000000000" pitchFamily="2" charset="-78"/>
              </a:rPr>
            </a:br>
            <a:endParaRPr lang="en-US" sz="2400" dirty="0"/>
          </a:p>
        </p:txBody>
      </p:sp>
    </p:spTree>
    <p:extLst>
      <p:ext uri="{BB962C8B-B14F-4D97-AF65-F5344CB8AC3E}">
        <p14:creationId xmlns:p14="http://schemas.microsoft.com/office/powerpoint/2010/main" val="8345808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marL="0" indent="0" algn="r" rtl="1">
              <a:buNone/>
            </a:pPr>
            <a:r>
              <a:rPr lang="fa-IR" sz="2800" b="1" dirty="0" smtClean="0">
                <a:solidFill>
                  <a:srgbClr val="0070C0"/>
                </a:solidFill>
                <a:cs typeface="B Nazanin" panose="00000400000000000000" pitchFamily="2" charset="-78"/>
              </a:rPr>
              <a:t>سوختگی با مواد شیمیایی :</a:t>
            </a:r>
          </a:p>
          <a:p>
            <a:pPr algn="r" rtl="1">
              <a:lnSpc>
                <a:spcPct val="150000"/>
              </a:lnSpc>
            </a:pPr>
            <a:r>
              <a:rPr lang="fa-IR" sz="2400" dirty="0">
                <a:cs typeface="B Nazanin" panose="00000400000000000000" pitchFamily="2" charset="-78"/>
              </a:rPr>
              <a:t>ا</a:t>
            </a:r>
            <a:r>
              <a:rPr lang="fa-IR" sz="2400" dirty="0" smtClean="0">
                <a:cs typeface="B Nazanin" panose="00000400000000000000" pitchFamily="2" charset="-78"/>
              </a:rPr>
              <a:t>سیدها </a:t>
            </a:r>
            <a:r>
              <a:rPr lang="fa-IR" sz="2400" dirty="0">
                <a:cs typeface="B Nazanin" panose="00000400000000000000" pitchFamily="2" charset="-78"/>
              </a:rPr>
              <a:t>معمولاً با تخریب پروتئین و ایجاد نکروز انعقادی عمل می کنند و در </a:t>
            </a:r>
            <a:r>
              <a:rPr lang="en-US" sz="2400" dirty="0" smtClean="0">
                <a:cs typeface="B Nazanin" panose="00000400000000000000" pitchFamily="2" charset="-78"/>
              </a:rPr>
              <a:t>PH</a:t>
            </a:r>
            <a:r>
              <a:rPr lang="fa-IR" sz="2400" dirty="0" smtClean="0">
                <a:cs typeface="B Nazanin" panose="00000400000000000000" pitchFamily="2" charset="-78"/>
              </a:rPr>
              <a:t> های </a:t>
            </a:r>
            <a:r>
              <a:rPr lang="fa-IR" sz="2400" dirty="0">
                <a:cs typeface="B Nazanin" panose="00000400000000000000" pitchFamily="2" charset="-78"/>
              </a:rPr>
              <a:t>کمتر از </a:t>
            </a:r>
            <a:r>
              <a:rPr lang="en-US" sz="2400" dirty="0" smtClean="0">
                <a:cs typeface="B Nazanin" panose="00000400000000000000" pitchFamily="2" charset="-78"/>
              </a:rPr>
              <a:t>2.5</a:t>
            </a:r>
            <a:r>
              <a:rPr lang="fa-IR" sz="2400" dirty="0" smtClean="0">
                <a:cs typeface="B Nazanin" panose="00000400000000000000" pitchFamily="2" charset="-78"/>
              </a:rPr>
              <a:t> قوی </a:t>
            </a:r>
            <a:r>
              <a:rPr lang="fa-IR" sz="2400" dirty="0">
                <a:cs typeface="B Nazanin" panose="00000400000000000000" pitchFamily="2" charset="-78"/>
              </a:rPr>
              <a:t>هستند.</a:t>
            </a:r>
            <a:br>
              <a:rPr lang="fa-IR" sz="2400" dirty="0">
                <a:cs typeface="B Nazanin" panose="00000400000000000000" pitchFamily="2" charset="-78"/>
              </a:rPr>
            </a:br>
            <a:r>
              <a:rPr lang="fa-IR" sz="2400" dirty="0">
                <a:cs typeface="B Nazanin" panose="00000400000000000000" pitchFamily="2" charset="-78"/>
              </a:rPr>
              <a:t>مواد قلیایی در </a:t>
            </a:r>
            <a:r>
              <a:rPr lang="en-US" sz="2400" dirty="0" smtClean="0">
                <a:cs typeface="B Nazanin" panose="00000400000000000000" pitchFamily="2" charset="-78"/>
              </a:rPr>
              <a:t> PH</a:t>
            </a:r>
            <a:r>
              <a:rPr lang="fa-IR" sz="2400" dirty="0">
                <a:cs typeface="B Nazanin" panose="00000400000000000000" pitchFamily="2" charset="-78"/>
              </a:rPr>
              <a:t>های بالاتر از </a:t>
            </a:r>
            <a:r>
              <a:rPr lang="en-US" sz="2400" dirty="0" smtClean="0">
                <a:cs typeface="B Nazanin" panose="00000400000000000000" pitchFamily="2" charset="-78"/>
              </a:rPr>
              <a:t>11.5 </a:t>
            </a:r>
            <a:r>
              <a:rPr lang="fa-IR" sz="2400" dirty="0" smtClean="0">
                <a:cs typeface="B Nazanin" panose="00000400000000000000" pitchFamily="2" charset="-78"/>
              </a:rPr>
              <a:t> آسیب زا هستند  </a:t>
            </a:r>
            <a:r>
              <a:rPr lang="fa-IR" sz="2400" dirty="0">
                <a:cs typeface="B Nazanin" panose="00000400000000000000" pitchFamily="2" charset="-78"/>
              </a:rPr>
              <a:t>و معمولاً با ایجاد </a:t>
            </a:r>
            <a:r>
              <a:rPr lang="en-US" sz="2400" dirty="0">
                <a:cs typeface="B Nazanin" panose="00000400000000000000" pitchFamily="2" charset="-78"/>
              </a:rPr>
              <a:t>Liquefaction </a:t>
            </a:r>
            <a:r>
              <a:rPr lang="en-US" sz="2400" dirty="0" smtClean="0">
                <a:cs typeface="B Nazanin" panose="00000400000000000000" pitchFamily="2" charset="-78"/>
              </a:rPr>
              <a:t>necrosis </a:t>
            </a:r>
            <a:r>
              <a:rPr lang="fa-IR" sz="2400" dirty="0" smtClean="0">
                <a:cs typeface="B Nazanin" panose="00000400000000000000" pitchFamily="2" charset="-78"/>
              </a:rPr>
              <a:t> در بافتهای </a:t>
            </a:r>
            <a:r>
              <a:rPr lang="fa-IR" sz="2400" dirty="0">
                <a:cs typeface="B Nazanin" panose="00000400000000000000" pitchFamily="2" charset="-78"/>
              </a:rPr>
              <a:t>زیرین نفوذ می کنند </a:t>
            </a:r>
            <a:r>
              <a:rPr lang="fa-IR" sz="2400" dirty="0" smtClean="0">
                <a:cs typeface="B Nazanin" panose="00000400000000000000" pitchFamily="2" charset="-78"/>
              </a:rPr>
              <a:t>( سوختگی </a:t>
            </a:r>
            <a:r>
              <a:rPr lang="fa-IR" sz="2400" dirty="0">
                <a:cs typeface="B Nazanin" panose="00000400000000000000" pitchFamily="2" charset="-78"/>
              </a:rPr>
              <a:t>پیش رونده) . لذا مدت زمان شستشوی بیمارانی که در مواجهه با مواد قلیایی بوده اند می تواند به مراتب بیش از </a:t>
            </a:r>
            <a:r>
              <a:rPr lang="fa-IR" sz="2400" dirty="0" smtClean="0">
                <a:cs typeface="B Nazanin" panose="00000400000000000000" pitchFamily="2" charset="-78"/>
              </a:rPr>
              <a:t>مواد اسیدی </a:t>
            </a:r>
            <a:r>
              <a:rPr lang="fa-IR" sz="2400" dirty="0">
                <a:cs typeface="B Nazanin" panose="00000400000000000000" pitchFamily="2" charset="-78"/>
              </a:rPr>
              <a:t>باشد </a:t>
            </a:r>
            <a:r>
              <a:rPr lang="fa-IR" sz="2400" dirty="0" smtClean="0">
                <a:cs typeface="B Nazanin" panose="00000400000000000000" pitchFamily="2" charset="-78"/>
              </a:rPr>
              <a:t>.</a:t>
            </a:r>
            <a:r>
              <a:rPr lang="fa-IR" sz="2400" dirty="0">
                <a:cs typeface="B Nazanin" panose="00000400000000000000" pitchFamily="2" charset="-78"/>
              </a:rPr>
              <a:t/>
            </a:r>
            <a:br>
              <a:rPr lang="fa-IR" sz="2400" dirty="0">
                <a:cs typeface="B Nazanin" panose="00000400000000000000" pitchFamily="2" charset="-78"/>
              </a:rPr>
            </a:br>
            <a:r>
              <a:rPr lang="fa-IR" sz="2400" dirty="0" smtClean="0">
                <a:cs typeface="B Nazanin" panose="00000400000000000000" pitchFamily="2" charset="-78"/>
              </a:rPr>
              <a:t>در </a:t>
            </a:r>
            <a:r>
              <a:rPr lang="fa-IR" sz="2400" dirty="0">
                <a:cs typeface="B Nazanin" panose="00000400000000000000" pitchFamily="2" charset="-78"/>
              </a:rPr>
              <a:t>صورت </a:t>
            </a:r>
            <a:r>
              <a:rPr lang="fa-IR" sz="2400" dirty="0" smtClean="0">
                <a:cs typeface="B Nazanin" panose="00000400000000000000" pitchFamily="2" charset="-78"/>
              </a:rPr>
              <a:t>سوختگی شیمیایی </a:t>
            </a:r>
            <a:r>
              <a:rPr lang="fa-IR" sz="2400" dirty="0">
                <a:cs typeface="B Nazanin" panose="00000400000000000000" pitchFamily="2" charset="-78"/>
              </a:rPr>
              <a:t>چشم شستشو با مایعات و سرم به مدت </a:t>
            </a:r>
            <a:r>
              <a:rPr lang="fa-IR" sz="2400" dirty="0" smtClean="0">
                <a:cs typeface="B Nazanin" panose="00000400000000000000" pitchFamily="2" charset="-78"/>
              </a:rPr>
              <a:t>30 تا20 دقیقه </a:t>
            </a:r>
            <a:r>
              <a:rPr lang="fa-IR" sz="2400" dirty="0">
                <a:cs typeface="B Nazanin" panose="00000400000000000000" pitchFamily="2" charset="-78"/>
              </a:rPr>
              <a:t>از قسمت داخلی به خارجی چشم ضروری است </a:t>
            </a:r>
            <a:r>
              <a:rPr lang="fa-IR" sz="2400" dirty="0" smtClean="0">
                <a:cs typeface="B Nazanin" panose="00000400000000000000" pitchFamily="2" charset="-78"/>
              </a:rPr>
              <a:t>.</a:t>
            </a:r>
            <a:endParaRPr lang="en-US" sz="2400" dirty="0" smtClean="0">
              <a:cs typeface="B Nazanin" panose="00000400000000000000" pitchFamily="2" charset="-78"/>
            </a:endParaRPr>
          </a:p>
          <a:p>
            <a:pPr algn="r" rtl="1">
              <a:lnSpc>
                <a:spcPct val="150000"/>
              </a:lnSpc>
            </a:pPr>
            <a:endParaRPr lang="en-US" sz="2800" dirty="0">
              <a:cs typeface="B Nazanin" panose="00000400000000000000" pitchFamily="2" charset="-78"/>
            </a:endParaRPr>
          </a:p>
        </p:txBody>
      </p:sp>
    </p:spTree>
    <p:extLst>
      <p:ext uri="{BB962C8B-B14F-4D97-AF65-F5344CB8AC3E}">
        <p14:creationId xmlns:p14="http://schemas.microsoft.com/office/powerpoint/2010/main" val="1364098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44116379"/>
              </p:ext>
            </p:extLst>
          </p:nvPr>
        </p:nvGraphicFramePr>
        <p:xfrm>
          <a:off x="266701" y="457200"/>
          <a:ext cx="8115299" cy="1615440"/>
        </p:xfrm>
        <a:graphic>
          <a:graphicData uri="http://schemas.openxmlformats.org/drawingml/2006/table">
            <a:tbl>
              <a:tblPr/>
              <a:tblGrid>
                <a:gridCol w="1333499"/>
                <a:gridCol w="1676400"/>
                <a:gridCol w="5105400"/>
              </a:tblGrid>
              <a:tr h="1524000">
                <a:tc>
                  <a:txBody>
                    <a:bodyPr/>
                    <a:lstStyle/>
                    <a:p>
                      <a:pPr algn="r" rtl="1"/>
                      <a:r>
                        <a:rPr lang="fa-IR" sz="2000" b="1" i="0" dirty="0" smtClean="0">
                          <a:solidFill>
                            <a:srgbClr val="0070C0"/>
                          </a:solidFill>
                          <a:effectLst/>
                          <a:latin typeface="BLotus"/>
                          <a:cs typeface="B Nazanin" panose="00000400000000000000" pitchFamily="2" charset="-78"/>
                        </a:rPr>
                        <a:t>هیدروکلریک</a:t>
                      </a:r>
                      <a:r>
                        <a:rPr lang="fa-IR" sz="2000" b="1" i="0" dirty="0" smtClean="0">
                          <a:solidFill>
                            <a:srgbClr val="000000"/>
                          </a:solidFill>
                          <a:effectLst/>
                          <a:latin typeface="BLotus"/>
                          <a:cs typeface="B Nazanin" panose="00000400000000000000" pitchFamily="2" charset="-78"/>
                        </a:rPr>
                        <a:t> </a:t>
                      </a:r>
                      <a:r>
                        <a:rPr lang="fa-IR" sz="2000" b="1" i="0" dirty="0">
                          <a:solidFill>
                            <a:srgbClr val="0070C0"/>
                          </a:solidFill>
                          <a:effectLst/>
                          <a:latin typeface="BLotus"/>
                          <a:cs typeface="B Nazanin" panose="00000400000000000000" pitchFamily="2" charset="-78"/>
                        </a:rPr>
                        <a:t>اسید </a:t>
                      </a:r>
                      <a:endParaRPr lang="fa-IR" sz="3200" b="1" dirty="0">
                        <a:solidFill>
                          <a:srgbClr val="0070C0"/>
                        </a:solidFill>
                        <a:effectLst/>
                        <a:cs typeface="B Nazanin" panose="00000400000000000000" pitchFamily="2" charset="-78"/>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a:r>
                        <a:rPr lang="fa-IR" sz="2000" b="0" i="0" dirty="0">
                          <a:solidFill>
                            <a:srgbClr val="000000"/>
                          </a:solidFill>
                          <a:effectLst/>
                          <a:latin typeface="BLotus"/>
                          <a:cs typeface="B Nazanin" panose="00000400000000000000" pitchFamily="2" charset="-78"/>
                        </a:rPr>
                        <a:t>در منازل و در صنعت </a:t>
                      </a:r>
                      <a:endParaRPr lang="fa-IR" sz="3200" dirty="0">
                        <a:effectLst/>
                        <a:cs typeface="B Nazanin" panose="00000400000000000000" pitchFamily="2" charset="-78"/>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a:r>
                        <a:rPr lang="fa-IR" sz="2000" b="0" i="0" dirty="0" smtClean="0">
                          <a:solidFill>
                            <a:srgbClr val="000000"/>
                          </a:solidFill>
                          <a:effectLst/>
                          <a:latin typeface="BLotus"/>
                          <a:cs typeface="B Nazanin" panose="00000400000000000000" pitchFamily="2" charset="-78"/>
                        </a:rPr>
                        <a:t>باعث </a:t>
                      </a:r>
                      <a:r>
                        <a:rPr lang="fa-IR" sz="2000" b="0" i="0" dirty="0">
                          <a:solidFill>
                            <a:srgbClr val="000000"/>
                          </a:solidFill>
                          <a:effectLst/>
                          <a:latin typeface="BLotus"/>
                          <a:cs typeface="B Nazanin" panose="00000400000000000000" pitchFamily="2" charset="-78"/>
                        </a:rPr>
                        <a:t>افت </a:t>
                      </a:r>
                      <a:r>
                        <a:rPr lang="en-US" sz="2000" b="0" i="0" dirty="0">
                          <a:solidFill>
                            <a:srgbClr val="000000"/>
                          </a:solidFill>
                          <a:effectLst/>
                          <a:latin typeface="TimesNewRomanPSMT"/>
                          <a:cs typeface="B Nazanin" panose="00000400000000000000" pitchFamily="2" charset="-78"/>
                        </a:rPr>
                        <a:t>PH</a:t>
                      </a:r>
                      <a:r>
                        <a:rPr lang="fa-IR" sz="2000" b="0" i="0" dirty="0">
                          <a:solidFill>
                            <a:srgbClr val="000000"/>
                          </a:solidFill>
                          <a:effectLst/>
                          <a:latin typeface="BLotus"/>
                          <a:cs typeface="B Nazanin" panose="00000400000000000000" pitchFamily="2" charset="-78"/>
                        </a:rPr>
                        <a:t>درون زخم می </a:t>
                      </a:r>
                      <a:r>
                        <a:rPr lang="fa-IR" sz="2000" b="0" i="0" dirty="0" smtClean="0">
                          <a:solidFill>
                            <a:srgbClr val="000000"/>
                          </a:solidFill>
                          <a:effectLst/>
                          <a:latin typeface="BLotus"/>
                          <a:cs typeface="B Nazanin" panose="00000400000000000000" pitchFamily="2" charset="-78"/>
                        </a:rPr>
                        <a:t>شود . نکروز </a:t>
                      </a:r>
                      <a:r>
                        <a:rPr lang="fa-IR" sz="2000" b="0" i="0" dirty="0">
                          <a:solidFill>
                            <a:srgbClr val="000000"/>
                          </a:solidFill>
                          <a:effectLst/>
                          <a:latin typeface="BLotus"/>
                          <a:cs typeface="B Nazanin" panose="00000400000000000000" pitchFamily="2" charset="-78"/>
                        </a:rPr>
                        <a:t>انعقادی </a:t>
                      </a:r>
                      <a:r>
                        <a:rPr lang="fa-IR" sz="2000" b="0" i="0" dirty="0" smtClean="0">
                          <a:solidFill>
                            <a:srgbClr val="000000"/>
                          </a:solidFill>
                          <a:effectLst/>
                          <a:latin typeface="BLotus"/>
                          <a:cs typeface="B Nazanin" panose="00000400000000000000" pitchFamily="2" charset="-78"/>
                        </a:rPr>
                        <a:t>باعث ترومبوز عروق</a:t>
                      </a:r>
                      <a:r>
                        <a:rPr lang="fa-IR" sz="2000" b="0" i="0" dirty="0">
                          <a:solidFill>
                            <a:srgbClr val="000000"/>
                          </a:solidFill>
                          <a:effectLst/>
                          <a:latin typeface="BLotus"/>
                          <a:cs typeface="B Nazanin" panose="00000400000000000000" pitchFamily="2" charset="-78"/>
                        </a:rPr>
                        <a:t>، زخم و همولیز می </a:t>
                      </a:r>
                      <a:r>
                        <a:rPr lang="fa-IR" sz="2000" b="0" i="0" dirty="0" smtClean="0">
                          <a:solidFill>
                            <a:srgbClr val="000000"/>
                          </a:solidFill>
                          <a:effectLst/>
                          <a:latin typeface="BLotus"/>
                          <a:cs typeface="B Nazanin" panose="00000400000000000000" pitchFamily="2" charset="-78"/>
                        </a:rPr>
                        <a:t>گردد . در </a:t>
                      </a:r>
                      <a:r>
                        <a:rPr lang="fa-IR" sz="2000" b="0" i="0" dirty="0">
                          <a:solidFill>
                            <a:srgbClr val="000000"/>
                          </a:solidFill>
                          <a:effectLst/>
                          <a:latin typeface="BLotus"/>
                          <a:cs typeface="B Nazanin" panose="00000400000000000000" pitchFamily="2" charset="-78"/>
                        </a:rPr>
                        <a:t>صورت استنشاق، </a:t>
                      </a:r>
                      <a:r>
                        <a:rPr lang="fa-IR" sz="2000" b="0" i="0" dirty="0" smtClean="0">
                          <a:solidFill>
                            <a:srgbClr val="000000"/>
                          </a:solidFill>
                          <a:effectLst/>
                          <a:latin typeface="BLotus"/>
                          <a:cs typeface="B Nazanin" panose="00000400000000000000" pitchFamily="2" charset="-78"/>
                        </a:rPr>
                        <a:t>باعث </a:t>
                      </a:r>
                      <a:r>
                        <a:rPr lang="fa-IR" sz="2000" b="0" i="0" dirty="0">
                          <a:solidFill>
                            <a:srgbClr val="000000"/>
                          </a:solidFill>
                          <a:effectLst/>
                          <a:latin typeface="BLotus"/>
                          <a:cs typeface="B Nazanin" panose="00000400000000000000" pitchFamily="2" charset="-78"/>
                        </a:rPr>
                        <a:t>ادم </a:t>
                      </a:r>
                      <a:r>
                        <a:rPr lang="fa-IR" sz="2000" b="0" i="0" dirty="0" smtClean="0">
                          <a:solidFill>
                            <a:srgbClr val="000000"/>
                          </a:solidFill>
                          <a:effectLst/>
                          <a:latin typeface="BLotus"/>
                          <a:cs typeface="B Nazanin" panose="00000400000000000000" pitchFamily="2" charset="-78"/>
                        </a:rPr>
                        <a:t>ریوی گردد . </a:t>
                      </a:r>
                      <a:r>
                        <a:rPr lang="fa-IR" sz="2000" b="0" i="0" dirty="0">
                          <a:solidFill>
                            <a:srgbClr val="000000"/>
                          </a:solidFill>
                          <a:effectLst/>
                          <a:latin typeface="BLotus"/>
                          <a:cs typeface="B Nazanin" panose="00000400000000000000" pitchFamily="2" charset="-78"/>
                        </a:rPr>
                        <a:t>شست و شوی محل </a:t>
                      </a:r>
                      <a:r>
                        <a:rPr lang="fa-IR" sz="2000" b="0" i="0" dirty="0" smtClean="0">
                          <a:solidFill>
                            <a:srgbClr val="000000"/>
                          </a:solidFill>
                          <a:effectLst/>
                          <a:latin typeface="BLotus"/>
                          <a:cs typeface="B Nazanin" panose="00000400000000000000" pitchFamily="2" charset="-78"/>
                        </a:rPr>
                        <a:t>سوختگی با </a:t>
                      </a:r>
                      <a:r>
                        <a:rPr lang="fa-IR" sz="2000" b="0" i="0" dirty="0">
                          <a:solidFill>
                            <a:srgbClr val="000000"/>
                          </a:solidFill>
                          <a:effectLst/>
                          <a:latin typeface="BLotus"/>
                          <a:cs typeface="B Nazanin" panose="00000400000000000000" pitchFamily="2" charset="-78"/>
                        </a:rPr>
                        <a:t>آب فراوان بهترین درمان </a:t>
                      </a:r>
                      <a:r>
                        <a:rPr lang="fa-IR" sz="2000" b="0" i="0" dirty="0" smtClean="0">
                          <a:solidFill>
                            <a:srgbClr val="000000"/>
                          </a:solidFill>
                          <a:effectLst/>
                          <a:latin typeface="BLotus"/>
                          <a:cs typeface="B Nazanin" panose="00000400000000000000" pitchFamily="2" charset="-78"/>
                        </a:rPr>
                        <a:t>اولیه است . در </a:t>
                      </a:r>
                      <a:r>
                        <a:rPr lang="fa-IR" sz="2000" b="0" i="0" dirty="0">
                          <a:solidFill>
                            <a:srgbClr val="000000"/>
                          </a:solidFill>
                          <a:effectLst/>
                          <a:latin typeface="BLotus"/>
                          <a:cs typeface="B Nazanin" panose="00000400000000000000" pitchFamily="2" charset="-78"/>
                        </a:rPr>
                        <a:t>صورت وسعت آسیب </a:t>
                      </a:r>
                      <a:r>
                        <a:rPr lang="en-US" sz="2000" b="0" i="0" dirty="0">
                          <a:solidFill>
                            <a:srgbClr val="000000"/>
                          </a:solidFill>
                          <a:effectLst/>
                          <a:latin typeface="TimesNewRomanPSMT"/>
                          <a:cs typeface="B Nazanin" panose="00000400000000000000" pitchFamily="2" charset="-78"/>
                        </a:rPr>
                        <a:t>early </a:t>
                      </a:r>
                      <a:r>
                        <a:rPr lang="fa-IR" sz="2000" b="0" i="0" dirty="0" smtClean="0">
                          <a:solidFill>
                            <a:srgbClr val="000000"/>
                          </a:solidFill>
                          <a:effectLst/>
                          <a:latin typeface="TimesNewRomanPSMT"/>
                          <a:cs typeface="B Nazanin" panose="00000400000000000000" pitchFamily="2" charset="-78"/>
                        </a:rPr>
                        <a:t>  </a:t>
                      </a:r>
                      <a:r>
                        <a:rPr lang="en-US" sz="2000" b="0" i="0" dirty="0" smtClean="0">
                          <a:solidFill>
                            <a:srgbClr val="000000"/>
                          </a:solidFill>
                          <a:effectLst/>
                          <a:latin typeface="TimesNewRomanPSMT"/>
                          <a:cs typeface="B Nazanin" panose="00000400000000000000" pitchFamily="2" charset="-78"/>
                        </a:rPr>
                        <a:t>  </a:t>
                      </a:r>
                      <a:r>
                        <a:rPr lang="fa-IR" sz="2000" b="0" i="0" dirty="0" smtClean="0">
                          <a:solidFill>
                            <a:srgbClr val="000000"/>
                          </a:solidFill>
                          <a:effectLst/>
                          <a:latin typeface="TimesNewRomanPSMT"/>
                          <a:cs typeface="B Nazanin" panose="00000400000000000000" pitchFamily="2" charset="-78"/>
                        </a:rPr>
                        <a:t> </a:t>
                      </a:r>
                      <a:r>
                        <a:rPr lang="en-US" sz="2000" b="0" i="0" dirty="0" smtClean="0">
                          <a:solidFill>
                            <a:srgbClr val="000000"/>
                          </a:solidFill>
                          <a:effectLst/>
                          <a:latin typeface="TimesNewRomanPSMT"/>
                          <a:cs typeface="B Nazanin" panose="00000400000000000000" pitchFamily="2" charset="-78"/>
                        </a:rPr>
                        <a:t>excision</a:t>
                      </a:r>
                      <a:r>
                        <a:rPr lang="fa-IR" sz="2000" b="0" i="0" dirty="0" smtClean="0">
                          <a:solidFill>
                            <a:srgbClr val="000000"/>
                          </a:solidFill>
                          <a:effectLst/>
                          <a:latin typeface="TimesNewRomanPSMT"/>
                          <a:cs typeface="B Nazanin" panose="00000400000000000000" pitchFamily="2" charset="-78"/>
                        </a:rPr>
                        <a:t> </a:t>
                      </a:r>
                      <a:r>
                        <a:rPr lang="fa-IR" sz="2000" b="0" i="0" dirty="0" smtClean="0">
                          <a:solidFill>
                            <a:srgbClr val="000000"/>
                          </a:solidFill>
                          <a:effectLst/>
                          <a:latin typeface="BLotus"/>
                          <a:cs typeface="B Nazanin" panose="00000400000000000000" pitchFamily="2" charset="-78"/>
                        </a:rPr>
                        <a:t>انجام </a:t>
                      </a:r>
                      <a:r>
                        <a:rPr lang="fa-IR" sz="2000" b="0" i="0" dirty="0">
                          <a:solidFill>
                            <a:srgbClr val="000000"/>
                          </a:solidFill>
                          <a:effectLst/>
                          <a:latin typeface="BLotus"/>
                          <a:cs typeface="B Nazanin" panose="00000400000000000000" pitchFamily="2" charset="-78"/>
                        </a:rPr>
                        <a:t>می </a:t>
                      </a:r>
                      <a:r>
                        <a:rPr lang="fa-IR" sz="2000" b="0" i="0" dirty="0" smtClean="0">
                          <a:solidFill>
                            <a:srgbClr val="000000"/>
                          </a:solidFill>
                          <a:effectLst/>
                          <a:latin typeface="BLotus"/>
                          <a:cs typeface="B Nazanin" panose="00000400000000000000" pitchFamily="2" charset="-78"/>
                        </a:rPr>
                        <a:t>گردد</a:t>
                      </a:r>
                      <a:r>
                        <a:rPr lang="fa-IR" sz="2000" b="0" i="0" baseline="0" dirty="0" smtClean="0">
                          <a:solidFill>
                            <a:srgbClr val="000000"/>
                          </a:solidFill>
                          <a:effectLst/>
                          <a:latin typeface="BLotus"/>
                          <a:cs typeface="B Nazanin" panose="00000400000000000000" pitchFamily="2" charset="-78"/>
                        </a:rPr>
                        <a:t> .</a:t>
                      </a:r>
                      <a:endParaRPr lang="fa-IR" sz="3200" dirty="0">
                        <a:effectLst/>
                        <a:cs typeface="B Nazanin" panose="00000400000000000000" pitchFamily="2" charset="-78"/>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266700" y="-5561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92422641"/>
              </p:ext>
            </p:extLst>
          </p:nvPr>
        </p:nvGraphicFramePr>
        <p:xfrm>
          <a:off x="266700" y="2209800"/>
          <a:ext cx="8115300" cy="3550920"/>
        </p:xfrm>
        <a:graphic>
          <a:graphicData uri="http://schemas.openxmlformats.org/drawingml/2006/table">
            <a:tbl>
              <a:tblPr/>
              <a:tblGrid>
                <a:gridCol w="1333500"/>
                <a:gridCol w="1699491"/>
                <a:gridCol w="5082309"/>
              </a:tblGrid>
              <a:tr h="3550920">
                <a:tc>
                  <a:txBody>
                    <a:bodyPr/>
                    <a:lstStyle/>
                    <a:p>
                      <a:pPr algn="ctr"/>
                      <a:r>
                        <a:rPr lang="fa-IR" sz="1800" b="1" i="0" dirty="0" smtClean="0">
                          <a:solidFill>
                            <a:srgbClr val="0070C0"/>
                          </a:solidFill>
                          <a:effectLst/>
                          <a:latin typeface="BLotus"/>
                          <a:cs typeface="B Nazanin" panose="00000400000000000000" pitchFamily="2" charset="-78"/>
                        </a:rPr>
                        <a:t>هیدروفلوریک </a:t>
                      </a:r>
                      <a:r>
                        <a:rPr lang="fa-IR" sz="1800" b="1" i="0" dirty="0">
                          <a:solidFill>
                            <a:srgbClr val="0070C0"/>
                          </a:solidFill>
                          <a:effectLst/>
                          <a:latin typeface="BLotus"/>
                          <a:cs typeface="B Nazanin" panose="00000400000000000000" pitchFamily="2" charset="-78"/>
                        </a:rPr>
                        <a:t>اسید </a:t>
                      </a:r>
                      <a:endParaRPr lang="fa-IR" sz="2800" b="1" dirty="0">
                        <a:solidFill>
                          <a:srgbClr val="0070C0"/>
                        </a:solidFill>
                        <a:effectLst/>
                        <a:cs typeface="B Nazanin" panose="00000400000000000000" pitchFamily="2" charset="-78"/>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a:r>
                        <a:rPr lang="fa-IR" sz="2000" b="0" i="0" dirty="0">
                          <a:solidFill>
                            <a:srgbClr val="000000"/>
                          </a:solidFill>
                          <a:effectLst/>
                          <a:latin typeface="BLotus"/>
                          <a:cs typeface="B Nazanin" panose="00000400000000000000" pitchFamily="2" charset="-78"/>
                        </a:rPr>
                        <a:t>در صنعت نفت بعنوان </a:t>
                      </a:r>
                      <a:r>
                        <a:rPr lang="fa-IR" sz="2000" b="0" i="0" dirty="0" smtClean="0">
                          <a:solidFill>
                            <a:srgbClr val="000000"/>
                          </a:solidFill>
                          <a:effectLst/>
                          <a:latin typeface="BLotus"/>
                          <a:cs typeface="B Nazanin" panose="00000400000000000000" pitchFamily="2" charset="-78"/>
                        </a:rPr>
                        <a:t>تمیز</a:t>
                      </a:r>
                      <a:r>
                        <a:rPr lang="en-US" sz="2000" b="0" i="0" dirty="0" smtClean="0">
                          <a:solidFill>
                            <a:srgbClr val="000000"/>
                          </a:solidFill>
                          <a:effectLst/>
                          <a:latin typeface="BLotus"/>
                          <a:cs typeface="B Nazanin" panose="00000400000000000000" pitchFamily="2" charset="-78"/>
                        </a:rPr>
                        <a:t> </a:t>
                      </a:r>
                      <a:r>
                        <a:rPr lang="fa-IR" sz="2000" b="0" i="0" dirty="0" smtClean="0">
                          <a:solidFill>
                            <a:srgbClr val="000000"/>
                          </a:solidFill>
                          <a:effectLst/>
                          <a:latin typeface="BLotus"/>
                          <a:cs typeface="B Nazanin" panose="00000400000000000000" pitchFamily="2" charset="-78"/>
                        </a:rPr>
                        <a:t>کننده </a:t>
                      </a:r>
                      <a:r>
                        <a:rPr lang="fa-IR" sz="2000" b="0" i="0" dirty="0">
                          <a:solidFill>
                            <a:srgbClr val="000000"/>
                          </a:solidFill>
                          <a:effectLst/>
                          <a:latin typeface="BLotus"/>
                          <a:cs typeface="B Nazanin" panose="00000400000000000000" pitchFamily="2" charset="-78"/>
                        </a:rPr>
                        <a:t>و در </a:t>
                      </a:r>
                      <a:r>
                        <a:rPr lang="fa-IR" sz="2000" b="0" i="0" dirty="0" smtClean="0">
                          <a:solidFill>
                            <a:srgbClr val="000000"/>
                          </a:solidFill>
                          <a:effectLst/>
                          <a:latin typeface="BLotus"/>
                          <a:cs typeface="B Nazanin" panose="00000400000000000000" pitchFamily="2" charset="-78"/>
                        </a:rPr>
                        <a:t>صنایع </a:t>
                      </a:r>
                      <a:r>
                        <a:rPr lang="fa-IR" sz="2000" b="0" i="0" dirty="0">
                          <a:solidFill>
                            <a:srgbClr val="000000"/>
                          </a:solidFill>
                          <a:effectLst/>
                          <a:latin typeface="BLotus"/>
                          <a:cs typeface="B Nazanin" panose="00000400000000000000" pitchFamily="2" charset="-78"/>
                        </a:rPr>
                        <a:t>تولید </a:t>
                      </a:r>
                      <a:r>
                        <a:rPr lang="fa-IR" sz="2000" b="0" i="0" dirty="0" smtClean="0">
                          <a:solidFill>
                            <a:srgbClr val="000000"/>
                          </a:solidFill>
                          <a:effectLst/>
                          <a:latin typeface="BLotus"/>
                          <a:cs typeface="B Nazanin" panose="00000400000000000000" pitchFamily="2" charset="-78"/>
                        </a:rPr>
                        <a:t>اکتان ، </a:t>
                      </a:r>
                      <a:r>
                        <a:rPr lang="fa-IR" sz="2000" b="0" i="0" dirty="0">
                          <a:solidFill>
                            <a:srgbClr val="000000"/>
                          </a:solidFill>
                          <a:effectLst/>
                          <a:latin typeface="BLotus"/>
                          <a:cs typeface="B Nazanin" panose="00000400000000000000" pitchFamily="2" charset="-78"/>
                        </a:rPr>
                        <a:t>رنگ ها ، سطوح </a:t>
                      </a:r>
                      <a:r>
                        <a:rPr lang="fa-IR" sz="2000" b="0" i="0" dirty="0" smtClean="0">
                          <a:solidFill>
                            <a:srgbClr val="000000"/>
                          </a:solidFill>
                          <a:effectLst/>
                          <a:latin typeface="BLotus"/>
                          <a:cs typeface="B Nazanin" panose="00000400000000000000" pitchFamily="2" charset="-78"/>
                        </a:rPr>
                        <a:t>آنتی باکتریال </a:t>
                      </a:r>
                      <a:r>
                        <a:rPr lang="fa-IR" sz="2000" b="0" i="0" dirty="0">
                          <a:solidFill>
                            <a:srgbClr val="000000"/>
                          </a:solidFill>
                          <a:effectLst/>
                          <a:latin typeface="BLotus"/>
                          <a:cs typeface="B Nazanin" panose="00000400000000000000" pitchFamily="2" charset="-78"/>
                        </a:rPr>
                        <a:t>و </a:t>
                      </a:r>
                      <a:r>
                        <a:rPr lang="fa-IR" sz="2000" b="0" i="0" dirty="0" smtClean="0">
                          <a:solidFill>
                            <a:srgbClr val="000000"/>
                          </a:solidFill>
                          <a:effectLst/>
                          <a:latin typeface="BLotus"/>
                          <a:cs typeface="B Nazanin" panose="00000400000000000000" pitchFamily="2" charset="-78"/>
                        </a:rPr>
                        <a:t>صنایع شیشه سازی بکار </a:t>
                      </a:r>
                      <a:r>
                        <a:rPr lang="fa-IR" sz="2000" b="0" i="0" dirty="0">
                          <a:solidFill>
                            <a:srgbClr val="000000"/>
                          </a:solidFill>
                          <a:effectLst/>
                          <a:latin typeface="BLotus"/>
                          <a:cs typeface="B Nazanin" panose="00000400000000000000" pitchFamily="2" charset="-78"/>
                        </a:rPr>
                        <a:t>می رود.</a:t>
                      </a:r>
                      <a:endParaRPr lang="fa-IR" sz="3200" dirty="0">
                        <a:effectLst/>
                        <a:cs typeface="B Nazanin" panose="00000400000000000000" pitchFamily="2" charset="-78"/>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a:r>
                        <a:rPr lang="fa-IR" sz="2000" b="0" i="0" dirty="0">
                          <a:solidFill>
                            <a:srgbClr val="000000"/>
                          </a:solidFill>
                          <a:effectLst/>
                          <a:latin typeface="BLotus"/>
                          <a:cs typeface="B Nazanin" panose="00000400000000000000" pitchFamily="2" charset="-78"/>
                        </a:rPr>
                        <a:t>بدلیل خاصیت اسیدی و </a:t>
                      </a:r>
                      <a:r>
                        <a:rPr lang="fa-IR" sz="2000" b="0" i="0" dirty="0" smtClean="0">
                          <a:solidFill>
                            <a:srgbClr val="000000"/>
                          </a:solidFill>
                          <a:effectLst/>
                          <a:latin typeface="BLotus"/>
                          <a:cs typeface="B Nazanin" panose="00000400000000000000" pitchFamily="2" charset="-78"/>
                        </a:rPr>
                        <a:t>سمیت </a:t>
                      </a:r>
                      <a:r>
                        <a:rPr lang="fa-IR" sz="2000" b="0" i="0" dirty="0">
                          <a:solidFill>
                            <a:srgbClr val="000000"/>
                          </a:solidFill>
                          <a:effectLst/>
                          <a:latin typeface="BLotus"/>
                          <a:cs typeface="B Nazanin" panose="00000400000000000000" pitchFamily="2" charset="-78"/>
                        </a:rPr>
                        <a:t>متابولیکی کشنده است.</a:t>
                      </a:r>
                      <a:br>
                        <a:rPr lang="fa-IR" sz="2000" b="0" i="0" dirty="0">
                          <a:solidFill>
                            <a:srgbClr val="000000"/>
                          </a:solidFill>
                          <a:effectLst/>
                          <a:latin typeface="BLotus"/>
                          <a:cs typeface="B Nazanin" panose="00000400000000000000" pitchFamily="2" charset="-78"/>
                        </a:rPr>
                      </a:br>
                      <a:r>
                        <a:rPr lang="fa-IR" sz="2000" b="0" i="0" dirty="0">
                          <a:solidFill>
                            <a:srgbClr val="000000"/>
                          </a:solidFill>
                          <a:effectLst/>
                          <a:latin typeface="BLotus"/>
                          <a:cs typeface="B Nazanin" panose="00000400000000000000" pitchFamily="2" charset="-78"/>
                        </a:rPr>
                        <a:t>ایجاد هیپوکلسمی ، هیپومنیزیمی و هایپرکالمی می </a:t>
                      </a:r>
                      <a:r>
                        <a:rPr lang="fa-IR" sz="2000" b="0" i="0" dirty="0" smtClean="0">
                          <a:solidFill>
                            <a:srgbClr val="000000"/>
                          </a:solidFill>
                          <a:effectLst/>
                          <a:latin typeface="BLotus"/>
                          <a:cs typeface="B Nazanin" panose="00000400000000000000" pitchFamily="2" charset="-78"/>
                        </a:rPr>
                        <a:t>کند .</a:t>
                      </a:r>
                      <a:r>
                        <a:rPr lang="fa-IR" sz="2000" b="0" i="0" dirty="0">
                          <a:solidFill>
                            <a:srgbClr val="000000"/>
                          </a:solidFill>
                          <a:effectLst/>
                          <a:latin typeface="BLotus"/>
                          <a:cs typeface="B Nazanin" panose="00000400000000000000" pitchFamily="2" charset="-78"/>
                        </a:rPr>
                        <a:t/>
                      </a:r>
                      <a:br>
                        <a:rPr lang="fa-IR" sz="2000" b="0" i="0" dirty="0">
                          <a:solidFill>
                            <a:srgbClr val="000000"/>
                          </a:solidFill>
                          <a:effectLst/>
                          <a:latin typeface="BLotus"/>
                          <a:cs typeface="B Nazanin" panose="00000400000000000000" pitchFamily="2" charset="-78"/>
                        </a:rPr>
                      </a:br>
                      <a:r>
                        <a:rPr lang="fa-IR" sz="2000" b="0" i="0" dirty="0">
                          <a:solidFill>
                            <a:srgbClr val="000000"/>
                          </a:solidFill>
                          <a:effectLst/>
                          <a:latin typeface="BLotus"/>
                          <a:cs typeface="B Nazanin" panose="00000400000000000000" pitchFamily="2" charset="-78"/>
                        </a:rPr>
                        <a:t>آسیب رسانی بر </a:t>
                      </a:r>
                      <a:r>
                        <a:rPr lang="fa-IR" sz="2000" b="0" i="0" dirty="0" smtClean="0">
                          <a:solidFill>
                            <a:srgbClr val="000000"/>
                          </a:solidFill>
                          <a:effectLst/>
                          <a:latin typeface="BLotus"/>
                          <a:cs typeface="B Nazanin" panose="00000400000000000000" pitchFamily="2" charset="-78"/>
                        </a:rPr>
                        <a:t>اساس </a:t>
                      </a:r>
                      <a:r>
                        <a:rPr lang="fa-IR" sz="2000" b="0" i="0" dirty="0">
                          <a:solidFill>
                            <a:srgbClr val="000000"/>
                          </a:solidFill>
                          <a:effectLst/>
                          <a:latin typeface="BLotus"/>
                          <a:cs typeface="B Nazanin" panose="00000400000000000000" pitchFamily="2" charset="-78"/>
                        </a:rPr>
                        <a:t>غلظت آن متفاوت </a:t>
                      </a:r>
                      <a:r>
                        <a:rPr lang="fa-IR" sz="2000" b="0" i="0" dirty="0" smtClean="0">
                          <a:solidFill>
                            <a:srgbClr val="000000"/>
                          </a:solidFill>
                          <a:effectLst/>
                          <a:latin typeface="BLotus"/>
                          <a:cs typeface="B Nazanin" panose="00000400000000000000" pitchFamily="2" charset="-78"/>
                        </a:rPr>
                        <a:t>است</a:t>
                      </a:r>
                      <a:r>
                        <a:rPr lang="fa-IR" sz="2000" b="0" i="0" baseline="0" dirty="0" smtClean="0">
                          <a:solidFill>
                            <a:srgbClr val="000000"/>
                          </a:solidFill>
                          <a:effectLst/>
                          <a:latin typeface="BLotus"/>
                          <a:cs typeface="B Nazanin" panose="00000400000000000000" pitchFamily="2" charset="-78"/>
                        </a:rPr>
                        <a:t> </a:t>
                      </a:r>
                      <a:r>
                        <a:rPr lang="fa-IR" sz="2000" b="0" i="0" dirty="0" smtClean="0">
                          <a:solidFill>
                            <a:srgbClr val="000000"/>
                          </a:solidFill>
                          <a:effectLst/>
                          <a:latin typeface="BLotus"/>
                          <a:cs typeface="B Nazanin" panose="00000400000000000000" pitchFamily="2" charset="-78"/>
                        </a:rPr>
                        <a:t> </a:t>
                      </a:r>
                      <a:r>
                        <a:rPr lang="fa-IR" sz="2000" b="0" i="0" dirty="0">
                          <a:solidFill>
                            <a:srgbClr val="000000"/>
                          </a:solidFill>
                          <a:effectLst/>
                          <a:latin typeface="BLotus"/>
                          <a:cs typeface="B Nazanin" panose="00000400000000000000" pitchFamily="2" charset="-78"/>
                        </a:rPr>
                        <a:t>و در غلظت های </a:t>
                      </a:r>
                      <a:r>
                        <a:rPr lang="fa-IR" sz="2000" b="0" i="0" dirty="0" smtClean="0">
                          <a:solidFill>
                            <a:srgbClr val="000000"/>
                          </a:solidFill>
                          <a:effectLst/>
                          <a:latin typeface="BLotus"/>
                          <a:cs typeface="B Nazanin" panose="00000400000000000000" pitchFamily="2" charset="-78"/>
                        </a:rPr>
                        <a:t>بالای 50درصد </a:t>
                      </a:r>
                      <a:r>
                        <a:rPr lang="fa-IR" sz="2000" b="0" i="0" dirty="0">
                          <a:solidFill>
                            <a:srgbClr val="000000"/>
                          </a:solidFill>
                          <a:effectLst/>
                          <a:latin typeface="BLotus"/>
                          <a:cs typeface="B Nazanin" panose="00000400000000000000" pitchFamily="2" charset="-78"/>
                        </a:rPr>
                        <a:t>عوارض آنی و کشندگی بیشتری </a:t>
                      </a:r>
                      <a:r>
                        <a:rPr lang="fa-IR" sz="2000" b="0" i="0" dirty="0" smtClean="0">
                          <a:solidFill>
                            <a:srgbClr val="000000"/>
                          </a:solidFill>
                          <a:effectLst/>
                          <a:latin typeface="BLotus"/>
                          <a:cs typeface="B Nazanin" panose="00000400000000000000" pitchFamily="2" charset="-78"/>
                        </a:rPr>
                        <a:t>دارد . یافته </a:t>
                      </a:r>
                      <a:r>
                        <a:rPr lang="fa-IR" sz="2000" b="0" i="0" dirty="0">
                          <a:solidFill>
                            <a:srgbClr val="000000"/>
                          </a:solidFill>
                          <a:effectLst/>
                          <a:latin typeface="BLotus"/>
                          <a:cs typeface="B Nazanin" panose="00000400000000000000" pitchFamily="2" charset="-78"/>
                        </a:rPr>
                        <a:t>تیپیکال در </a:t>
                      </a:r>
                      <a:r>
                        <a:rPr lang="en-US" sz="2000" b="0" i="0" dirty="0" smtClean="0">
                          <a:solidFill>
                            <a:srgbClr val="000000"/>
                          </a:solidFill>
                          <a:effectLst/>
                          <a:latin typeface="BLotus"/>
                          <a:cs typeface="B Nazanin" panose="00000400000000000000" pitchFamily="2" charset="-78"/>
                        </a:rPr>
                        <a:t> </a:t>
                      </a:r>
                      <a:r>
                        <a:rPr lang="en-US" sz="2000" b="0" i="0" dirty="0" smtClean="0">
                          <a:solidFill>
                            <a:srgbClr val="000000"/>
                          </a:solidFill>
                          <a:effectLst/>
                          <a:latin typeface="TimesNewRomanPSMT"/>
                          <a:cs typeface="B Nazanin" panose="00000400000000000000" pitchFamily="2" charset="-78"/>
                        </a:rPr>
                        <a:t>EKG</a:t>
                      </a:r>
                      <a:r>
                        <a:rPr lang="fa-IR" sz="2000" b="0" i="0" dirty="0">
                          <a:solidFill>
                            <a:srgbClr val="000000"/>
                          </a:solidFill>
                          <a:effectLst/>
                          <a:latin typeface="BLotus"/>
                          <a:cs typeface="B Nazanin" panose="00000400000000000000" pitchFamily="2" charset="-78"/>
                        </a:rPr>
                        <a:t>بیمار طولانی شدن قطعه </a:t>
                      </a:r>
                      <a:r>
                        <a:rPr lang="en-US" sz="2000" b="0" i="0" baseline="0" dirty="0" smtClean="0">
                          <a:solidFill>
                            <a:srgbClr val="000000"/>
                          </a:solidFill>
                          <a:effectLst/>
                          <a:latin typeface="BLotus"/>
                          <a:cs typeface="B Nazanin" panose="00000400000000000000" pitchFamily="2" charset="-78"/>
                        </a:rPr>
                        <a:t> </a:t>
                      </a:r>
                      <a:r>
                        <a:rPr lang="en-US" sz="2000" b="0" i="0" dirty="0" smtClean="0">
                          <a:solidFill>
                            <a:srgbClr val="000000"/>
                          </a:solidFill>
                          <a:effectLst/>
                          <a:latin typeface="TimesNewRomanPSMT"/>
                          <a:cs typeface="B Nazanin" panose="00000400000000000000" pitchFamily="2" charset="-78"/>
                        </a:rPr>
                        <a:t>Q.T</a:t>
                      </a:r>
                      <a:r>
                        <a:rPr lang="fa-IR" sz="2000" b="0" i="0" dirty="0">
                          <a:solidFill>
                            <a:srgbClr val="000000"/>
                          </a:solidFill>
                          <a:effectLst/>
                          <a:latin typeface="BLotus"/>
                          <a:cs typeface="B Nazanin" panose="00000400000000000000" pitchFamily="2" charset="-78"/>
                        </a:rPr>
                        <a:t>است.</a:t>
                      </a:r>
                      <a:br>
                        <a:rPr lang="fa-IR" sz="2000" b="0" i="0" dirty="0">
                          <a:solidFill>
                            <a:srgbClr val="000000"/>
                          </a:solidFill>
                          <a:effectLst/>
                          <a:latin typeface="BLotus"/>
                          <a:cs typeface="B Nazanin" panose="00000400000000000000" pitchFamily="2" charset="-78"/>
                        </a:rPr>
                      </a:br>
                      <a:r>
                        <a:rPr lang="fa-IR" sz="2000" b="0" i="0" dirty="0">
                          <a:solidFill>
                            <a:srgbClr val="000000"/>
                          </a:solidFill>
                          <a:effectLst/>
                          <a:latin typeface="BLotus"/>
                          <a:cs typeface="B Nazanin" panose="00000400000000000000" pitchFamily="2" charset="-78"/>
                        </a:rPr>
                        <a:t>اختلالات الکترولیتی می تواند ( </a:t>
                      </a:r>
                      <a:r>
                        <a:rPr lang="en-US" sz="2000" b="0" i="0" dirty="0">
                          <a:solidFill>
                            <a:srgbClr val="000000"/>
                          </a:solidFill>
                          <a:effectLst/>
                          <a:latin typeface="TimesNewRomanPSMT"/>
                          <a:cs typeface="B Nazanin" panose="00000400000000000000" pitchFamily="2" charset="-78"/>
                        </a:rPr>
                        <a:t>VF</a:t>
                      </a:r>
                      <a:r>
                        <a:rPr lang="fa-IR" sz="2000" b="0" i="0" dirty="0">
                          <a:solidFill>
                            <a:srgbClr val="000000"/>
                          </a:solidFill>
                          <a:effectLst/>
                          <a:latin typeface="BLotus"/>
                          <a:cs typeface="B Nazanin" panose="00000400000000000000" pitchFamily="2" charset="-78"/>
                        </a:rPr>
                        <a:t>فیبریلاسیون بطنی ) ایجاد </a:t>
                      </a:r>
                      <a:r>
                        <a:rPr lang="fa-IR" sz="2000" b="0" i="0" dirty="0" smtClean="0">
                          <a:solidFill>
                            <a:srgbClr val="000000"/>
                          </a:solidFill>
                          <a:effectLst/>
                          <a:latin typeface="BLotus"/>
                          <a:cs typeface="B Nazanin" panose="00000400000000000000" pitchFamily="2" charset="-78"/>
                        </a:rPr>
                        <a:t>نماید</a:t>
                      </a:r>
                      <a:r>
                        <a:rPr lang="en-US" sz="2000" b="0" i="0" dirty="0" smtClean="0">
                          <a:solidFill>
                            <a:srgbClr val="000000"/>
                          </a:solidFill>
                          <a:effectLst/>
                          <a:latin typeface="BLotus"/>
                          <a:cs typeface="B Nazanin" panose="00000400000000000000" pitchFamily="2" charset="-78"/>
                        </a:rPr>
                        <a:t> </a:t>
                      </a:r>
                      <a:r>
                        <a:rPr lang="fa-IR" sz="2000" b="0" i="0" dirty="0" smtClean="0">
                          <a:solidFill>
                            <a:srgbClr val="000000"/>
                          </a:solidFill>
                          <a:effectLst/>
                          <a:latin typeface="BLotus"/>
                          <a:cs typeface="B Nazanin" panose="00000400000000000000" pitchFamily="2" charset="-78"/>
                        </a:rPr>
                        <a:t>.</a:t>
                      </a:r>
                      <a:r>
                        <a:rPr lang="fa-IR" sz="2000" b="0" i="0" dirty="0">
                          <a:solidFill>
                            <a:srgbClr val="000000"/>
                          </a:solidFill>
                          <a:effectLst/>
                          <a:latin typeface="BLotus"/>
                          <a:cs typeface="B Nazanin" panose="00000400000000000000" pitchFamily="2" charset="-78"/>
                        </a:rPr>
                        <a:t/>
                      </a:r>
                      <a:br>
                        <a:rPr lang="fa-IR" sz="2000" b="0" i="0" dirty="0">
                          <a:solidFill>
                            <a:srgbClr val="000000"/>
                          </a:solidFill>
                          <a:effectLst/>
                          <a:latin typeface="BLotus"/>
                          <a:cs typeface="B Nazanin" panose="00000400000000000000" pitchFamily="2" charset="-78"/>
                        </a:rPr>
                      </a:br>
                      <a:r>
                        <a:rPr lang="fa-IR" sz="2000" b="0" i="0" dirty="0">
                          <a:solidFill>
                            <a:srgbClr val="000000"/>
                          </a:solidFill>
                          <a:effectLst/>
                          <a:latin typeface="BLotus"/>
                          <a:cs typeface="B Nazanin" panose="00000400000000000000" pitchFamily="2" charset="-78"/>
                        </a:rPr>
                        <a:t>شست و شوی محل </a:t>
                      </a:r>
                      <a:r>
                        <a:rPr lang="fa-IR" sz="2000" b="0" i="0" dirty="0" smtClean="0">
                          <a:solidFill>
                            <a:srgbClr val="000000"/>
                          </a:solidFill>
                          <a:effectLst/>
                          <a:latin typeface="BLotus"/>
                          <a:cs typeface="B Nazanin" panose="00000400000000000000" pitchFamily="2" charset="-78"/>
                        </a:rPr>
                        <a:t>سوختگی </a:t>
                      </a:r>
                      <a:r>
                        <a:rPr lang="fa-IR" sz="2000" b="0" i="0" dirty="0">
                          <a:solidFill>
                            <a:srgbClr val="000000"/>
                          </a:solidFill>
                          <a:effectLst/>
                          <a:latin typeface="BLotus"/>
                          <a:cs typeface="B Nazanin" panose="00000400000000000000" pitchFamily="2" charset="-78"/>
                        </a:rPr>
                        <a:t>با آب فراوان بهترین درمان اولیه است</a:t>
                      </a:r>
                      <a:r>
                        <a:rPr lang="fa-IR" sz="2000" b="0" i="0" dirty="0" smtClean="0">
                          <a:solidFill>
                            <a:srgbClr val="000000"/>
                          </a:solidFill>
                          <a:effectLst/>
                          <a:latin typeface="BLotus"/>
                          <a:cs typeface="B Nazanin" panose="00000400000000000000" pitchFamily="2" charset="-78"/>
                        </a:rPr>
                        <a:t>. درمان </a:t>
                      </a:r>
                      <a:r>
                        <a:rPr lang="fa-IR" sz="2000" b="0" i="0" dirty="0">
                          <a:solidFill>
                            <a:srgbClr val="000000"/>
                          </a:solidFill>
                          <a:effectLst/>
                          <a:latin typeface="BLotus"/>
                          <a:cs typeface="B Nazanin" panose="00000400000000000000" pitchFamily="2" charset="-78"/>
                        </a:rPr>
                        <a:t>با کلسیم گلوکونات بصورت پماد یا </a:t>
                      </a:r>
                      <a:r>
                        <a:rPr lang="fa-IR" sz="2000" b="0" i="0" dirty="0" smtClean="0">
                          <a:solidFill>
                            <a:srgbClr val="000000"/>
                          </a:solidFill>
                          <a:effectLst/>
                          <a:latin typeface="BLotus"/>
                          <a:cs typeface="B Nazanin" panose="00000400000000000000" pitchFamily="2" charset="-78"/>
                        </a:rPr>
                        <a:t>تزریق قابل </a:t>
                      </a:r>
                      <a:r>
                        <a:rPr lang="fa-IR" sz="2000" b="0" i="0" dirty="0">
                          <a:solidFill>
                            <a:srgbClr val="000000"/>
                          </a:solidFill>
                          <a:effectLst/>
                          <a:latin typeface="BLotus"/>
                          <a:cs typeface="B Nazanin" panose="00000400000000000000" pitchFamily="2" charset="-78"/>
                        </a:rPr>
                        <a:t>انجام </a:t>
                      </a:r>
                      <a:r>
                        <a:rPr lang="fa-IR" sz="2000" b="0" i="0" dirty="0" smtClean="0">
                          <a:solidFill>
                            <a:srgbClr val="000000"/>
                          </a:solidFill>
                          <a:effectLst/>
                          <a:latin typeface="BLotus"/>
                          <a:cs typeface="B Nazanin" panose="00000400000000000000" pitchFamily="2" charset="-78"/>
                        </a:rPr>
                        <a:t>است .</a:t>
                      </a:r>
                      <a:r>
                        <a:rPr lang="en-US" sz="2000" b="0" i="0" dirty="0" smtClean="0">
                          <a:solidFill>
                            <a:srgbClr val="000000"/>
                          </a:solidFill>
                          <a:effectLst/>
                          <a:latin typeface="BLotus"/>
                          <a:cs typeface="B Nazanin" panose="00000400000000000000" pitchFamily="2" charset="-78"/>
                        </a:rPr>
                        <a:t> </a:t>
                      </a:r>
                      <a:r>
                        <a:rPr lang="fa-IR" sz="2000" b="0" i="0" dirty="0" smtClean="0">
                          <a:solidFill>
                            <a:srgbClr val="000000"/>
                          </a:solidFill>
                          <a:effectLst/>
                          <a:latin typeface="BLotus"/>
                          <a:cs typeface="B Nazanin" panose="00000400000000000000" pitchFamily="2" charset="-78"/>
                        </a:rPr>
                        <a:t>در </a:t>
                      </a:r>
                      <a:r>
                        <a:rPr lang="fa-IR" sz="2000" b="0" i="0" dirty="0">
                          <a:solidFill>
                            <a:srgbClr val="000000"/>
                          </a:solidFill>
                          <a:effectLst/>
                          <a:latin typeface="BLotus"/>
                          <a:cs typeface="B Nazanin" panose="00000400000000000000" pitchFamily="2" charset="-78"/>
                        </a:rPr>
                        <a:t>موارد مقاوم به درمان </a:t>
                      </a:r>
                      <a:r>
                        <a:rPr lang="fa-IR" sz="2000" b="0" i="0" dirty="0" smtClean="0">
                          <a:solidFill>
                            <a:srgbClr val="000000"/>
                          </a:solidFill>
                          <a:effectLst/>
                          <a:latin typeface="BLotus"/>
                          <a:cs typeface="B Nazanin" panose="00000400000000000000" pitchFamily="2" charset="-78"/>
                        </a:rPr>
                        <a:t>همودیالیز ممکن است انجام شود .</a:t>
                      </a:r>
                      <a:endParaRPr lang="fa-IR" sz="3200" dirty="0">
                        <a:effectLst/>
                        <a:cs typeface="B Nazanin" panose="00000400000000000000" pitchFamily="2" charset="-78"/>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994973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28698445"/>
              </p:ext>
            </p:extLst>
          </p:nvPr>
        </p:nvGraphicFramePr>
        <p:xfrm>
          <a:off x="457200" y="838200"/>
          <a:ext cx="8229600" cy="1752600"/>
        </p:xfrm>
        <a:graphic>
          <a:graphicData uri="http://schemas.openxmlformats.org/drawingml/2006/table">
            <a:tbl>
              <a:tblPr/>
              <a:tblGrid>
                <a:gridCol w="990600"/>
                <a:gridCol w="1878435"/>
                <a:gridCol w="5360565"/>
              </a:tblGrid>
              <a:tr h="1752600">
                <a:tc>
                  <a:txBody>
                    <a:bodyPr/>
                    <a:lstStyle/>
                    <a:p>
                      <a:pPr algn="r" rtl="1"/>
                      <a:r>
                        <a:rPr lang="fa-IR" sz="2000" b="0" i="0" dirty="0">
                          <a:solidFill>
                            <a:srgbClr val="0070C0"/>
                          </a:solidFill>
                          <a:effectLst/>
                          <a:latin typeface="BLotus"/>
                          <a:cs typeface="B Nazanin" panose="00000400000000000000" pitchFamily="2" charset="-78"/>
                        </a:rPr>
                        <a:t>استیک اسید </a:t>
                      </a:r>
                      <a:endParaRPr lang="fa-IR" sz="3200" b="0" dirty="0">
                        <a:solidFill>
                          <a:srgbClr val="0070C0"/>
                        </a:solidFill>
                        <a:effectLst/>
                        <a:cs typeface="B Nazanin" panose="00000400000000000000" pitchFamily="2" charset="-78"/>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a:r>
                        <a:rPr lang="fa-IR" sz="2000" b="0" i="0" dirty="0">
                          <a:solidFill>
                            <a:srgbClr val="000000"/>
                          </a:solidFill>
                          <a:effectLst/>
                          <a:latin typeface="BLotus"/>
                          <a:cs typeface="B Nazanin" panose="00000400000000000000" pitchFamily="2" charset="-78"/>
                        </a:rPr>
                        <a:t>بصورت جوهر سرکه </a:t>
                      </a:r>
                      <a:r>
                        <a:rPr lang="fa-IR" sz="2000" b="0" i="0" dirty="0" smtClean="0">
                          <a:solidFill>
                            <a:srgbClr val="000000"/>
                          </a:solidFill>
                          <a:effectLst/>
                          <a:latin typeface="BLotus"/>
                          <a:cs typeface="B Nazanin" panose="00000400000000000000" pitchFamily="2" charset="-78"/>
                        </a:rPr>
                        <a:t>در منازل </a:t>
                      </a:r>
                      <a:r>
                        <a:rPr lang="fa-IR" sz="2000" b="0" i="0" dirty="0">
                          <a:solidFill>
                            <a:srgbClr val="000000"/>
                          </a:solidFill>
                          <a:effectLst/>
                          <a:latin typeface="BLotus"/>
                          <a:cs typeface="B Nazanin" panose="00000400000000000000" pitchFamily="2" charset="-78"/>
                        </a:rPr>
                        <a:t>و یا جهت شست </a:t>
                      </a:r>
                      <a:r>
                        <a:rPr lang="fa-IR" sz="2000" b="0" i="0" dirty="0" smtClean="0">
                          <a:solidFill>
                            <a:srgbClr val="000000"/>
                          </a:solidFill>
                          <a:effectLst/>
                          <a:latin typeface="BLotus"/>
                          <a:cs typeface="B Nazanin" panose="00000400000000000000" pitchFamily="2" charset="-78"/>
                        </a:rPr>
                        <a:t>و شوی</a:t>
                      </a:r>
                      <a:r>
                        <a:rPr lang="fa-IR" sz="2000" b="0" i="0" baseline="0" dirty="0" smtClean="0">
                          <a:solidFill>
                            <a:srgbClr val="000000"/>
                          </a:solidFill>
                          <a:effectLst/>
                          <a:latin typeface="BLotus"/>
                          <a:cs typeface="B Nazanin" panose="00000400000000000000" pitchFamily="2" charset="-78"/>
                        </a:rPr>
                        <a:t> </a:t>
                      </a:r>
                      <a:r>
                        <a:rPr lang="fa-IR" sz="2000" b="0" i="0" dirty="0" smtClean="0">
                          <a:solidFill>
                            <a:srgbClr val="000000"/>
                          </a:solidFill>
                          <a:effectLst/>
                          <a:latin typeface="BLotus"/>
                          <a:cs typeface="B Nazanin" panose="00000400000000000000" pitchFamily="2" charset="-78"/>
                        </a:rPr>
                        <a:t> </a:t>
                      </a:r>
                      <a:r>
                        <a:rPr lang="fa-IR" sz="2000" b="0" i="0" dirty="0">
                          <a:solidFill>
                            <a:srgbClr val="000000"/>
                          </a:solidFill>
                          <a:effectLst/>
                          <a:latin typeface="BLotus"/>
                          <a:cs typeface="B Nazanin" panose="00000400000000000000" pitchFamily="2" charset="-78"/>
                        </a:rPr>
                        <a:t>صورت ژل های مو </a:t>
                      </a:r>
                      <a:r>
                        <a:rPr lang="fa-IR" sz="2000" b="0" i="0" dirty="0" smtClean="0">
                          <a:solidFill>
                            <a:srgbClr val="000000"/>
                          </a:solidFill>
                          <a:effectLst/>
                          <a:latin typeface="BLotus"/>
                          <a:cs typeface="B Nazanin" panose="00000400000000000000" pitchFamily="2" charset="-78"/>
                        </a:rPr>
                        <a:t>و یا </a:t>
                      </a:r>
                      <a:r>
                        <a:rPr lang="fa-IR" sz="2000" b="0" i="0" dirty="0">
                          <a:solidFill>
                            <a:srgbClr val="000000"/>
                          </a:solidFill>
                          <a:effectLst/>
                          <a:latin typeface="BLotus"/>
                          <a:cs typeface="B Nazanin" panose="00000400000000000000" pitchFamily="2" charset="-78"/>
                        </a:rPr>
                        <a:t>محصولات آرایشی</a:t>
                      </a:r>
                      <a:endParaRPr lang="fa-IR" sz="3200" dirty="0">
                        <a:effectLst/>
                        <a:cs typeface="B Nazanin" panose="00000400000000000000" pitchFamily="2" charset="-78"/>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a:r>
                        <a:rPr lang="fa-IR" sz="2000" b="0" i="0" dirty="0">
                          <a:solidFill>
                            <a:srgbClr val="000000"/>
                          </a:solidFill>
                          <a:effectLst/>
                          <a:latin typeface="BLotus"/>
                          <a:cs typeface="B Nazanin" panose="00000400000000000000" pitchFamily="2" charset="-78"/>
                        </a:rPr>
                        <a:t>می توانند </a:t>
                      </a:r>
                      <a:r>
                        <a:rPr lang="fa-IR" sz="2000" b="0" i="0" dirty="0" smtClean="0">
                          <a:solidFill>
                            <a:srgbClr val="000000"/>
                          </a:solidFill>
                          <a:effectLst/>
                          <a:latin typeface="BLotus"/>
                          <a:cs typeface="B Nazanin" panose="00000400000000000000" pitchFamily="2" charset="-78"/>
                        </a:rPr>
                        <a:t>سوختگی </a:t>
                      </a:r>
                      <a:r>
                        <a:rPr lang="fa-IR" sz="2000" b="0" i="0" dirty="0">
                          <a:solidFill>
                            <a:srgbClr val="000000"/>
                          </a:solidFill>
                          <a:effectLst/>
                          <a:latin typeface="BLotus"/>
                          <a:cs typeface="B Nazanin" panose="00000400000000000000" pitchFamily="2" charset="-78"/>
                        </a:rPr>
                        <a:t>های درجه </a:t>
                      </a:r>
                      <a:r>
                        <a:rPr lang="en-US" sz="2000" b="0" i="0" baseline="0" dirty="0" smtClean="0">
                          <a:solidFill>
                            <a:srgbClr val="000000"/>
                          </a:solidFill>
                          <a:effectLst/>
                          <a:latin typeface="BLotus"/>
                          <a:cs typeface="B Nazanin" panose="00000400000000000000" pitchFamily="2" charset="-78"/>
                        </a:rPr>
                        <a:t> </a:t>
                      </a:r>
                      <a:r>
                        <a:rPr lang="fa-IR" sz="2000" b="0" i="0" baseline="0" dirty="0" smtClean="0">
                          <a:solidFill>
                            <a:srgbClr val="000000"/>
                          </a:solidFill>
                          <a:effectLst/>
                          <a:latin typeface="BLotus"/>
                          <a:cs typeface="B Nazanin" panose="00000400000000000000" pitchFamily="2" charset="-78"/>
                        </a:rPr>
                        <a:t>2 ا</a:t>
                      </a:r>
                      <a:r>
                        <a:rPr lang="fa-IR" sz="2000" b="0" i="0" dirty="0" smtClean="0">
                          <a:solidFill>
                            <a:srgbClr val="000000"/>
                          </a:solidFill>
                          <a:effectLst/>
                          <a:latin typeface="BLotus"/>
                          <a:cs typeface="B Nazanin" panose="00000400000000000000" pitchFamily="2" charset="-78"/>
                        </a:rPr>
                        <a:t>یجاد نماید . درمان </a:t>
                      </a:r>
                      <a:r>
                        <a:rPr lang="fa-IR" sz="2000" b="0" i="0" dirty="0">
                          <a:solidFill>
                            <a:srgbClr val="000000"/>
                          </a:solidFill>
                          <a:effectLst/>
                          <a:latin typeface="BLotus"/>
                          <a:cs typeface="B Nazanin" panose="00000400000000000000" pitchFamily="2" charset="-78"/>
                        </a:rPr>
                        <a:t>اولیه شستشو با آب فراوان </a:t>
                      </a:r>
                      <a:r>
                        <a:rPr lang="fa-IR" sz="2000" b="0" i="0" dirty="0" smtClean="0">
                          <a:solidFill>
                            <a:srgbClr val="000000"/>
                          </a:solidFill>
                          <a:effectLst/>
                          <a:latin typeface="BLotus"/>
                          <a:cs typeface="B Nazanin" panose="00000400000000000000" pitchFamily="2" charset="-78"/>
                        </a:rPr>
                        <a:t>است .</a:t>
                      </a:r>
                      <a:endParaRPr lang="fa-IR" sz="3200" dirty="0">
                        <a:effectLst/>
                        <a:cs typeface="B Nazanin" panose="00000400000000000000" pitchFamily="2" charset="-78"/>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3108960" y="-323165"/>
            <a:ext cx="122529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404403336"/>
              </p:ext>
            </p:extLst>
          </p:nvPr>
        </p:nvGraphicFramePr>
        <p:xfrm>
          <a:off x="457200" y="2667000"/>
          <a:ext cx="8229601" cy="2971800"/>
        </p:xfrm>
        <a:graphic>
          <a:graphicData uri="http://schemas.openxmlformats.org/drawingml/2006/table">
            <a:tbl>
              <a:tblPr/>
              <a:tblGrid>
                <a:gridCol w="1066800"/>
                <a:gridCol w="1828800"/>
                <a:gridCol w="5334001"/>
              </a:tblGrid>
              <a:tr h="2971800">
                <a:tc>
                  <a:txBody>
                    <a:bodyPr/>
                    <a:lstStyle/>
                    <a:p>
                      <a:pPr algn="r" rtl="1"/>
                      <a:r>
                        <a:rPr lang="fa-IR" sz="2000" b="0" i="0" dirty="0">
                          <a:solidFill>
                            <a:srgbClr val="0070C0"/>
                          </a:solidFill>
                          <a:effectLst/>
                          <a:latin typeface="BLotus"/>
                          <a:cs typeface="B Nazanin" panose="00000400000000000000" pitchFamily="2" charset="-78"/>
                        </a:rPr>
                        <a:t>اسید فرمیک </a:t>
                      </a:r>
                      <a:endParaRPr lang="fa-IR" sz="2000" dirty="0">
                        <a:solidFill>
                          <a:srgbClr val="0070C0"/>
                        </a:solidFill>
                        <a:effectLst/>
                        <a:cs typeface="B Nazanin" panose="00000400000000000000" pitchFamily="2" charset="-78"/>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a:r>
                        <a:rPr lang="fa-IR" sz="2000" b="0" i="0" dirty="0">
                          <a:solidFill>
                            <a:srgbClr val="000000"/>
                          </a:solidFill>
                          <a:effectLst/>
                          <a:latin typeface="BLotus"/>
                          <a:cs typeface="B Nazanin" panose="00000400000000000000" pitchFamily="2" charset="-78"/>
                        </a:rPr>
                        <a:t>در صنعت چسب </a:t>
                      </a:r>
                      <a:r>
                        <a:rPr lang="fa-IR" sz="2000" b="0" i="0" dirty="0" smtClean="0">
                          <a:solidFill>
                            <a:srgbClr val="000000"/>
                          </a:solidFill>
                          <a:effectLst/>
                          <a:latin typeface="BLotus"/>
                          <a:cs typeface="B Nazanin" panose="00000400000000000000" pitchFamily="2" charset="-78"/>
                        </a:rPr>
                        <a:t>سازی ، در </a:t>
                      </a:r>
                      <a:r>
                        <a:rPr lang="fa-IR" sz="2000" b="0" i="0" dirty="0">
                          <a:solidFill>
                            <a:srgbClr val="000000"/>
                          </a:solidFill>
                          <a:effectLst/>
                          <a:latin typeface="BLotus"/>
                          <a:cs typeface="B Nazanin" panose="00000400000000000000" pitchFamily="2" charset="-78"/>
                        </a:rPr>
                        <a:t>برنزه کردن </a:t>
                      </a:r>
                      <a:r>
                        <a:rPr lang="fa-IR" sz="2000" b="0" i="0" dirty="0" smtClean="0">
                          <a:solidFill>
                            <a:srgbClr val="000000"/>
                          </a:solidFill>
                          <a:effectLst/>
                          <a:latin typeface="BLotus"/>
                          <a:cs typeface="B Nazanin" panose="00000400000000000000" pitchFamily="2" charset="-78"/>
                        </a:rPr>
                        <a:t>صورت</a:t>
                      </a:r>
                      <a:endParaRPr lang="fa-IR" sz="2000" dirty="0">
                        <a:effectLst/>
                        <a:cs typeface="B Nazanin" panose="00000400000000000000" pitchFamily="2" charset="-78"/>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a:r>
                        <a:rPr lang="fa-IR" sz="2000" b="0" i="0" dirty="0">
                          <a:solidFill>
                            <a:srgbClr val="000000"/>
                          </a:solidFill>
                          <a:effectLst/>
                          <a:latin typeface="BLotus"/>
                          <a:cs typeface="B Nazanin" panose="00000400000000000000" pitchFamily="2" charset="-78"/>
                        </a:rPr>
                        <a:t>این اسید بعد از جذب می تواند اسیدوز متابولیک ، همولیز و </a:t>
                      </a:r>
                      <a:r>
                        <a:rPr lang="fa-IR" sz="2000" b="0" i="0" dirty="0" smtClean="0">
                          <a:solidFill>
                            <a:srgbClr val="000000"/>
                          </a:solidFill>
                          <a:effectLst/>
                          <a:latin typeface="BLotus"/>
                          <a:cs typeface="B Nazanin" panose="00000400000000000000" pitchFamily="2" charset="-78"/>
                        </a:rPr>
                        <a:t>درد شکمی </a:t>
                      </a:r>
                      <a:r>
                        <a:rPr lang="fa-IR" sz="2000" b="0" i="0" dirty="0">
                          <a:solidFill>
                            <a:srgbClr val="000000"/>
                          </a:solidFill>
                          <a:effectLst/>
                          <a:latin typeface="BLotus"/>
                          <a:cs typeface="B Nazanin" panose="00000400000000000000" pitchFamily="2" charset="-78"/>
                        </a:rPr>
                        <a:t>و نکروز </a:t>
                      </a:r>
                      <a:r>
                        <a:rPr lang="fa-IR" sz="2000" b="0" i="0" dirty="0" smtClean="0">
                          <a:solidFill>
                            <a:srgbClr val="000000"/>
                          </a:solidFill>
                          <a:effectLst/>
                          <a:latin typeface="BLotus"/>
                          <a:cs typeface="B Nazanin" panose="00000400000000000000" pitchFamily="2" charset="-78"/>
                        </a:rPr>
                        <a:t>پانکراس </a:t>
                      </a:r>
                      <a:r>
                        <a:rPr lang="fa-IR" sz="2000" b="0" i="0" dirty="0">
                          <a:solidFill>
                            <a:srgbClr val="000000"/>
                          </a:solidFill>
                          <a:effectLst/>
                          <a:latin typeface="BLotus"/>
                          <a:cs typeface="B Nazanin" panose="00000400000000000000" pitchFamily="2" charset="-78"/>
                        </a:rPr>
                        <a:t>بهمراه آسیب کلیوی وریدی شدید </a:t>
                      </a:r>
                      <a:r>
                        <a:rPr lang="fa-IR" sz="2000" b="0" i="0" dirty="0" smtClean="0">
                          <a:solidFill>
                            <a:srgbClr val="000000"/>
                          </a:solidFill>
                          <a:effectLst/>
                          <a:latin typeface="BLotus"/>
                          <a:cs typeface="B Nazanin" panose="00000400000000000000" pitchFamily="2" charset="-78"/>
                        </a:rPr>
                        <a:t>ایجاد نماید</a:t>
                      </a:r>
                      <a:r>
                        <a:rPr lang="fa-IR" sz="2000" b="0" i="0" dirty="0">
                          <a:solidFill>
                            <a:srgbClr val="000000"/>
                          </a:solidFill>
                          <a:effectLst/>
                          <a:latin typeface="BLotus"/>
                          <a:cs typeface="B Nazanin" panose="00000400000000000000" pitchFamily="2" charset="-78"/>
                        </a:rPr>
                        <a:t>.</a:t>
                      </a:r>
                      <a:br>
                        <a:rPr lang="fa-IR" sz="2000" b="0" i="0" dirty="0">
                          <a:solidFill>
                            <a:srgbClr val="000000"/>
                          </a:solidFill>
                          <a:effectLst/>
                          <a:latin typeface="BLotus"/>
                          <a:cs typeface="B Nazanin" panose="00000400000000000000" pitchFamily="2" charset="-78"/>
                        </a:rPr>
                      </a:br>
                      <a:r>
                        <a:rPr lang="fa-IR" sz="2000" b="0" i="0" dirty="0">
                          <a:solidFill>
                            <a:srgbClr val="000000"/>
                          </a:solidFill>
                          <a:effectLst/>
                          <a:latin typeface="BLotus"/>
                          <a:cs typeface="B Nazanin" panose="00000400000000000000" pitchFamily="2" charset="-78"/>
                        </a:rPr>
                        <a:t>همه بیمارانی که با اسید فرمیک آسیب </a:t>
                      </a:r>
                      <a:r>
                        <a:rPr lang="fa-IR" sz="2000" b="0" i="0" dirty="0" smtClean="0">
                          <a:solidFill>
                            <a:srgbClr val="000000"/>
                          </a:solidFill>
                          <a:effectLst/>
                          <a:latin typeface="BLotus"/>
                          <a:cs typeface="B Nazanin" panose="00000400000000000000" pitchFamily="2" charset="-78"/>
                        </a:rPr>
                        <a:t>دیده اند </a:t>
                      </a:r>
                      <a:r>
                        <a:rPr lang="fa-IR" sz="2000" b="0" i="0" dirty="0">
                          <a:solidFill>
                            <a:srgbClr val="000000"/>
                          </a:solidFill>
                          <a:effectLst/>
                          <a:latin typeface="BLotus"/>
                          <a:cs typeface="B Nazanin" panose="00000400000000000000" pitchFamily="2" charset="-78"/>
                        </a:rPr>
                        <a:t>باید در </a:t>
                      </a:r>
                      <a:r>
                        <a:rPr lang="fa-IR" sz="2000" b="0" i="0" dirty="0" smtClean="0">
                          <a:solidFill>
                            <a:srgbClr val="000000"/>
                          </a:solidFill>
                          <a:effectLst/>
                          <a:latin typeface="BLotus"/>
                          <a:cs typeface="B Nazanin" panose="00000400000000000000" pitchFamily="2" charset="-78"/>
                        </a:rPr>
                        <a:t>بیمارستان بستری شوند .</a:t>
                      </a:r>
                      <a:endParaRPr lang="fa-IR" sz="2000" dirty="0">
                        <a:effectLst/>
                        <a:cs typeface="B Nazanin" panose="00000400000000000000" pitchFamily="2" charset="-78"/>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Rectangle 2"/>
          <p:cNvSpPr>
            <a:spLocks noChangeArrowheads="1"/>
          </p:cNvSpPr>
          <p:nvPr/>
        </p:nvSpPr>
        <p:spPr bwMode="auto">
          <a:xfrm>
            <a:off x="304800" y="3096731"/>
            <a:ext cx="8534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04620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r>
              <a:rPr lang="fa-IR" sz="2400" dirty="0">
                <a:cs typeface="B Nazanin" panose="00000400000000000000" pitchFamily="2" charset="-78"/>
              </a:rPr>
              <a:t>پوست بزرگترین ارگان بدن و اولین سد دفاعی است و عملکردهای متعددی </a:t>
            </a:r>
            <a:r>
              <a:rPr lang="fa-IR" sz="2400" dirty="0" smtClean="0">
                <a:cs typeface="B Nazanin" panose="00000400000000000000" pitchFamily="2" charset="-78"/>
              </a:rPr>
              <a:t>دارد</a:t>
            </a:r>
            <a:r>
              <a:rPr lang="en-US" sz="2400" dirty="0" smtClean="0">
                <a:cs typeface="B Nazanin" panose="00000400000000000000" pitchFamily="2" charset="-78"/>
              </a:rPr>
              <a:t> </a:t>
            </a:r>
            <a:r>
              <a:rPr lang="fa-IR" sz="2400" dirty="0" smtClean="0">
                <a:cs typeface="B Nazanin" panose="00000400000000000000" pitchFamily="2" charset="-78"/>
              </a:rPr>
              <a:t>،</a:t>
            </a:r>
            <a:r>
              <a:rPr lang="en-US" sz="2400" dirty="0" smtClean="0">
                <a:cs typeface="B Nazanin" panose="00000400000000000000" pitchFamily="2" charset="-78"/>
              </a:rPr>
              <a:t> </a:t>
            </a:r>
            <a:r>
              <a:rPr lang="fa-IR" sz="2400" dirty="0" smtClean="0">
                <a:cs typeface="B Nazanin" panose="00000400000000000000" pitchFamily="2" charset="-78"/>
              </a:rPr>
              <a:t>از </a:t>
            </a:r>
            <a:r>
              <a:rPr lang="fa-IR" sz="2400" dirty="0">
                <a:cs typeface="B Nazanin" panose="00000400000000000000" pitchFamily="2" charset="-78"/>
              </a:rPr>
              <a:t>جمله :</a:t>
            </a:r>
            <a:endParaRPr lang="en-US" sz="2400" dirty="0">
              <a:cs typeface="B Nazanin" panose="00000400000000000000" pitchFamily="2" charset="-78"/>
            </a:endParaRPr>
          </a:p>
        </p:txBody>
      </p:sp>
      <p:sp>
        <p:nvSpPr>
          <p:cNvPr id="3" name="Content Placeholder 2"/>
          <p:cNvSpPr>
            <a:spLocks noGrp="1"/>
          </p:cNvSpPr>
          <p:nvPr>
            <p:ph idx="1"/>
          </p:nvPr>
        </p:nvSpPr>
        <p:spPr>
          <a:xfrm>
            <a:off x="457200" y="1417638"/>
            <a:ext cx="8229600" cy="4708525"/>
          </a:xfrm>
        </p:spPr>
        <p:txBody>
          <a:bodyPr>
            <a:normAutofit/>
          </a:bodyPr>
          <a:lstStyle/>
          <a:p>
            <a:pPr marL="0" indent="0" algn="r" rtl="1">
              <a:buNone/>
            </a:pPr>
            <a:r>
              <a:rPr lang="fa-IR" dirty="0">
                <a:cs typeface="B Nazanin" panose="00000400000000000000" pitchFamily="2" charset="-78"/>
              </a:rPr>
              <a:t/>
            </a:r>
            <a:br>
              <a:rPr lang="fa-IR" dirty="0">
                <a:cs typeface="B Nazanin" panose="00000400000000000000" pitchFamily="2" charset="-78"/>
              </a:rPr>
            </a:br>
            <a:r>
              <a:rPr lang="fa-IR" sz="2400" dirty="0">
                <a:cs typeface="B Nazanin" panose="00000400000000000000" pitchFamily="2" charset="-78"/>
              </a:rPr>
              <a:t>- محافظت از عفونت وآسیب</a:t>
            </a:r>
            <a:br>
              <a:rPr lang="fa-IR" sz="2400" dirty="0">
                <a:cs typeface="B Nazanin" panose="00000400000000000000" pitchFamily="2" charset="-78"/>
              </a:rPr>
            </a:br>
            <a:r>
              <a:rPr lang="fa-IR" sz="2400" dirty="0">
                <a:cs typeface="B Nazanin" panose="00000400000000000000" pitchFamily="2" charset="-78"/>
              </a:rPr>
              <a:t>- جلوگیری از ازدست دادن مایعات </a:t>
            </a:r>
            <a:r>
              <a:rPr lang="fa-IR" sz="2400" dirty="0" smtClean="0">
                <a:cs typeface="B Nazanin" panose="00000400000000000000" pitchFamily="2" charset="-78"/>
              </a:rPr>
              <a:t>بدن</a:t>
            </a: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 تنظیم دمای </a:t>
            </a:r>
            <a:r>
              <a:rPr lang="fa-IR" sz="2400" dirty="0" smtClean="0">
                <a:cs typeface="B Nazanin" panose="00000400000000000000" pitchFamily="2" charset="-78"/>
              </a:rPr>
              <a:t>بدن</a:t>
            </a: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 حس </a:t>
            </a:r>
            <a:r>
              <a:rPr lang="fa-IR" sz="2400" dirty="0" smtClean="0">
                <a:cs typeface="B Nazanin" panose="00000400000000000000" pitchFamily="2" charset="-78"/>
              </a:rPr>
              <a:t>لامسه</a:t>
            </a: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-تولید ویتامین </a:t>
            </a:r>
            <a:r>
              <a:rPr lang="en-US" sz="2400" dirty="0">
                <a:cs typeface="B Nazanin" panose="00000400000000000000" pitchFamily="2" charset="-78"/>
              </a:rPr>
              <a:t>D</a:t>
            </a:r>
            <a:r>
              <a:rPr lang="en-US" dirty="0">
                <a:cs typeface="B Nazanin" panose="00000400000000000000" pitchFamily="2" charset="-78"/>
              </a:rPr>
              <a:t/>
            </a:r>
            <a:br>
              <a:rPr lang="en-US" dirty="0">
                <a:cs typeface="B Nazanin" panose="00000400000000000000" pitchFamily="2" charset="-78"/>
              </a:rPr>
            </a:br>
            <a:endParaRPr lang="en-US" dirty="0">
              <a:cs typeface="B Nazanin" panose="00000400000000000000" pitchFamily="2" charset="-78"/>
            </a:endParaRPr>
          </a:p>
        </p:txBody>
      </p:sp>
    </p:spTree>
    <p:extLst>
      <p:ext uri="{BB962C8B-B14F-4D97-AF65-F5344CB8AC3E}">
        <p14:creationId xmlns:p14="http://schemas.microsoft.com/office/powerpoint/2010/main" val="42864554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13359016"/>
              </p:ext>
            </p:extLst>
          </p:nvPr>
        </p:nvGraphicFramePr>
        <p:xfrm>
          <a:off x="380999" y="785189"/>
          <a:ext cx="8458200" cy="5158411"/>
        </p:xfrm>
        <a:graphic>
          <a:graphicData uri="http://schemas.openxmlformats.org/drawingml/2006/table">
            <a:tbl>
              <a:tblPr/>
              <a:tblGrid>
                <a:gridCol w="1066801"/>
                <a:gridCol w="1066800"/>
                <a:gridCol w="6324599"/>
              </a:tblGrid>
              <a:tr h="5158411">
                <a:tc>
                  <a:txBody>
                    <a:bodyPr/>
                    <a:lstStyle/>
                    <a:p>
                      <a:pPr algn="r" rtl="1"/>
                      <a:r>
                        <a:rPr lang="fa-IR" sz="2000" b="1" i="0" dirty="0">
                          <a:solidFill>
                            <a:srgbClr val="0070C0"/>
                          </a:solidFill>
                          <a:effectLst/>
                          <a:latin typeface="BLotus"/>
                          <a:cs typeface="B Nazanin" panose="00000400000000000000" pitchFamily="2" charset="-78"/>
                        </a:rPr>
                        <a:t>اسید کرومیک </a:t>
                      </a:r>
                      <a:endParaRPr lang="fa-IR" sz="3200" b="1" dirty="0">
                        <a:solidFill>
                          <a:srgbClr val="0070C0"/>
                        </a:solidFill>
                        <a:effectLst/>
                        <a:cs typeface="B Nazanin" panose="00000400000000000000" pitchFamily="2" charset="-78"/>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a:r>
                        <a:rPr lang="fa-IR" sz="2000" b="0" i="0" dirty="0">
                          <a:solidFill>
                            <a:srgbClr val="000000"/>
                          </a:solidFill>
                          <a:effectLst/>
                          <a:latin typeface="BLotus"/>
                          <a:cs typeface="B Nazanin" panose="00000400000000000000" pitchFamily="2" charset="-78"/>
                        </a:rPr>
                        <a:t>کاربرد در صنعت </a:t>
                      </a:r>
                      <a:endParaRPr lang="fa-IR" sz="3200" dirty="0">
                        <a:effectLst/>
                        <a:cs typeface="B Nazanin" panose="00000400000000000000" pitchFamily="2" charset="-78"/>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a:r>
                        <a:rPr lang="fa-IR" sz="2000" b="0" i="0" dirty="0">
                          <a:solidFill>
                            <a:srgbClr val="000000"/>
                          </a:solidFill>
                          <a:effectLst/>
                          <a:latin typeface="BLotus"/>
                          <a:cs typeface="B Nazanin" panose="00000400000000000000" pitchFamily="2" charset="-78"/>
                        </a:rPr>
                        <a:t>زخمهای غیر دردناکی بر روی پوست ایجاد می </a:t>
                      </a:r>
                      <a:r>
                        <a:rPr lang="fa-IR" sz="2000" b="0" i="0" dirty="0" smtClean="0">
                          <a:solidFill>
                            <a:srgbClr val="000000"/>
                          </a:solidFill>
                          <a:effectLst/>
                          <a:latin typeface="BLotus"/>
                          <a:cs typeface="B Nazanin" panose="00000400000000000000" pitchFamily="2" charset="-78"/>
                        </a:rPr>
                        <a:t>کند .</a:t>
                      </a:r>
                      <a:r>
                        <a:rPr lang="fa-IR" sz="2000" b="0" i="0" dirty="0">
                          <a:solidFill>
                            <a:srgbClr val="000000"/>
                          </a:solidFill>
                          <a:effectLst/>
                          <a:latin typeface="BLotus"/>
                          <a:cs typeface="B Nazanin" panose="00000400000000000000" pitchFamily="2" charset="-78"/>
                        </a:rPr>
                        <a:t/>
                      </a:r>
                      <a:br>
                        <a:rPr lang="fa-IR" sz="2000" b="0" i="0" dirty="0">
                          <a:solidFill>
                            <a:srgbClr val="000000"/>
                          </a:solidFill>
                          <a:effectLst/>
                          <a:latin typeface="BLotus"/>
                          <a:cs typeface="B Nazanin" panose="00000400000000000000" pitchFamily="2" charset="-78"/>
                        </a:rPr>
                      </a:br>
                      <a:r>
                        <a:rPr lang="fa-IR" sz="2000" b="0" i="0" dirty="0">
                          <a:solidFill>
                            <a:srgbClr val="000000"/>
                          </a:solidFill>
                          <a:effectLst/>
                          <a:latin typeface="BLotus"/>
                          <a:cs typeface="B Nazanin" panose="00000400000000000000" pitchFamily="2" charset="-78"/>
                        </a:rPr>
                        <a:t>در صورت استنشاق می تواند در بینی و راههای هوایی زخم ایجاد </a:t>
                      </a:r>
                      <a:r>
                        <a:rPr lang="fa-IR" sz="2000" b="0" i="0" dirty="0" smtClean="0">
                          <a:solidFill>
                            <a:srgbClr val="000000"/>
                          </a:solidFill>
                          <a:effectLst/>
                          <a:latin typeface="BLotus"/>
                          <a:cs typeface="B Nazanin" panose="00000400000000000000" pitchFamily="2" charset="-78"/>
                        </a:rPr>
                        <a:t>نماید .  بعد </a:t>
                      </a:r>
                      <a:r>
                        <a:rPr lang="fa-IR" sz="2000" b="0" i="0" dirty="0">
                          <a:solidFill>
                            <a:srgbClr val="000000"/>
                          </a:solidFill>
                          <a:effectLst/>
                          <a:latin typeface="BLotus"/>
                          <a:cs typeface="B Nazanin" panose="00000400000000000000" pitchFamily="2" charset="-78"/>
                        </a:rPr>
                        <a:t>از چند ساعت مواجهه به بیشترین جذب سیستمیک می </a:t>
                      </a:r>
                      <a:r>
                        <a:rPr lang="fa-IR" sz="2000" b="0" i="0" dirty="0" smtClean="0">
                          <a:solidFill>
                            <a:srgbClr val="000000"/>
                          </a:solidFill>
                          <a:effectLst/>
                          <a:latin typeface="BLotus"/>
                          <a:cs typeface="B Nazanin" panose="00000400000000000000" pitchFamily="2" charset="-78"/>
                        </a:rPr>
                        <a:t>رسد .</a:t>
                      </a:r>
                      <a:r>
                        <a:rPr lang="fa-IR" sz="2000" b="0" i="0" dirty="0">
                          <a:solidFill>
                            <a:srgbClr val="000000"/>
                          </a:solidFill>
                          <a:effectLst/>
                          <a:latin typeface="BLotus"/>
                          <a:cs typeface="B Nazanin" panose="00000400000000000000" pitchFamily="2" charset="-78"/>
                        </a:rPr>
                        <a:t/>
                      </a:r>
                      <a:br>
                        <a:rPr lang="fa-IR" sz="2000" b="0" i="0" dirty="0">
                          <a:solidFill>
                            <a:srgbClr val="000000"/>
                          </a:solidFill>
                          <a:effectLst/>
                          <a:latin typeface="BLotus"/>
                          <a:cs typeface="B Nazanin" panose="00000400000000000000" pitchFamily="2" charset="-78"/>
                        </a:rPr>
                      </a:br>
                      <a:r>
                        <a:rPr lang="fa-IR" sz="2000" b="0" i="0" dirty="0">
                          <a:solidFill>
                            <a:srgbClr val="000000"/>
                          </a:solidFill>
                          <a:effectLst/>
                          <a:latin typeface="BLotus"/>
                          <a:cs typeface="B Nazanin" panose="00000400000000000000" pitchFamily="2" charset="-78"/>
                        </a:rPr>
                        <a:t>سطح کشنده آن بدلیل جذب سیستمیک در </a:t>
                      </a:r>
                      <a:r>
                        <a:rPr lang="fa-IR" sz="2000" b="0" i="0" dirty="0" smtClean="0">
                          <a:solidFill>
                            <a:srgbClr val="000000"/>
                          </a:solidFill>
                          <a:effectLst/>
                          <a:latin typeface="BLotus"/>
                          <a:cs typeface="B Nazanin" panose="00000400000000000000" pitchFamily="2" charset="-78"/>
                        </a:rPr>
                        <a:t>سوختگی </a:t>
                      </a:r>
                      <a:r>
                        <a:rPr lang="fa-IR" sz="2000" b="0" i="0" dirty="0">
                          <a:solidFill>
                            <a:srgbClr val="000000"/>
                          </a:solidFill>
                          <a:effectLst/>
                          <a:latin typeface="BLotus"/>
                          <a:cs typeface="B Nazanin" panose="00000400000000000000" pitchFamily="2" charset="-78"/>
                        </a:rPr>
                        <a:t>با حدود </a:t>
                      </a:r>
                      <a:r>
                        <a:rPr lang="fa-IR" sz="2000" b="0" i="0" dirty="0" smtClean="0">
                          <a:solidFill>
                            <a:srgbClr val="000000"/>
                          </a:solidFill>
                          <a:effectLst/>
                          <a:latin typeface="BLotus"/>
                          <a:cs typeface="B Nazanin" panose="00000400000000000000" pitchFamily="2" charset="-78"/>
                        </a:rPr>
                        <a:t>10درصد رخ </a:t>
                      </a:r>
                      <a:r>
                        <a:rPr lang="fa-IR" sz="2000" b="0" i="0" dirty="0">
                          <a:solidFill>
                            <a:srgbClr val="000000"/>
                          </a:solidFill>
                          <a:effectLst/>
                          <a:latin typeface="BLotus"/>
                          <a:cs typeface="B Nazanin" panose="00000400000000000000" pitchFamily="2" charset="-78"/>
                        </a:rPr>
                        <a:t>می </a:t>
                      </a:r>
                      <a:r>
                        <a:rPr lang="fa-IR" sz="2000" b="0" i="0" dirty="0" smtClean="0">
                          <a:solidFill>
                            <a:srgbClr val="000000"/>
                          </a:solidFill>
                          <a:effectLst/>
                          <a:latin typeface="BLotus"/>
                          <a:cs typeface="B Nazanin" panose="00000400000000000000" pitchFamily="2" charset="-78"/>
                        </a:rPr>
                        <a:t>دهد . شستشو </a:t>
                      </a:r>
                      <a:r>
                        <a:rPr lang="fa-IR" sz="2000" b="0" i="0" dirty="0">
                          <a:solidFill>
                            <a:srgbClr val="000000"/>
                          </a:solidFill>
                          <a:effectLst/>
                          <a:latin typeface="BLotus"/>
                          <a:cs typeface="B Nazanin" panose="00000400000000000000" pitchFamily="2" charset="-78"/>
                        </a:rPr>
                        <a:t>با آب فراوان درمان اولیه </a:t>
                      </a:r>
                      <a:r>
                        <a:rPr lang="fa-IR" sz="2000" b="0" i="0" dirty="0" smtClean="0">
                          <a:solidFill>
                            <a:srgbClr val="000000"/>
                          </a:solidFill>
                          <a:effectLst/>
                          <a:latin typeface="BLotus"/>
                          <a:cs typeface="B Nazanin" panose="00000400000000000000" pitchFamily="2" charset="-78"/>
                        </a:rPr>
                        <a:t>است .</a:t>
                      </a:r>
                      <a:br>
                        <a:rPr lang="fa-IR" sz="2000" b="0" i="0" dirty="0" smtClean="0">
                          <a:solidFill>
                            <a:srgbClr val="000000"/>
                          </a:solidFill>
                          <a:effectLst/>
                          <a:latin typeface="BLotus"/>
                          <a:cs typeface="B Nazanin" panose="00000400000000000000" pitchFamily="2" charset="-78"/>
                        </a:rPr>
                      </a:br>
                      <a:r>
                        <a:rPr lang="fa-IR" sz="2000" b="0" i="0" dirty="0" smtClean="0">
                          <a:solidFill>
                            <a:srgbClr val="000000"/>
                          </a:solidFill>
                          <a:effectLst/>
                          <a:latin typeface="BLotus"/>
                          <a:cs typeface="B Nazanin" panose="00000400000000000000" pitchFamily="2" charset="-78"/>
                        </a:rPr>
                        <a:t>دیالیز و </a:t>
                      </a:r>
                      <a:r>
                        <a:rPr lang="en-US" sz="2000" b="0" i="0" dirty="0" smtClean="0">
                          <a:solidFill>
                            <a:srgbClr val="000000"/>
                          </a:solidFill>
                          <a:effectLst/>
                          <a:latin typeface="TimesNewRomanPSMT"/>
                          <a:cs typeface="B Nazanin" panose="00000400000000000000" pitchFamily="2" charset="-78"/>
                        </a:rPr>
                        <a:t>Exchange transfusion</a:t>
                      </a:r>
                      <a:r>
                        <a:rPr lang="fa-IR" sz="2000" b="0" i="0" dirty="0" smtClean="0">
                          <a:solidFill>
                            <a:srgbClr val="000000"/>
                          </a:solidFill>
                          <a:effectLst/>
                          <a:latin typeface="TimesNewRomanPSMT"/>
                          <a:cs typeface="B Nazanin" panose="00000400000000000000" pitchFamily="2" charset="-78"/>
                        </a:rPr>
                        <a:t> </a:t>
                      </a:r>
                      <a:r>
                        <a:rPr lang="fa-IR" sz="2000" b="0" i="0" dirty="0" smtClean="0">
                          <a:solidFill>
                            <a:srgbClr val="000000"/>
                          </a:solidFill>
                          <a:effectLst/>
                          <a:latin typeface="BLotus"/>
                          <a:cs typeface="B Nazanin" panose="00000400000000000000" pitchFamily="2" charset="-78"/>
                        </a:rPr>
                        <a:t>در 24ساعت اول کمک کننده است . در سوختگی های کوچک سطحی از پمادهای حاوی اسکوربیک اسید و کلسیم  </a:t>
                      </a:r>
                      <a:r>
                        <a:rPr lang="fa-IR" sz="2000" b="0" i="0" dirty="0">
                          <a:solidFill>
                            <a:srgbClr val="000000"/>
                          </a:solidFill>
                          <a:effectLst/>
                          <a:latin typeface="BLotus"/>
                          <a:cs typeface="B Nazanin" panose="00000400000000000000" pitchFamily="2" charset="-78"/>
                        </a:rPr>
                        <a:t>از </a:t>
                      </a:r>
                      <a:r>
                        <a:rPr lang="fa-IR" sz="2000" b="0" i="0" dirty="0" smtClean="0">
                          <a:solidFill>
                            <a:srgbClr val="000000"/>
                          </a:solidFill>
                          <a:effectLst/>
                          <a:latin typeface="BLotus"/>
                          <a:cs typeface="B Nazanin" panose="00000400000000000000" pitchFamily="2" charset="-78"/>
                        </a:rPr>
                        <a:t>آنتی دوت </a:t>
                      </a:r>
                      <a:r>
                        <a:rPr lang="fa-IR" sz="2000" b="0" i="0" dirty="0">
                          <a:solidFill>
                            <a:srgbClr val="000000"/>
                          </a:solidFill>
                          <a:effectLst/>
                          <a:latin typeface="BLotus"/>
                          <a:cs typeface="B Nazanin" panose="00000400000000000000" pitchFamily="2" charset="-78"/>
                        </a:rPr>
                        <a:t>های سدیم هیپوفسفات استفاده </a:t>
                      </a:r>
                      <a:r>
                        <a:rPr lang="fa-IR" sz="2000" b="0" i="0" dirty="0" smtClean="0">
                          <a:solidFill>
                            <a:srgbClr val="000000"/>
                          </a:solidFill>
                          <a:effectLst/>
                          <a:latin typeface="BLotus"/>
                          <a:cs typeface="B Nazanin" panose="00000400000000000000" pitchFamily="2" charset="-78"/>
                        </a:rPr>
                        <a:t>کرد .</a:t>
                      </a:r>
                      <a:r>
                        <a:rPr lang="fa-IR" sz="2000" b="0" i="0" dirty="0">
                          <a:solidFill>
                            <a:srgbClr val="000000"/>
                          </a:solidFill>
                          <a:effectLst/>
                          <a:latin typeface="BLotus"/>
                          <a:cs typeface="B Nazanin" panose="00000400000000000000" pitchFamily="2" charset="-78"/>
                        </a:rPr>
                        <a:t/>
                      </a:r>
                      <a:br>
                        <a:rPr lang="fa-IR" sz="2000" b="0" i="0" dirty="0">
                          <a:solidFill>
                            <a:srgbClr val="000000"/>
                          </a:solidFill>
                          <a:effectLst/>
                          <a:latin typeface="BLotus"/>
                          <a:cs typeface="B Nazanin" panose="00000400000000000000" pitchFamily="2" charset="-78"/>
                        </a:rPr>
                      </a:br>
                      <a:r>
                        <a:rPr lang="en-US" sz="2000" b="0" i="0" dirty="0" smtClean="0">
                          <a:solidFill>
                            <a:srgbClr val="000000"/>
                          </a:solidFill>
                          <a:effectLst/>
                          <a:latin typeface="BLotus"/>
                          <a:cs typeface="B Nazanin" panose="00000400000000000000" pitchFamily="2" charset="-78"/>
                        </a:rPr>
                        <a:t>.</a:t>
                      </a:r>
                      <a:endParaRPr lang="fa-IR" sz="3200" dirty="0">
                        <a:effectLst/>
                        <a:cs typeface="B Nazanin" panose="00000400000000000000" pitchFamily="2" charset="-78"/>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152401" y="457200"/>
            <a:ext cx="1180338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589486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52400"/>
            <a:ext cx="6629400" cy="685799"/>
          </a:xfrm>
        </p:spPr>
        <p:txBody>
          <a:bodyPr>
            <a:noAutofit/>
          </a:bodyPr>
          <a:lstStyle/>
          <a:p>
            <a:pPr algn="r" rtl="1"/>
            <a:r>
              <a:rPr lang="fa-IR" sz="2800" b="1" dirty="0" smtClean="0">
                <a:solidFill>
                  <a:srgbClr val="0000FF"/>
                </a:solidFill>
                <a:cs typeface="B Nazanin" pitchFamily="2" charset="-78"/>
              </a:rPr>
              <a:t>عوامل دخیل در تعیین پیش آگهی بیمارسوختگی</a:t>
            </a:r>
            <a:endParaRPr lang="en-US" sz="2800" b="1" dirty="0">
              <a:solidFill>
                <a:srgbClr val="0000FF"/>
              </a:solidFill>
              <a:cs typeface="B Nazanin" pitchFamily="2" charset="-78"/>
            </a:endParaRPr>
          </a:p>
        </p:txBody>
      </p:sp>
      <p:sp>
        <p:nvSpPr>
          <p:cNvPr id="3" name="Subtitle 2"/>
          <p:cNvSpPr>
            <a:spLocks noGrp="1"/>
          </p:cNvSpPr>
          <p:nvPr>
            <p:ph type="subTitle" idx="1"/>
          </p:nvPr>
        </p:nvSpPr>
        <p:spPr>
          <a:xfrm>
            <a:off x="304800" y="838199"/>
            <a:ext cx="8458200" cy="5791201"/>
          </a:xfrm>
        </p:spPr>
        <p:txBody>
          <a:bodyPr>
            <a:normAutofit/>
          </a:bodyPr>
          <a:lstStyle/>
          <a:p>
            <a:pPr algn="justLow" rtl="1"/>
            <a:r>
              <a:rPr lang="ar-SA" b="1" dirty="0" smtClean="0">
                <a:solidFill>
                  <a:srgbClr val="FF3300"/>
                </a:solidFill>
                <a:cs typeface="B Nazanin" pitchFamily="2" charset="-78"/>
              </a:rPr>
              <a:t>شدت سوختگی </a:t>
            </a:r>
            <a:r>
              <a:rPr lang="fa-IR" b="1" dirty="0" smtClean="0">
                <a:solidFill>
                  <a:srgbClr val="FF3300"/>
                </a:solidFill>
                <a:cs typeface="B Nazanin" pitchFamily="2" charset="-78"/>
              </a:rPr>
              <a:t>بر اساس</a:t>
            </a:r>
            <a:r>
              <a:rPr lang="ar-SA" b="1" dirty="0" smtClean="0">
                <a:solidFill>
                  <a:srgbClr val="FF3300"/>
                </a:solidFill>
                <a:cs typeface="B Nazanin" pitchFamily="2" charset="-78"/>
              </a:rPr>
              <a:t> </a:t>
            </a:r>
            <a:r>
              <a:rPr lang="fa-IR" b="1" dirty="0" smtClean="0">
                <a:solidFill>
                  <a:srgbClr val="FF3300"/>
                </a:solidFill>
                <a:cs typeface="B Nazanin" pitchFamily="2" charset="-78"/>
              </a:rPr>
              <a:t>عوامل زیر تعیین میشود </a:t>
            </a:r>
            <a:r>
              <a:rPr lang="fa-IR" b="1" dirty="0" smtClean="0">
                <a:solidFill>
                  <a:schemeClr val="tx1"/>
                </a:solidFill>
                <a:cs typeface="B Nazanin" pitchFamily="2" charset="-78"/>
              </a:rPr>
              <a:t>:</a:t>
            </a:r>
          </a:p>
          <a:p>
            <a:pPr algn="justLow" rtl="1">
              <a:buFont typeface="Arial" pitchFamily="34" charset="0"/>
              <a:buChar char="•"/>
            </a:pPr>
            <a:r>
              <a:rPr lang="fa-IR" sz="2400" b="1" dirty="0" smtClean="0">
                <a:solidFill>
                  <a:srgbClr val="0070C0"/>
                </a:solidFill>
                <a:cs typeface="B Nazanin" pitchFamily="2" charset="-78"/>
              </a:rPr>
              <a:t> سطح سوختگی</a:t>
            </a:r>
          </a:p>
          <a:p>
            <a:pPr algn="justLow" rtl="1">
              <a:buFont typeface="Arial" pitchFamily="34" charset="0"/>
              <a:buChar char="•"/>
            </a:pPr>
            <a:r>
              <a:rPr lang="fa-IR" sz="2400" b="1" dirty="0" smtClean="0">
                <a:solidFill>
                  <a:srgbClr val="0070C0"/>
                </a:solidFill>
                <a:cs typeface="B Nazanin" pitchFamily="2" charset="-78"/>
              </a:rPr>
              <a:t> عمق سوختگی</a:t>
            </a:r>
          </a:p>
          <a:p>
            <a:pPr algn="justLow" rtl="1">
              <a:buFont typeface="Arial" pitchFamily="34" charset="0"/>
              <a:buChar char="•"/>
            </a:pPr>
            <a:r>
              <a:rPr lang="fa-IR" sz="2400" b="1" dirty="0" smtClean="0">
                <a:solidFill>
                  <a:srgbClr val="0070C0"/>
                </a:solidFill>
                <a:cs typeface="B Nazanin" pitchFamily="2" charset="-78"/>
              </a:rPr>
              <a:t> سن</a:t>
            </a:r>
          </a:p>
          <a:p>
            <a:pPr algn="justLow" rtl="1">
              <a:buFont typeface="Arial" pitchFamily="34" charset="0"/>
              <a:buChar char="•"/>
            </a:pPr>
            <a:r>
              <a:rPr lang="fa-IR" sz="2400" b="1" dirty="0" smtClean="0">
                <a:solidFill>
                  <a:srgbClr val="0070C0"/>
                </a:solidFill>
                <a:cs typeface="B Nazanin" pitchFamily="2" charset="-78"/>
              </a:rPr>
              <a:t> ماده سوختگی</a:t>
            </a:r>
          </a:p>
          <a:p>
            <a:pPr algn="justLow" rtl="1">
              <a:buFont typeface="Arial" pitchFamily="34" charset="0"/>
              <a:buChar char="•"/>
            </a:pPr>
            <a:r>
              <a:rPr lang="fa-IR" sz="2400" b="1" dirty="0" smtClean="0">
                <a:solidFill>
                  <a:srgbClr val="0070C0"/>
                </a:solidFill>
                <a:cs typeface="B Nazanin" pitchFamily="2" charset="-78"/>
              </a:rPr>
              <a:t> ضایعات همراه با سوختگی مثل شکستگی اندامها</a:t>
            </a:r>
          </a:p>
          <a:p>
            <a:pPr algn="justLow" rtl="1">
              <a:buFont typeface="Arial" pitchFamily="34" charset="0"/>
              <a:buChar char="•"/>
            </a:pPr>
            <a:r>
              <a:rPr lang="fa-IR" sz="2400" b="1" dirty="0" smtClean="0">
                <a:solidFill>
                  <a:srgbClr val="0070C0"/>
                </a:solidFill>
                <a:cs typeface="B Nazanin" pitchFamily="2" charset="-78"/>
              </a:rPr>
              <a:t> وجود بیماریهای زمینه ای</a:t>
            </a:r>
          </a:p>
          <a:p>
            <a:pPr algn="justLow" rtl="1">
              <a:buFont typeface="Arial" pitchFamily="34" charset="0"/>
              <a:buChar char="•"/>
            </a:pPr>
            <a:r>
              <a:rPr lang="fa-IR" sz="2400" b="1" dirty="0" smtClean="0">
                <a:solidFill>
                  <a:srgbClr val="0070C0"/>
                </a:solidFill>
                <a:cs typeface="B Nazanin" pitchFamily="2" charset="-78"/>
              </a:rPr>
              <a:t> الکلیسم و چاقی</a:t>
            </a:r>
          </a:p>
          <a:p>
            <a:pPr algn="justLow" rtl="1">
              <a:buFont typeface="Arial" pitchFamily="34" charset="0"/>
              <a:buChar char="•"/>
            </a:pPr>
            <a:r>
              <a:rPr lang="fa-IR" sz="2400" b="1" dirty="0" smtClean="0">
                <a:solidFill>
                  <a:srgbClr val="0070C0"/>
                </a:solidFill>
                <a:cs typeface="B Nazanin" pitchFamily="2" charset="-78"/>
              </a:rPr>
              <a:t> سوختگی های استنشاقی و مسمومیت با مونو اکسید کربن</a:t>
            </a:r>
          </a:p>
          <a:p>
            <a:pPr algn="justLow" rtl="1">
              <a:buFont typeface="Arial" pitchFamily="34" charset="0"/>
              <a:buChar char="•"/>
            </a:pPr>
            <a:r>
              <a:rPr lang="fa-IR" sz="2400" b="1" dirty="0">
                <a:solidFill>
                  <a:srgbClr val="0070C0"/>
                </a:solidFill>
                <a:cs typeface="B Nazanin" pitchFamily="2" charset="-78"/>
              </a:rPr>
              <a:t> </a:t>
            </a:r>
            <a:r>
              <a:rPr lang="fa-IR" sz="2400" b="1" dirty="0" smtClean="0">
                <a:solidFill>
                  <a:srgbClr val="0070C0"/>
                </a:solidFill>
                <a:cs typeface="B Nazanin" pitchFamily="2" charset="-78"/>
              </a:rPr>
              <a:t>بروز </a:t>
            </a:r>
            <a:r>
              <a:rPr lang="fa-IR" sz="2400" b="1" dirty="0" smtClean="0">
                <a:solidFill>
                  <a:srgbClr val="FF0000"/>
                </a:solidFill>
                <a:cs typeface="B Nazanin" pitchFamily="2" charset="-78"/>
              </a:rPr>
              <a:t>هیپرناترمی</a:t>
            </a:r>
            <a:r>
              <a:rPr lang="fa-IR" sz="2400" b="1" dirty="0" smtClean="0">
                <a:solidFill>
                  <a:srgbClr val="0070C0"/>
                </a:solidFill>
                <a:cs typeface="B Nazanin" pitchFamily="2" charset="-78"/>
              </a:rPr>
              <a:t> در یک هفته بعد از سوختگی با مرگ و میر 94 درصدی همراه بوده است . هیپرناترمی در بیماران سوختگی استنشاقی ، بیماران تحت تهویه مکانیکی ، سپسیس و نیز در بیماران تحت درمان با </a:t>
            </a:r>
            <a:r>
              <a:rPr lang="en-US" sz="2400" b="1" dirty="0" err="1" smtClean="0">
                <a:solidFill>
                  <a:srgbClr val="0070C0"/>
                </a:solidFill>
                <a:cs typeface="B Nazanin" pitchFamily="2" charset="-78"/>
              </a:rPr>
              <a:t>colistin</a:t>
            </a:r>
            <a:r>
              <a:rPr lang="en-US" sz="2400" b="1" dirty="0" smtClean="0">
                <a:solidFill>
                  <a:srgbClr val="0070C0"/>
                </a:solidFill>
                <a:cs typeface="B Nazanin" pitchFamily="2" charset="-78"/>
              </a:rPr>
              <a:t> </a:t>
            </a:r>
            <a:r>
              <a:rPr lang="fa-IR" sz="2400" b="1" dirty="0" smtClean="0">
                <a:solidFill>
                  <a:srgbClr val="0070C0"/>
                </a:solidFill>
                <a:cs typeface="B Nazanin" pitchFamily="2" charset="-78"/>
              </a:rPr>
              <a:t> و </a:t>
            </a:r>
            <a:r>
              <a:rPr lang="en-US" sz="2400" b="1" dirty="0" err="1" smtClean="0">
                <a:solidFill>
                  <a:srgbClr val="0070C0"/>
                </a:solidFill>
                <a:cs typeface="B Nazanin" pitchFamily="2" charset="-78"/>
              </a:rPr>
              <a:t>Fosfomycin</a:t>
            </a:r>
            <a:r>
              <a:rPr lang="en-US" sz="2400" b="1" dirty="0" smtClean="0">
                <a:solidFill>
                  <a:srgbClr val="0070C0"/>
                </a:solidFill>
                <a:cs typeface="B Nazanin" pitchFamily="2" charset="-78"/>
              </a:rPr>
              <a:t> </a:t>
            </a:r>
            <a:r>
              <a:rPr lang="fa-IR" sz="2400" b="1" dirty="0" smtClean="0">
                <a:solidFill>
                  <a:srgbClr val="0070C0"/>
                </a:solidFill>
                <a:cs typeface="B Nazanin" pitchFamily="2" charset="-78"/>
              </a:rPr>
              <a:t> ایجاد میشود . </a:t>
            </a:r>
            <a:endParaRPr lang="en-US" sz="2400" b="1" dirty="0" smtClean="0">
              <a:solidFill>
                <a:srgbClr val="0070C0"/>
              </a:solidFill>
              <a:cs typeface="B Nazanin" pitchFamily="2" charset="-78"/>
            </a:endParaRP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a:bodyPr>
          <a:lstStyle/>
          <a:p>
            <a:pPr algn="r" rtl="1"/>
            <a:r>
              <a:rPr lang="fa-IR" sz="2400" b="1" dirty="0" smtClean="0">
                <a:solidFill>
                  <a:srgbClr val="0070C0"/>
                </a:solidFill>
                <a:cs typeface="B Nazanin" panose="00000400000000000000" pitchFamily="2" charset="-78"/>
              </a:rPr>
              <a:t>هموگلوبین بالای 18 در مردان و هموگلوبین بالای 16 در زنان ، آلبومین کمتر از 3 با خطر بالای مرگ و میر همراه بوده اند .</a:t>
            </a:r>
            <a:endParaRPr lang="en-US" sz="2400" b="1" dirty="0">
              <a:solidFill>
                <a:srgbClr val="0070C0"/>
              </a:solidFill>
              <a:cs typeface="B Nazanin" panose="00000400000000000000" pitchFamily="2" charset="-78"/>
            </a:endParaRPr>
          </a:p>
        </p:txBody>
      </p:sp>
    </p:spTree>
    <p:extLst>
      <p:ext uri="{BB962C8B-B14F-4D97-AF65-F5344CB8AC3E}">
        <p14:creationId xmlns:p14="http://schemas.microsoft.com/office/powerpoint/2010/main" val="4031676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28904531"/>
              </p:ext>
            </p:extLst>
          </p:nvPr>
        </p:nvGraphicFramePr>
        <p:xfrm>
          <a:off x="4953000" y="291514"/>
          <a:ext cx="4038600" cy="6136249"/>
        </p:xfrm>
        <a:graphic>
          <a:graphicData uri="http://schemas.openxmlformats.org/drawingml/2006/table">
            <a:tbl>
              <a:tblPr/>
              <a:tblGrid>
                <a:gridCol w="2019300"/>
                <a:gridCol w="2019300"/>
              </a:tblGrid>
              <a:tr h="61362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a-IR" sz="2000" dirty="0" smtClean="0">
                        <a:solidFill>
                          <a:schemeClr val="tx2"/>
                        </a:solidFill>
                        <a:effectLst/>
                      </a:endParaRPr>
                    </a:p>
                    <a:p>
                      <a:pPr algn="r" rtl="1"/>
                      <a:r>
                        <a:rPr lang="fa-IR" sz="2000" b="1" i="0" dirty="0" smtClean="0">
                          <a:solidFill>
                            <a:schemeClr val="tx2"/>
                          </a:solidFill>
                          <a:effectLst/>
                          <a:latin typeface="BLotus"/>
                          <a:cs typeface="B Nazanin" panose="00000400000000000000" pitchFamily="2" charset="-78"/>
                        </a:rPr>
                        <a:t>سوختگی شدید در بزرگسالان </a:t>
                      </a:r>
                      <a:endParaRPr lang="fa-IR" sz="2000" b="1" dirty="0">
                        <a:solidFill>
                          <a:schemeClr val="tx2"/>
                        </a:solidFill>
                        <a:effectLst/>
                        <a:cs typeface="B Nazanin" panose="00000400000000000000" pitchFamily="2" charset="-78"/>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a:r>
                        <a:rPr lang="fa-IR" sz="2000" b="1" i="0" dirty="0">
                          <a:solidFill>
                            <a:srgbClr val="000000"/>
                          </a:solidFill>
                          <a:effectLst/>
                          <a:latin typeface="TimesNewRomanPS-BoldMT"/>
                          <a:cs typeface="B Nazanin" panose="00000400000000000000" pitchFamily="2" charset="-78"/>
                        </a:rPr>
                        <a:t>- </a:t>
                      </a:r>
                      <a:r>
                        <a:rPr lang="fa-IR" sz="1600" b="1" i="0" dirty="0">
                          <a:solidFill>
                            <a:srgbClr val="000000"/>
                          </a:solidFill>
                          <a:effectLst/>
                          <a:latin typeface="BLotusBold"/>
                          <a:cs typeface="B Nazanin" panose="00000400000000000000" pitchFamily="2" charset="-78"/>
                        </a:rPr>
                        <a:t>هر سوختگی همراه با آسیب تنفسی و ترومای شدید همراه</a:t>
                      </a:r>
                      <a:br>
                        <a:rPr lang="fa-IR" sz="1600" b="1" i="0" dirty="0">
                          <a:solidFill>
                            <a:srgbClr val="000000"/>
                          </a:solidFill>
                          <a:effectLst/>
                          <a:latin typeface="BLotusBold"/>
                          <a:cs typeface="B Nazanin" panose="00000400000000000000" pitchFamily="2" charset="-78"/>
                        </a:rPr>
                      </a:br>
                      <a:r>
                        <a:rPr lang="fa-IR" sz="1600" b="1" i="0" dirty="0">
                          <a:solidFill>
                            <a:srgbClr val="000000"/>
                          </a:solidFill>
                          <a:effectLst/>
                          <a:latin typeface="TimesNewRomanPS-BoldMT"/>
                          <a:cs typeface="B Nazanin" panose="00000400000000000000" pitchFamily="2" charset="-78"/>
                        </a:rPr>
                        <a:t>- </a:t>
                      </a:r>
                      <a:r>
                        <a:rPr lang="fa-IR" sz="1600" b="1" i="0" dirty="0">
                          <a:solidFill>
                            <a:srgbClr val="000000"/>
                          </a:solidFill>
                          <a:effectLst/>
                          <a:latin typeface="BLotusBold"/>
                          <a:cs typeface="B Nazanin" panose="00000400000000000000" pitchFamily="2" charset="-78"/>
                        </a:rPr>
                        <a:t>سوختگی تمام ضخامت یا نیمه ضخامت در صورت ، </a:t>
                      </a:r>
                      <a:r>
                        <a:rPr lang="fa-IR" sz="1600" b="1" i="0" dirty="0" smtClean="0">
                          <a:solidFill>
                            <a:srgbClr val="000000"/>
                          </a:solidFill>
                          <a:effectLst/>
                          <a:latin typeface="BLotusBold"/>
                          <a:cs typeface="B Nazanin" panose="00000400000000000000" pitchFamily="2" charset="-78"/>
                        </a:rPr>
                        <a:t>چشم</a:t>
                      </a:r>
                      <a:r>
                        <a:rPr lang="en-US" sz="1600" b="1" i="0" dirty="0" smtClean="0">
                          <a:solidFill>
                            <a:srgbClr val="000000"/>
                          </a:solidFill>
                          <a:effectLst/>
                          <a:latin typeface="BLotusBold"/>
                          <a:cs typeface="B Nazanin" panose="00000400000000000000" pitchFamily="2" charset="-78"/>
                        </a:rPr>
                        <a:t>  </a:t>
                      </a:r>
                      <a:r>
                        <a:rPr lang="fa-IR" sz="1600" b="1" i="0" dirty="0" smtClean="0">
                          <a:solidFill>
                            <a:srgbClr val="000000"/>
                          </a:solidFill>
                          <a:effectLst/>
                          <a:latin typeface="BLotusBold"/>
                          <a:cs typeface="B Nazanin" panose="00000400000000000000" pitchFamily="2" charset="-78"/>
                        </a:rPr>
                        <a:t>، </a:t>
                      </a:r>
                      <a:r>
                        <a:rPr lang="fa-IR" sz="1600" b="1" i="0" dirty="0">
                          <a:solidFill>
                            <a:srgbClr val="000000"/>
                          </a:solidFill>
                          <a:effectLst/>
                          <a:latin typeface="BLotusBold"/>
                          <a:cs typeface="B Nazanin" panose="00000400000000000000" pitchFamily="2" charset="-78"/>
                        </a:rPr>
                        <a:t>دست و پا ، مفاصل </a:t>
                      </a:r>
                      <a:r>
                        <a:rPr lang="fa-IR" sz="1600" b="1" i="0" dirty="0" smtClean="0">
                          <a:solidFill>
                            <a:srgbClr val="000000"/>
                          </a:solidFill>
                          <a:effectLst/>
                          <a:latin typeface="BLotusBold"/>
                          <a:cs typeface="B Nazanin" panose="00000400000000000000" pitchFamily="2" charset="-78"/>
                        </a:rPr>
                        <a:t>بزرگ </a:t>
                      </a:r>
                      <a:r>
                        <a:rPr lang="fa-IR" sz="1600" b="1" i="0" dirty="0">
                          <a:solidFill>
                            <a:srgbClr val="000000"/>
                          </a:solidFill>
                          <a:effectLst/>
                          <a:latin typeface="BLotusBold"/>
                          <a:cs typeface="B Nazanin" panose="00000400000000000000" pitchFamily="2" charset="-78"/>
                        </a:rPr>
                        <a:t>، </a:t>
                      </a:r>
                      <a:r>
                        <a:rPr lang="fa-IR" sz="1600" b="1" i="0" dirty="0" smtClean="0">
                          <a:solidFill>
                            <a:srgbClr val="000000"/>
                          </a:solidFill>
                          <a:effectLst/>
                          <a:latin typeface="BLotusBold"/>
                          <a:cs typeface="B Nazanin" panose="00000400000000000000" pitchFamily="2" charset="-78"/>
                        </a:rPr>
                        <a:t>ژنیتالیا </a:t>
                      </a:r>
                      <a:r>
                        <a:rPr lang="fa-IR" sz="1600" b="1" i="0" dirty="0">
                          <a:solidFill>
                            <a:srgbClr val="000000"/>
                          </a:solidFill>
                          <a:effectLst/>
                          <a:latin typeface="BLotusBold"/>
                          <a:cs typeface="B Nazanin" panose="00000400000000000000" pitchFamily="2" charset="-78"/>
                        </a:rPr>
                        <a:t>و تنفسی</a:t>
                      </a:r>
                      <a:br>
                        <a:rPr lang="fa-IR" sz="1600" b="1" i="0" dirty="0">
                          <a:solidFill>
                            <a:srgbClr val="000000"/>
                          </a:solidFill>
                          <a:effectLst/>
                          <a:latin typeface="BLotusBold"/>
                          <a:cs typeface="B Nazanin" panose="00000400000000000000" pitchFamily="2" charset="-78"/>
                        </a:rPr>
                      </a:br>
                      <a:r>
                        <a:rPr lang="fa-IR" sz="1600" b="1" i="0" dirty="0">
                          <a:solidFill>
                            <a:srgbClr val="000000"/>
                          </a:solidFill>
                          <a:effectLst/>
                          <a:latin typeface="TimesNewRomanPS-BoldMT"/>
                          <a:cs typeface="B Nazanin" panose="00000400000000000000" pitchFamily="2" charset="-78"/>
                        </a:rPr>
                        <a:t>- </a:t>
                      </a:r>
                      <a:r>
                        <a:rPr lang="fa-IR" sz="1600" b="1" i="0" dirty="0">
                          <a:solidFill>
                            <a:srgbClr val="000000"/>
                          </a:solidFill>
                          <a:effectLst/>
                          <a:latin typeface="BLotusBold"/>
                          <a:cs typeface="B Nazanin" panose="00000400000000000000" pitchFamily="2" charset="-78"/>
                        </a:rPr>
                        <a:t>سوختگی تمام ضخامت بیش از 10درصد و نیمه </a:t>
                      </a:r>
                      <a:r>
                        <a:rPr lang="fa-IR" sz="1600" b="1" i="0" dirty="0" smtClean="0">
                          <a:solidFill>
                            <a:srgbClr val="000000"/>
                          </a:solidFill>
                          <a:effectLst/>
                          <a:latin typeface="BLotusBold"/>
                          <a:cs typeface="B Nazanin" panose="00000400000000000000" pitchFamily="2" charset="-78"/>
                        </a:rPr>
                        <a:t>ضخامت ( </a:t>
                      </a:r>
                      <a:r>
                        <a:rPr lang="fa-IR" sz="1600" b="1" i="0" dirty="0">
                          <a:solidFill>
                            <a:srgbClr val="000000"/>
                          </a:solidFill>
                          <a:effectLst/>
                          <a:latin typeface="BLotusBold"/>
                          <a:cs typeface="B Nazanin" panose="00000400000000000000" pitchFamily="2" charset="-78"/>
                        </a:rPr>
                        <a:t>درجه ) 2بیش از 25درصد در بزرگسال زیر 55سال </a:t>
                      </a:r>
                      <a:r>
                        <a:rPr lang="fa-IR" sz="1600" b="1" i="0" dirty="0" smtClean="0">
                          <a:solidFill>
                            <a:srgbClr val="000000"/>
                          </a:solidFill>
                          <a:effectLst/>
                          <a:latin typeface="BLotusBold"/>
                          <a:cs typeface="B Nazanin" panose="00000400000000000000" pitchFamily="2" charset="-78"/>
                        </a:rPr>
                        <a:t>و 20درصد </a:t>
                      </a:r>
                      <a:r>
                        <a:rPr lang="fa-IR" sz="1600" b="1" i="0" dirty="0">
                          <a:solidFill>
                            <a:srgbClr val="000000"/>
                          </a:solidFill>
                          <a:effectLst/>
                          <a:latin typeface="BLotusBold"/>
                          <a:cs typeface="B Nazanin" panose="00000400000000000000" pitchFamily="2" charset="-78"/>
                        </a:rPr>
                        <a:t>در بزرگسال بالای 55سال</a:t>
                      </a:r>
                      <a:br>
                        <a:rPr lang="fa-IR" sz="1600" b="1" i="0" dirty="0">
                          <a:solidFill>
                            <a:srgbClr val="000000"/>
                          </a:solidFill>
                          <a:effectLst/>
                          <a:latin typeface="BLotusBold"/>
                          <a:cs typeface="B Nazanin" panose="00000400000000000000" pitchFamily="2" charset="-78"/>
                        </a:rPr>
                      </a:br>
                      <a:r>
                        <a:rPr lang="fa-IR" sz="1600" b="1" i="0" dirty="0">
                          <a:solidFill>
                            <a:srgbClr val="000000"/>
                          </a:solidFill>
                          <a:effectLst/>
                          <a:latin typeface="TimesNewRomanPS-BoldMT"/>
                          <a:cs typeface="B Nazanin" panose="00000400000000000000" pitchFamily="2" charset="-78"/>
                        </a:rPr>
                        <a:t>- </a:t>
                      </a:r>
                      <a:r>
                        <a:rPr lang="fa-IR" sz="1600" b="1" i="0" dirty="0">
                          <a:solidFill>
                            <a:srgbClr val="000000"/>
                          </a:solidFill>
                          <a:effectLst/>
                          <a:latin typeface="BLotusBold"/>
                          <a:cs typeface="B Nazanin" panose="00000400000000000000" pitchFamily="2" charset="-78"/>
                        </a:rPr>
                        <a:t>سوختگی و شکستگی اندام</a:t>
                      </a:r>
                      <a:br>
                        <a:rPr lang="fa-IR" sz="1600" b="1" i="0" dirty="0">
                          <a:solidFill>
                            <a:srgbClr val="000000"/>
                          </a:solidFill>
                          <a:effectLst/>
                          <a:latin typeface="BLotusBold"/>
                          <a:cs typeface="B Nazanin" panose="00000400000000000000" pitchFamily="2" charset="-78"/>
                        </a:rPr>
                      </a:br>
                      <a:r>
                        <a:rPr lang="fa-IR" sz="1600" b="1" i="0" dirty="0">
                          <a:solidFill>
                            <a:srgbClr val="000000"/>
                          </a:solidFill>
                          <a:effectLst/>
                          <a:latin typeface="TimesNewRomanPS-BoldMT"/>
                          <a:cs typeface="B Nazanin" panose="00000400000000000000" pitchFamily="2" charset="-78"/>
                        </a:rPr>
                        <a:t>- </a:t>
                      </a:r>
                      <a:r>
                        <a:rPr lang="fa-IR" sz="1600" b="1" i="0" dirty="0">
                          <a:solidFill>
                            <a:srgbClr val="000000"/>
                          </a:solidFill>
                          <a:effectLst/>
                          <a:latin typeface="BLotusBold"/>
                          <a:cs typeface="B Nazanin" panose="00000400000000000000" pitchFamily="2" charset="-78"/>
                        </a:rPr>
                        <a:t>سوختگی دور تا دور قفسه سینه و اندام</a:t>
                      </a:r>
                      <a:br>
                        <a:rPr lang="fa-IR" sz="1600" b="1" i="0" dirty="0">
                          <a:solidFill>
                            <a:srgbClr val="000000"/>
                          </a:solidFill>
                          <a:effectLst/>
                          <a:latin typeface="BLotusBold"/>
                          <a:cs typeface="B Nazanin" panose="00000400000000000000" pitchFamily="2" charset="-78"/>
                        </a:rPr>
                      </a:br>
                      <a:r>
                        <a:rPr lang="fa-IR" sz="1600" b="1" i="0" dirty="0">
                          <a:solidFill>
                            <a:srgbClr val="000000"/>
                          </a:solidFill>
                          <a:effectLst/>
                          <a:latin typeface="TimesNewRomanPS-BoldMT"/>
                          <a:cs typeface="B Nazanin" panose="00000400000000000000" pitchFamily="2" charset="-78"/>
                        </a:rPr>
                        <a:t>- </a:t>
                      </a:r>
                      <a:r>
                        <a:rPr lang="fa-IR" sz="1600" b="1" i="0" dirty="0">
                          <a:solidFill>
                            <a:srgbClr val="000000"/>
                          </a:solidFill>
                          <a:effectLst/>
                          <a:latin typeface="BLotusBold"/>
                          <a:cs typeface="B Nazanin" panose="00000400000000000000" pitchFamily="2" charset="-78"/>
                        </a:rPr>
                        <a:t>سوختگی متوسط در اطفال و بالای 55سال</a:t>
                      </a:r>
                      <a:br>
                        <a:rPr lang="fa-IR" sz="1600" b="1" i="0" dirty="0">
                          <a:solidFill>
                            <a:srgbClr val="000000"/>
                          </a:solidFill>
                          <a:effectLst/>
                          <a:latin typeface="BLotusBold"/>
                          <a:cs typeface="B Nazanin" panose="00000400000000000000" pitchFamily="2" charset="-78"/>
                        </a:rPr>
                      </a:br>
                      <a:r>
                        <a:rPr lang="fa-IR" sz="1600" b="1" i="0" dirty="0">
                          <a:solidFill>
                            <a:srgbClr val="000000"/>
                          </a:solidFill>
                          <a:effectLst/>
                          <a:latin typeface="TimesNewRomanPS-BoldMT"/>
                          <a:cs typeface="B Nazanin" panose="00000400000000000000" pitchFamily="2" charset="-78"/>
                        </a:rPr>
                        <a:t>- </a:t>
                      </a:r>
                      <a:r>
                        <a:rPr lang="fa-IR" sz="1600" b="1" i="0" dirty="0">
                          <a:solidFill>
                            <a:srgbClr val="000000"/>
                          </a:solidFill>
                          <a:effectLst/>
                          <a:latin typeface="BLotusBold"/>
                          <a:cs typeface="B Nazanin" panose="00000400000000000000" pitchFamily="2" charset="-78"/>
                        </a:rPr>
                        <a:t>سوختگی شیمیایی و الکتریکی</a:t>
                      </a:r>
                      <a:endParaRPr lang="fa-IR" sz="1600" dirty="0">
                        <a:effectLst/>
                        <a:cs typeface="B Nazanin" panose="00000400000000000000" pitchFamily="2" charset="-78"/>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0" y="-323165"/>
            <a:ext cx="140817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781870606"/>
              </p:ext>
            </p:extLst>
          </p:nvPr>
        </p:nvGraphicFramePr>
        <p:xfrm>
          <a:off x="381000" y="323166"/>
          <a:ext cx="4305300" cy="6077634"/>
        </p:xfrm>
        <a:graphic>
          <a:graphicData uri="http://schemas.openxmlformats.org/drawingml/2006/table">
            <a:tbl>
              <a:tblPr/>
              <a:tblGrid>
                <a:gridCol w="2552790"/>
                <a:gridCol w="1752510"/>
              </a:tblGrid>
              <a:tr h="6077634">
                <a:tc>
                  <a:txBody>
                    <a:bodyPr/>
                    <a:lstStyle/>
                    <a:p>
                      <a:pPr algn="r" rtl="1"/>
                      <a:r>
                        <a:rPr lang="fa-IR" sz="2000" b="1" i="0" dirty="0" smtClean="0">
                          <a:solidFill>
                            <a:srgbClr val="000000"/>
                          </a:solidFill>
                          <a:effectLst/>
                          <a:latin typeface="BLotusBold"/>
                          <a:cs typeface="B Nazanin" panose="00000400000000000000" pitchFamily="2" charset="-78"/>
                        </a:rPr>
                        <a:t>- سوختگی </a:t>
                      </a:r>
                      <a:r>
                        <a:rPr lang="fa-IR" sz="2000" b="1" i="0" dirty="0">
                          <a:solidFill>
                            <a:srgbClr val="000000"/>
                          </a:solidFill>
                          <a:effectLst/>
                          <a:latin typeface="BLotusBold"/>
                          <a:cs typeface="B Nazanin" panose="00000400000000000000" pitchFamily="2" charset="-78"/>
                        </a:rPr>
                        <a:t>تمام ضخامت </a:t>
                      </a:r>
                      <a:r>
                        <a:rPr lang="fa-IR" sz="2000" b="1" i="0" dirty="0" smtClean="0">
                          <a:solidFill>
                            <a:srgbClr val="000000"/>
                          </a:solidFill>
                          <a:effectLst/>
                          <a:latin typeface="BLotusBold"/>
                          <a:cs typeface="B Nazanin" panose="00000400000000000000" pitchFamily="2" charset="-78"/>
                        </a:rPr>
                        <a:t>2 تا 10 درصد </a:t>
                      </a:r>
                      <a:r>
                        <a:rPr lang="fa-IR" sz="2000" b="1" i="0" dirty="0">
                          <a:solidFill>
                            <a:srgbClr val="000000"/>
                          </a:solidFill>
                          <a:effectLst/>
                          <a:latin typeface="BLotusBold"/>
                          <a:cs typeface="B Nazanin" panose="00000400000000000000" pitchFamily="2" charset="-78"/>
                        </a:rPr>
                        <a:t>به جز صورت</a:t>
                      </a:r>
                      <a:br>
                        <a:rPr lang="fa-IR" sz="2000" b="1" i="0" dirty="0">
                          <a:solidFill>
                            <a:srgbClr val="000000"/>
                          </a:solidFill>
                          <a:effectLst/>
                          <a:latin typeface="BLotusBold"/>
                          <a:cs typeface="B Nazanin" panose="00000400000000000000" pitchFamily="2" charset="-78"/>
                        </a:rPr>
                      </a:br>
                      <a:r>
                        <a:rPr lang="fa-IR" sz="2000" b="1" i="0" dirty="0" smtClean="0">
                          <a:solidFill>
                            <a:srgbClr val="000000"/>
                          </a:solidFill>
                          <a:effectLst/>
                          <a:latin typeface="BLotusBold"/>
                          <a:cs typeface="B Nazanin" panose="00000400000000000000" pitchFamily="2" charset="-78"/>
                        </a:rPr>
                        <a:t>، دست </a:t>
                      </a:r>
                      <a:r>
                        <a:rPr lang="fa-IR" sz="2000" b="1" i="0" dirty="0">
                          <a:solidFill>
                            <a:srgbClr val="000000"/>
                          </a:solidFill>
                          <a:effectLst/>
                          <a:latin typeface="BLotusBold"/>
                          <a:cs typeface="B Nazanin" panose="00000400000000000000" pitchFamily="2" charset="-78"/>
                        </a:rPr>
                        <a:t>و پا </a:t>
                      </a:r>
                      <a:r>
                        <a:rPr lang="fa-IR" sz="2000" b="1" i="0" dirty="0" smtClean="0">
                          <a:solidFill>
                            <a:srgbClr val="000000"/>
                          </a:solidFill>
                          <a:effectLst/>
                          <a:latin typeface="BLotusBold"/>
                          <a:cs typeface="B Nazanin" panose="00000400000000000000" pitchFamily="2" charset="-78"/>
                        </a:rPr>
                        <a:t>، مسیر </a:t>
                      </a:r>
                      <a:r>
                        <a:rPr lang="fa-IR" sz="2000" b="1" i="0" dirty="0">
                          <a:solidFill>
                            <a:srgbClr val="000000"/>
                          </a:solidFill>
                          <a:effectLst/>
                          <a:latin typeface="BLotusBold"/>
                          <a:cs typeface="B Nazanin" panose="00000400000000000000" pitchFamily="2" charset="-78"/>
                        </a:rPr>
                        <a:t>تنفسی </a:t>
                      </a:r>
                      <a:r>
                        <a:rPr lang="fa-IR" sz="2000" b="1" i="0" dirty="0" smtClean="0">
                          <a:solidFill>
                            <a:srgbClr val="000000"/>
                          </a:solidFill>
                          <a:effectLst/>
                          <a:latin typeface="BLotusBold"/>
                          <a:cs typeface="B Nazanin" panose="00000400000000000000" pitchFamily="2" charset="-78"/>
                        </a:rPr>
                        <a:t>و  ژنیتالیا</a:t>
                      </a:r>
                      <a:r>
                        <a:rPr lang="fa-IR" sz="2000" b="1" i="0" dirty="0">
                          <a:solidFill>
                            <a:srgbClr val="000000"/>
                          </a:solidFill>
                          <a:effectLst/>
                          <a:latin typeface="BLotusBold"/>
                          <a:cs typeface="B Nazanin" panose="00000400000000000000" pitchFamily="2" charset="-78"/>
                        </a:rPr>
                        <a:t/>
                      </a:r>
                      <a:br>
                        <a:rPr lang="fa-IR" sz="2000" b="1" i="0" dirty="0">
                          <a:solidFill>
                            <a:srgbClr val="000000"/>
                          </a:solidFill>
                          <a:effectLst/>
                          <a:latin typeface="BLotusBold"/>
                          <a:cs typeface="B Nazanin" panose="00000400000000000000" pitchFamily="2" charset="-78"/>
                        </a:rPr>
                      </a:br>
                      <a:r>
                        <a:rPr lang="fa-IR" sz="2000" b="1" i="0" dirty="0">
                          <a:solidFill>
                            <a:srgbClr val="000000"/>
                          </a:solidFill>
                          <a:effectLst/>
                          <a:latin typeface="TimesNewRomanPS-BoldMT"/>
                          <a:cs typeface="B Nazanin" panose="00000400000000000000" pitchFamily="2" charset="-78"/>
                        </a:rPr>
                        <a:t>- </a:t>
                      </a:r>
                      <a:r>
                        <a:rPr lang="fa-IR" sz="2000" b="1" i="0" dirty="0">
                          <a:solidFill>
                            <a:srgbClr val="000000"/>
                          </a:solidFill>
                          <a:effectLst/>
                          <a:latin typeface="BLotusBold"/>
                          <a:cs typeface="B Nazanin" panose="00000400000000000000" pitchFamily="2" charset="-78"/>
                        </a:rPr>
                        <a:t>سوختگی نیمه ضخامت </a:t>
                      </a:r>
                      <a:r>
                        <a:rPr lang="fa-IR" sz="2000" b="1" i="0" dirty="0" smtClean="0">
                          <a:solidFill>
                            <a:srgbClr val="000000"/>
                          </a:solidFill>
                          <a:effectLst/>
                          <a:latin typeface="BLotusBold"/>
                          <a:cs typeface="B Nazanin" panose="00000400000000000000" pitchFamily="2" charset="-78"/>
                        </a:rPr>
                        <a:t>( % </a:t>
                      </a:r>
                      <a:r>
                        <a:rPr lang="fa-IR" sz="2000" b="1" i="0" dirty="0">
                          <a:solidFill>
                            <a:srgbClr val="000000"/>
                          </a:solidFill>
                          <a:effectLst/>
                          <a:latin typeface="BLotusBold"/>
                          <a:cs typeface="B Nazanin" panose="00000400000000000000" pitchFamily="2" charset="-78"/>
                        </a:rPr>
                        <a:t>25-15 </a:t>
                      </a:r>
                      <a:r>
                        <a:rPr lang="fa-IR" sz="2000" b="1" i="0" dirty="0" smtClean="0">
                          <a:solidFill>
                            <a:srgbClr val="000000"/>
                          </a:solidFill>
                          <a:effectLst/>
                          <a:latin typeface="BLotusBold"/>
                          <a:cs typeface="B Nazanin" panose="00000400000000000000" pitchFamily="2" charset="-78"/>
                        </a:rPr>
                        <a:t>) درجه2</a:t>
                      </a:r>
                      <a:r>
                        <a:rPr lang="fa-IR" sz="2000" b="1" i="0" dirty="0">
                          <a:solidFill>
                            <a:srgbClr val="000000"/>
                          </a:solidFill>
                          <a:effectLst/>
                          <a:latin typeface="BLotusBold"/>
                          <a:cs typeface="B Nazanin" panose="00000400000000000000" pitchFamily="2" charset="-78"/>
                        </a:rPr>
                        <a:t/>
                      </a:r>
                      <a:br>
                        <a:rPr lang="fa-IR" sz="2000" b="1" i="0" dirty="0">
                          <a:solidFill>
                            <a:srgbClr val="000000"/>
                          </a:solidFill>
                          <a:effectLst/>
                          <a:latin typeface="BLotusBold"/>
                          <a:cs typeface="B Nazanin" panose="00000400000000000000" pitchFamily="2" charset="-78"/>
                        </a:rPr>
                      </a:br>
                      <a:r>
                        <a:rPr lang="fa-IR" sz="2000" b="1" i="0" dirty="0">
                          <a:solidFill>
                            <a:srgbClr val="000000"/>
                          </a:solidFill>
                          <a:effectLst/>
                          <a:latin typeface="TimesNewRomanPSMT"/>
                          <a:cs typeface="B Nazanin" panose="00000400000000000000" pitchFamily="2" charset="-78"/>
                        </a:rPr>
                        <a:t>- </a:t>
                      </a:r>
                      <a:r>
                        <a:rPr lang="fa-IR" sz="2000" b="1" i="0" dirty="0" smtClean="0">
                          <a:solidFill>
                            <a:srgbClr val="000000"/>
                          </a:solidFill>
                          <a:effectLst/>
                          <a:latin typeface="TimesNewRomanPSMT"/>
                          <a:cs typeface="B Nazanin" panose="00000400000000000000" pitchFamily="2" charset="-78"/>
                        </a:rPr>
                        <a:t>سوختگی درجه 2 ، </a:t>
                      </a:r>
                      <a:r>
                        <a:rPr lang="fa-IR" sz="2000" b="1" i="0" dirty="0" smtClean="0">
                          <a:solidFill>
                            <a:srgbClr val="000000"/>
                          </a:solidFill>
                          <a:effectLst/>
                          <a:latin typeface="BLotusBold"/>
                          <a:cs typeface="B Nazanin" panose="00000400000000000000" pitchFamily="2" charset="-78"/>
                        </a:rPr>
                        <a:t>% </a:t>
                      </a:r>
                      <a:r>
                        <a:rPr lang="fa-IR" sz="2000" b="1" i="0" dirty="0">
                          <a:solidFill>
                            <a:srgbClr val="000000"/>
                          </a:solidFill>
                          <a:effectLst/>
                          <a:latin typeface="BLotusBold"/>
                          <a:cs typeface="B Nazanin" panose="00000400000000000000" pitchFamily="2" charset="-78"/>
                        </a:rPr>
                        <a:t>10 </a:t>
                      </a:r>
                      <a:r>
                        <a:rPr lang="fa-IR" sz="2000" b="1" i="0" dirty="0" smtClean="0">
                          <a:solidFill>
                            <a:srgbClr val="000000"/>
                          </a:solidFill>
                          <a:effectLst/>
                          <a:latin typeface="BLotusBold"/>
                          <a:cs typeface="B Nazanin" panose="00000400000000000000" pitchFamily="2" charset="-78"/>
                        </a:rPr>
                        <a:t>در </a:t>
                      </a:r>
                      <a:r>
                        <a:rPr lang="fa-IR" sz="2000" b="1" i="0" dirty="0">
                          <a:solidFill>
                            <a:srgbClr val="000000"/>
                          </a:solidFill>
                          <a:effectLst/>
                          <a:latin typeface="BLotusBold"/>
                          <a:cs typeface="B Nazanin" panose="00000400000000000000" pitchFamily="2" charset="-78"/>
                        </a:rPr>
                        <a:t>افراد </a:t>
                      </a:r>
                      <a:r>
                        <a:rPr lang="fa-IR" sz="2000" b="1" i="0" dirty="0" smtClean="0">
                          <a:solidFill>
                            <a:srgbClr val="000000"/>
                          </a:solidFill>
                          <a:effectLst/>
                          <a:latin typeface="BLotusBold"/>
                          <a:cs typeface="B Nazanin" panose="00000400000000000000" pitchFamily="2" charset="-78"/>
                        </a:rPr>
                        <a:t>بالای 50سال</a:t>
                      </a:r>
                    </a:p>
                    <a:p>
                      <a:pPr algn="r" rtl="1"/>
                      <a:r>
                        <a:rPr lang="fa-IR" sz="2000" b="1" i="0" dirty="0" smtClean="0">
                          <a:solidFill>
                            <a:schemeClr val="tx2"/>
                          </a:solidFill>
                          <a:effectLst/>
                          <a:latin typeface="BLotusBold"/>
                          <a:cs typeface="B Nazanin" panose="00000400000000000000" pitchFamily="2" charset="-78"/>
                        </a:rPr>
                        <a:t>سوختگی متوسط بزرگسالان</a:t>
                      </a:r>
                      <a:endParaRPr lang="fa-IR" sz="2000" dirty="0">
                        <a:solidFill>
                          <a:schemeClr val="tx2"/>
                        </a:solidFill>
                        <a:effectLst/>
                        <a:cs typeface="B Nazanin" panose="00000400000000000000" pitchFamily="2" charset="-78"/>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a:r>
                        <a:rPr lang="fa-IR" sz="2000" b="1" i="0" dirty="0">
                          <a:solidFill>
                            <a:srgbClr val="000000"/>
                          </a:solidFill>
                          <a:effectLst/>
                          <a:latin typeface="TimesNewRomanPS-BoldMT"/>
                          <a:cs typeface="B Nazanin" panose="00000400000000000000" pitchFamily="2" charset="-78"/>
                        </a:rPr>
                        <a:t>- </a:t>
                      </a:r>
                      <a:r>
                        <a:rPr lang="fa-IR" sz="2000" b="1" i="0" dirty="0">
                          <a:solidFill>
                            <a:srgbClr val="000000"/>
                          </a:solidFill>
                          <a:effectLst/>
                          <a:latin typeface="BLotusBold"/>
                          <a:cs typeface="B Nazanin" panose="00000400000000000000" pitchFamily="2" charset="-78"/>
                        </a:rPr>
                        <a:t>سوختگی تمام ضخامت</a:t>
                      </a:r>
                      <a:br>
                        <a:rPr lang="fa-IR" sz="2000" b="1" i="0" dirty="0">
                          <a:solidFill>
                            <a:srgbClr val="000000"/>
                          </a:solidFill>
                          <a:effectLst/>
                          <a:latin typeface="BLotusBold"/>
                          <a:cs typeface="B Nazanin" panose="00000400000000000000" pitchFamily="2" charset="-78"/>
                        </a:rPr>
                      </a:br>
                      <a:r>
                        <a:rPr lang="fa-IR" sz="2000" b="1" i="0" dirty="0">
                          <a:solidFill>
                            <a:srgbClr val="000000"/>
                          </a:solidFill>
                          <a:effectLst/>
                          <a:latin typeface="BLotusBold"/>
                          <a:cs typeface="B Nazanin" panose="00000400000000000000" pitchFamily="2" charset="-78"/>
                        </a:rPr>
                        <a:t>کمتر از 2درصد</a:t>
                      </a:r>
                      <a:br>
                        <a:rPr lang="fa-IR" sz="2000" b="1" i="0" dirty="0">
                          <a:solidFill>
                            <a:srgbClr val="000000"/>
                          </a:solidFill>
                          <a:effectLst/>
                          <a:latin typeface="BLotusBold"/>
                          <a:cs typeface="B Nazanin" panose="00000400000000000000" pitchFamily="2" charset="-78"/>
                        </a:rPr>
                      </a:br>
                      <a:r>
                        <a:rPr lang="fa-IR" sz="2000" b="1" i="0" dirty="0">
                          <a:solidFill>
                            <a:srgbClr val="000000"/>
                          </a:solidFill>
                          <a:effectLst/>
                          <a:latin typeface="TimesNewRomanPS-BoldMT"/>
                          <a:cs typeface="B Nazanin" panose="00000400000000000000" pitchFamily="2" charset="-78"/>
                        </a:rPr>
                        <a:t>- </a:t>
                      </a:r>
                      <a:r>
                        <a:rPr lang="fa-IR" sz="2000" b="1" i="0" dirty="0">
                          <a:solidFill>
                            <a:srgbClr val="000000"/>
                          </a:solidFill>
                          <a:effectLst/>
                          <a:latin typeface="BLotusBold"/>
                          <a:cs typeface="B Nazanin" panose="00000400000000000000" pitchFamily="2" charset="-78"/>
                        </a:rPr>
                        <a:t>سوختگی نیمه ضخامت</a:t>
                      </a:r>
                      <a:br>
                        <a:rPr lang="fa-IR" sz="2000" b="1" i="0" dirty="0">
                          <a:solidFill>
                            <a:srgbClr val="000000"/>
                          </a:solidFill>
                          <a:effectLst/>
                          <a:latin typeface="BLotusBold"/>
                          <a:cs typeface="B Nazanin" panose="00000400000000000000" pitchFamily="2" charset="-78"/>
                        </a:rPr>
                      </a:br>
                      <a:r>
                        <a:rPr lang="fa-IR" sz="2000" b="1" i="0" dirty="0">
                          <a:solidFill>
                            <a:srgbClr val="000000"/>
                          </a:solidFill>
                          <a:effectLst/>
                          <a:latin typeface="BLotusBold"/>
                          <a:cs typeface="B Nazanin" panose="00000400000000000000" pitchFamily="2" charset="-78"/>
                        </a:rPr>
                        <a:t>( درجه )</a:t>
                      </a:r>
                      <a:r>
                        <a:rPr lang="fa-IR" sz="2000" b="1" i="0" dirty="0" smtClean="0">
                          <a:solidFill>
                            <a:srgbClr val="000000"/>
                          </a:solidFill>
                          <a:effectLst/>
                          <a:latin typeface="BLotusBold"/>
                          <a:cs typeface="B Nazanin" panose="00000400000000000000" pitchFamily="2" charset="-78"/>
                        </a:rPr>
                        <a:t>2 کمتر </a:t>
                      </a:r>
                      <a:r>
                        <a:rPr lang="fa-IR" sz="2000" b="1" i="0" dirty="0">
                          <a:solidFill>
                            <a:srgbClr val="000000"/>
                          </a:solidFill>
                          <a:effectLst/>
                          <a:latin typeface="BLotusBold"/>
                          <a:cs typeface="B Nazanin" panose="00000400000000000000" pitchFamily="2" charset="-78"/>
                        </a:rPr>
                        <a:t>از </a:t>
                      </a:r>
                      <a:r>
                        <a:rPr lang="fa-IR" sz="2000" b="1" i="0" dirty="0" smtClean="0">
                          <a:solidFill>
                            <a:srgbClr val="000000"/>
                          </a:solidFill>
                          <a:effectLst/>
                          <a:latin typeface="BLotusBold"/>
                          <a:cs typeface="B Nazanin" panose="00000400000000000000" pitchFamily="2" charset="-78"/>
                        </a:rPr>
                        <a:t>15%</a:t>
                      </a:r>
                      <a:r>
                        <a:rPr lang="fa-IR" sz="2000" b="1" i="0" dirty="0">
                          <a:solidFill>
                            <a:srgbClr val="000000"/>
                          </a:solidFill>
                          <a:effectLst/>
                          <a:latin typeface="BLotusBold"/>
                          <a:cs typeface="B Nazanin" panose="00000400000000000000" pitchFamily="2" charset="-78"/>
                        </a:rPr>
                        <a:t/>
                      </a:r>
                      <a:br>
                        <a:rPr lang="fa-IR" sz="2000" b="1" i="0" dirty="0">
                          <a:solidFill>
                            <a:srgbClr val="000000"/>
                          </a:solidFill>
                          <a:effectLst/>
                          <a:latin typeface="BLotusBold"/>
                          <a:cs typeface="B Nazanin" panose="00000400000000000000" pitchFamily="2" charset="-78"/>
                        </a:rPr>
                      </a:br>
                      <a:r>
                        <a:rPr lang="fa-IR" sz="2000" b="1" i="0" dirty="0" smtClean="0">
                          <a:solidFill>
                            <a:schemeClr val="tx2"/>
                          </a:solidFill>
                          <a:effectLst/>
                          <a:latin typeface="BLotusBold"/>
                          <a:cs typeface="B Nazanin" panose="00000400000000000000" pitchFamily="2" charset="-78"/>
                        </a:rPr>
                        <a:t>سوختگی خفیف بزرگسالان</a:t>
                      </a:r>
                      <a:endParaRPr lang="fa-IR" sz="2000" dirty="0">
                        <a:solidFill>
                          <a:schemeClr val="tx2"/>
                        </a:solidFill>
                        <a:effectLst/>
                        <a:cs typeface="B Nazanin" panose="00000400000000000000" pitchFamily="2" charset="-78"/>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Rectangle 1"/>
          <p:cNvSpPr>
            <a:spLocks noChangeArrowheads="1"/>
          </p:cNvSpPr>
          <p:nvPr/>
        </p:nvSpPr>
        <p:spPr bwMode="auto">
          <a:xfrm>
            <a:off x="1447800" y="762000"/>
            <a:ext cx="6477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79920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81661633"/>
              </p:ext>
            </p:extLst>
          </p:nvPr>
        </p:nvGraphicFramePr>
        <p:xfrm>
          <a:off x="5105400" y="404019"/>
          <a:ext cx="3581400" cy="5029200"/>
        </p:xfrm>
        <a:graphic>
          <a:graphicData uri="http://schemas.openxmlformats.org/drawingml/2006/table">
            <a:tbl>
              <a:tblPr/>
              <a:tblGrid>
                <a:gridCol w="1747024"/>
                <a:gridCol w="1834376"/>
              </a:tblGrid>
              <a:tr h="5029200">
                <a:tc>
                  <a:txBody>
                    <a:bodyPr/>
                    <a:lstStyle/>
                    <a:p>
                      <a:pPr algn="r" rtl="1"/>
                      <a:r>
                        <a:rPr lang="fa-IR" sz="2000" b="1" i="0" dirty="0" smtClean="0">
                          <a:solidFill>
                            <a:schemeClr val="tx2"/>
                          </a:solidFill>
                          <a:effectLst/>
                          <a:latin typeface="BLotus"/>
                          <a:cs typeface="B Nazanin" panose="00000400000000000000" pitchFamily="2" charset="-78"/>
                        </a:rPr>
                        <a:t>سوختگی شدید اطفال</a:t>
                      </a:r>
                    </a:p>
                    <a:p>
                      <a:pPr algn="r" rtl="1"/>
                      <a:endParaRPr lang="fa-IR" sz="2000" b="1" i="0" dirty="0" smtClean="0">
                        <a:solidFill>
                          <a:schemeClr val="tx2"/>
                        </a:solidFill>
                        <a:effectLst/>
                        <a:latin typeface="BLotus"/>
                        <a:cs typeface="B Nazanin" panose="00000400000000000000" pitchFamily="2" charset="-78"/>
                      </a:endParaRPr>
                    </a:p>
                    <a:p>
                      <a:pPr algn="r" rtl="1"/>
                      <a:endParaRPr lang="fa-IR" sz="2000" b="1" i="0" dirty="0" smtClean="0">
                        <a:solidFill>
                          <a:schemeClr val="tx2"/>
                        </a:solidFill>
                        <a:effectLst/>
                        <a:latin typeface="BLotus"/>
                        <a:cs typeface="B Nazanin" panose="00000400000000000000" pitchFamily="2" charset="-78"/>
                      </a:endParaRPr>
                    </a:p>
                    <a:p>
                      <a:pPr algn="r" rtl="1"/>
                      <a:endParaRPr lang="fa-IR" sz="2000" b="1" i="0" dirty="0" smtClean="0">
                        <a:solidFill>
                          <a:schemeClr val="tx2"/>
                        </a:solidFill>
                        <a:effectLst/>
                        <a:latin typeface="BLotus"/>
                        <a:cs typeface="B Nazanin" panose="00000400000000000000" pitchFamily="2" charset="-78"/>
                      </a:endParaRPr>
                    </a:p>
                    <a:p>
                      <a:pPr algn="r" rtl="1"/>
                      <a:endParaRPr lang="fa-IR" sz="2000" b="1" dirty="0">
                        <a:solidFill>
                          <a:schemeClr val="tx2"/>
                        </a:solidFill>
                        <a:effectLst/>
                        <a:cs typeface="B Nazanin" panose="00000400000000000000" pitchFamily="2" charset="-78"/>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fa-IR" sz="2000" b="1" i="0" dirty="0">
                          <a:solidFill>
                            <a:srgbClr val="000000"/>
                          </a:solidFill>
                          <a:effectLst/>
                          <a:latin typeface="TimesNewRomanPS-BoldMT"/>
                          <a:cs typeface="B Nazanin" panose="00000400000000000000" pitchFamily="2" charset="-78"/>
                        </a:rPr>
                        <a:t>- </a:t>
                      </a:r>
                      <a:r>
                        <a:rPr lang="fa-IR" sz="2000" b="1" i="0" dirty="0">
                          <a:solidFill>
                            <a:srgbClr val="000000"/>
                          </a:solidFill>
                          <a:effectLst/>
                          <a:latin typeface="BLotusBold"/>
                          <a:cs typeface="B Nazanin" panose="00000400000000000000" pitchFamily="2" charset="-78"/>
                        </a:rPr>
                        <a:t>شرایط مشابه بزرگسالان</a:t>
                      </a:r>
                      <a:br>
                        <a:rPr lang="fa-IR" sz="2000" b="1" i="0" dirty="0">
                          <a:solidFill>
                            <a:srgbClr val="000000"/>
                          </a:solidFill>
                          <a:effectLst/>
                          <a:latin typeface="BLotusBold"/>
                          <a:cs typeface="B Nazanin" panose="00000400000000000000" pitchFamily="2" charset="-78"/>
                        </a:rPr>
                      </a:br>
                      <a:r>
                        <a:rPr lang="fa-IR" sz="2000" b="1" i="0" dirty="0">
                          <a:solidFill>
                            <a:srgbClr val="000000"/>
                          </a:solidFill>
                          <a:effectLst/>
                          <a:latin typeface="BLotusBold"/>
                          <a:cs typeface="B Nazanin" panose="00000400000000000000" pitchFamily="2" charset="-78"/>
                        </a:rPr>
                        <a:t>علاوه بر آن :</a:t>
                      </a:r>
                      <a:br>
                        <a:rPr lang="fa-IR" sz="2000" b="1" i="0" dirty="0">
                          <a:solidFill>
                            <a:srgbClr val="000000"/>
                          </a:solidFill>
                          <a:effectLst/>
                          <a:latin typeface="BLotusBold"/>
                          <a:cs typeface="B Nazanin" panose="00000400000000000000" pitchFamily="2" charset="-78"/>
                        </a:rPr>
                      </a:br>
                      <a:r>
                        <a:rPr lang="fa-IR" sz="2000" b="1" i="0" dirty="0">
                          <a:solidFill>
                            <a:srgbClr val="000000"/>
                          </a:solidFill>
                          <a:effectLst/>
                          <a:latin typeface="TimesNewRomanPS-BoldMT"/>
                          <a:cs typeface="B Nazanin" panose="00000400000000000000" pitchFamily="2" charset="-78"/>
                        </a:rPr>
                        <a:t>- </a:t>
                      </a:r>
                      <a:r>
                        <a:rPr lang="fa-IR" sz="2000" b="1" i="0" dirty="0">
                          <a:solidFill>
                            <a:srgbClr val="000000"/>
                          </a:solidFill>
                          <a:effectLst/>
                          <a:latin typeface="BLotusBold"/>
                          <a:cs typeface="B Nazanin" panose="00000400000000000000" pitchFamily="2" charset="-78"/>
                        </a:rPr>
                        <a:t>هر سوختگی تمام یا نیمه ضخامت بیش از 20درصد</a:t>
                      </a:r>
                      <a:br>
                        <a:rPr lang="fa-IR" sz="2000" b="1" i="0" dirty="0">
                          <a:solidFill>
                            <a:srgbClr val="000000"/>
                          </a:solidFill>
                          <a:effectLst/>
                          <a:latin typeface="BLotusBold"/>
                          <a:cs typeface="B Nazanin" panose="00000400000000000000" pitchFamily="2" charset="-78"/>
                        </a:rPr>
                      </a:br>
                      <a:r>
                        <a:rPr lang="fa-IR" sz="2000" b="0" i="0" dirty="0">
                          <a:solidFill>
                            <a:srgbClr val="000000"/>
                          </a:solidFill>
                          <a:effectLst/>
                          <a:latin typeface="TimesNewRomanPSMT"/>
                          <a:cs typeface="B Nazanin" panose="00000400000000000000" pitchFamily="2" charset="-78"/>
                        </a:rPr>
                        <a:t>- </a:t>
                      </a:r>
                      <a:r>
                        <a:rPr lang="fa-IR" sz="2000" b="1" i="0" dirty="0">
                          <a:solidFill>
                            <a:srgbClr val="000000"/>
                          </a:solidFill>
                          <a:effectLst/>
                          <a:latin typeface="BLotusBold"/>
                          <a:cs typeface="B Nazanin" panose="00000400000000000000" pitchFamily="2" charset="-78"/>
                        </a:rPr>
                        <a:t>سوختگی سطحی در دست و پا ، صورت ، چشم ، گوش</a:t>
                      </a:r>
                      <a:br>
                        <a:rPr lang="fa-IR" sz="2000" b="1" i="0" dirty="0">
                          <a:solidFill>
                            <a:srgbClr val="000000"/>
                          </a:solidFill>
                          <a:effectLst/>
                          <a:latin typeface="BLotusBold"/>
                          <a:cs typeface="B Nazanin" panose="00000400000000000000" pitchFamily="2" charset="-78"/>
                        </a:rPr>
                      </a:br>
                      <a:r>
                        <a:rPr lang="fa-IR" sz="2000" b="1" i="0" dirty="0">
                          <a:solidFill>
                            <a:srgbClr val="000000"/>
                          </a:solidFill>
                          <a:effectLst/>
                          <a:latin typeface="BLotusBold"/>
                          <a:cs typeface="B Nazanin" panose="00000400000000000000" pitchFamily="2" charset="-78"/>
                        </a:rPr>
                        <a:t>و ژنیتالیا</a:t>
                      </a:r>
                      <a:br>
                        <a:rPr lang="fa-IR" sz="2000" b="1" i="0" dirty="0">
                          <a:solidFill>
                            <a:srgbClr val="000000"/>
                          </a:solidFill>
                          <a:effectLst/>
                          <a:latin typeface="BLotusBold"/>
                          <a:cs typeface="B Nazanin" panose="00000400000000000000" pitchFamily="2" charset="-78"/>
                        </a:rPr>
                      </a:br>
                      <a:r>
                        <a:rPr lang="fa-IR" sz="2000" b="1" i="0" dirty="0">
                          <a:solidFill>
                            <a:srgbClr val="000000"/>
                          </a:solidFill>
                          <a:effectLst/>
                          <a:latin typeface="TimesNewRomanPS-BoldMT"/>
                          <a:cs typeface="B Nazanin" panose="00000400000000000000" pitchFamily="2" charset="-78"/>
                        </a:rPr>
                        <a:t>- </a:t>
                      </a:r>
                      <a:r>
                        <a:rPr lang="fa-IR" sz="2000" b="1" i="0" dirty="0">
                          <a:solidFill>
                            <a:srgbClr val="000000"/>
                          </a:solidFill>
                          <a:effectLst/>
                          <a:latin typeface="BLotusBold"/>
                          <a:cs typeface="B Nazanin" panose="00000400000000000000" pitchFamily="2" charset="-78"/>
                        </a:rPr>
                        <a:t>هر سوختگی شدت متوسط در بزرگسالان</a:t>
                      </a:r>
                      <a:endParaRPr lang="fa-IR" sz="2000" dirty="0">
                        <a:effectLst/>
                        <a:cs typeface="B Nazanin" panose="00000400000000000000" pitchFamily="2" charset="-78"/>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Rectangle 1"/>
          <p:cNvSpPr>
            <a:spLocks noGrp="1" noChangeArrowheads="1"/>
          </p:cNvSpPr>
          <p:nvPr>
            <p:ph type="ctrTitle"/>
          </p:nvPr>
        </p:nvSpPr>
        <p:spPr bwMode="auto">
          <a:xfrm>
            <a:off x="381000" y="1696134"/>
            <a:ext cx="7010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401842083"/>
              </p:ext>
            </p:extLst>
          </p:nvPr>
        </p:nvGraphicFramePr>
        <p:xfrm>
          <a:off x="990600" y="533400"/>
          <a:ext cx="3810000" cy="4953000"/>
        </p:xfrm>
        <a:graphic>
          <a:graphicData uri="http://schemas.openxmlformats.org/drawingml/2006/table">
            <a:tbl>
              <a:tblPr/>
              <a:tblGrid>
                <a:gridCol w="1828800"/>
                <a:gridCol w="1981200"/>
              </a:tblGrid>
              <a:tr h="4953000">
                <a:tc>
                  <a:txBody>
                    <a:bodyPr/>
                    <a:lstStyle/>
                    <a:p>
                      <a:pPr algn="r" rtl="1"/>
                      <a:r>
                        <a:rPr lang="fa-IR" sz="2000" b="0" i="0" dirty="0" smtClean="0">
                          <a:solidFill>
                            <a:srgbClr val="000000"/>
                          </a:solidFill>
                          <a:effectLst/>
                          <a:latin typeface="BLotusBold"/>
                          <a:cs typeface="B Nazanin" panose="00000400000000000000" pitchFamily="2" charset="-78"/>
                        </a:rPr>
                        <a:t>هرسوختگی </a:t>
                      </a:r>
                      <a:r>
                        <a:rPr lang="fa-IR" sz="2000" b="0" i="0" dirty="0">
                          <a:solidFill>
                            <a:srgbClr val="000000"/>
                          </a:solidFill>
                          <a:effectLst/>
                          <a:latin typeface="BLotusBold"/>
                          <a:cs typeface="B Nazanin" panose="00000400000000000000" pitchFamily="2" charset="-78"/>
                        </a:rPr>
                        <a:t>نیمه </a:t>
                      </a:r>
                      <a:r>
                        <a:rPr lang="fa-IR" sz="2000" b="0" i="0" dirty="0" smtClean="0">
                          <a:solidFill>
                            <a:srgbClr val="000000"/>
                          </a:solidFill>
                          <a:effectLst/>
                          <a:latin typeface="BLotusBold"/>
                          <a:cs typeface="B Nazanin" panose="00000400000000000000" pitchFamily="2" charset="-78"/>
                        </a:rPr>
                        <a:t>ضخامت </a:t>
                      </a:r>
                      <a:r>
                        <a:rPr lang="en-US" sz="2000" b="0" i="0" dirty="0" smtClean="0">
                          <a:solidFill>
                            <a:srgbClr val="000000"/>
                          </a:solidFill>
                          <a:effectLst/>
                          <a:latin typeface="BLotusBold"/>
                          <a:cs typeface="B Nazanin" panose="00000400000000000000" pitchFamily="2" charset="-78"/>
                        </a:rPr>
                        <a:t>10 - 20 </a:t>
                      </a:r>
                      <a:r>
                        <a:rPr lang="fa-IR" sz="2000" b="0" i="0" dirty="0" smtClean="0">
                          <a:solidFill>
                            <a:srgbClr val="000000"/>
                          </a:solidFill>
                          <a:effectLst/>
                          <a:latin typeface="BLotusBold"/>
                          <a:cs typeface="B Nazanin" panose="00000400000000000000" pitchFamily="2" charset="-78"/>
                        </a:rPr>
                        <a:t> %</a:t>
                      </a:r>
                    </a:p>
                    <a:p>
                      <a:pPr algn="r" rtl="1"/>
                      <a:r>
                        <a:rPr lang="fa-IR" sz="2000" b="0" i="0" dirty="0" smtClean="0">
                          <a:solidFill>
                            <a:srgbClr val="000000"/>
                          </a:solidFill>
                          <a:effectLst/>
                          <a:latin typeface="BLotusBold"/>
                          <a:cs typeface="B Nazanin" panose="00000400000000000000" pitchFamily="2" charset="-78"/>
                        </a:rPr>
                        <a:t>   </a:t>
                      </a:r>
                      <a:r>
                        <a:rPr lang="fa-IR" sz="2000" b="0" i="0" dirty="0" smtClean="0">
                          <a:solidFill>
                            <a:schemeClr val="tx2"/>
                          </a:solidFill>
                          <a:effectLst/>
                          <a:latin typeface="BLotusBold"/>
                          <a:cs typeface="B Nazanin" panose="00000400000000000000" pitchFamily="2" charset="-78"/>
                        </a:rPr>
                        <a:t>سوختگی متوسط اطفال</a:t>
                      </a:r>
                      <a:endParaRPr lang="fa-IR" sz="4400" b="0" dirty="0">
                        <a:solidFill>
                          <a:schemeClr val="tx2"/>
                        </a:solidFill>
                        <a:effectLst/>
                        <a:cs typeface="B Nazanin" panose="00000400000000000000" pitchFamily="2" charset="-78"/>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a:r>
                        <a:rPr lang="fa-IR" sz="2000" b="0" i="0" dirty="0">
                          <a:solidFill>
                            <a:srgbClr val="000000"/>
                          </a:solidFill>
                          <a:effectLst/>
                          <a:latin typeface="BLotusBold"/>
                          <a:cs typeface="B Nazanin" panose="00000400000000000000" pitchFamily="2" charset="-78"/>
                        </a:rPr>
                        <a:t>سوختگی نیمه ضخامت کمتر از </a:t>
                      </a:r>
                      <a:r>
                        <a:rPr lang="en-US" sz="2000" b="0" i="0" dirty="0" smtClean="0">
                          <a:solidFill>
                            <a:srgbClr val="000000"/>
                          </a:solidFill>
                          <a:effectLst/>
                          <a:latin typeface="BLotusBold"/>
                          <a:cs typeface="B Nazanin" panose="00000400000000000000" pitchFamily="2" charset="-78"/>
                        </a:rPr>
                        <a:t>10</a:t>
                      </a:r>
                      <a:r>
                        <a:rPr lang="fa-IR" sz="2000" b="0" i="0" dirty="0" smtClean="0">
                          <a:solidFill>
                            <a:srgbClr val="000000"/>
                          </a:solidFill>
                          <a:effectLst/>
                          <a:latin typeface="BLotusBold"/>
                          <a:cs typeface="B Nazanin" panose="00000400000000000000" pitchFamily="2" charset="-78"/>
                        </a:rPr>
                        <a:t>% درصد</a:t>
                      </a:r>
                      <a:endParaRPr lang="en-US" sz="2000" b="0" i="0" dirty="0" smtClean="0">
                        <a:solidFill>
                          <a:srgbClr val="000000"/>
                        </a:solidFill>
                        <a:effectLst/>
                        <a:latin typeface="BLotusBold"/>
                        <a:cs typeface="B Nazanin" panose="00000400000000000000" pitchFamily="2" charset="-78"/>
                      </a:endParaRPr>
                    </a:p>
                    <a:p>
                      <a:pPr algn="r" rtl="1"/>
                      <a:endParaRPr lang="en-US" sz="2000" b="0" i="0" dirty="0" smtClean="0">
                        <a:solidFill>
                          <a:srgbClr val="000000"/>
                        </a:solidFill>
                        <a:effectLst/>
                        <a:latin typeface="BLotusBold"/>
                        <a:cs typeface="B Nazanin" panose="00000400000000000000" pitchFamily="2" charset="-78"/>
                      </a:endParaRPr>
                    </a:p>
                    <a:p>
                      <a:pPr algn="r" rtl="1"/>
                      <a:r>
                        <a:rPr lang="fa-IR" sz="2000" b="0" i="0" dirty="0" smtClean="0">
                          <a:solidFill>
                            <a:schemeClr val="tx2"/>
                          </a:solidFill>
                          <a:effectLst/>
                          <a:latin typeface="BLotusBold"/>
                          <a:cs typeface="B Nazanin" panose="00000400000000000000" pitchFamily="2" charset="-78"/>
                        </a:rPr>
                        <a:t>سوختگی خفیف اطفال</a:t>
                      </a:r>
                      <a:endParaRPr lang="fa-IR" sz="4400" b="0" dirty="0">
                        <a:solidFill>
                          <a:schemeClr val="tx2"/>
                        </a:solidFill>
                        <a:effectLst/>
                        <a:cs typeface="B Nazanin" panose="00000400000000000000" pitchFamily="2" charset="-78"/>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990600" y="83867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590275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fa-IR" sz="3200" b="1" dirty="0">
                <a:cs typeface="B Nazanin" panose="00000400000000000000" pitchFamily="2" charset="-78"/>
              </a:rPr>
              <a:t>انتقال بیماران سوختگی</a:t>
            </a:r>
            <a:endParaRPr lang="en-US" dirty="0">
              <a:cs typeface="B Nazanin" panose="00000400000000000000" pitchFamily="2" charset="-78"/>
            </a:endParaRPr>
          </a:p>
        </p:txBody>
      </p:sp>
      <p:sp>
        <p:nvSpPr>
          <p:cNvPr id="3" name="Content Placeholder 2"/>
          <p:cNvSpPr>
            <a:spLocks noGrp="1"/>
          </p:cNvSpPr>
          <p:nvPr>
            <p:ph idx="1"/>
          </p:nvPr>
        </p:nvSpPr>
        <p:spPr>
          <a:xfrm>
            <a:off x="152400" y="838200"/>
            <a:ext cx="8763000" cy="5791200"/>
          </a:xfrm>
        </p:spPr>
        <p:txBody>
          <a:bodyPr>
            <a:normAutofit lnSpcReduction="10000"/>
          </a:bodyPr>
          <a:lstStyle/>
          <a:p>
            <a:pPr algn="r" rtl="1"/>
            <a:r>
              <a:rPr lang="fa-IR" sz="2800" b="1" dirty="0">
                <a:cs typeface="B Nazanin" panose="00000400000000000000" pitchFamily="2" charset="-78"/>
              </a:rPr>
              <a:t/>
            </a:r>
            <a:br>
              <a:rPr lang="fa-IR" sz="2800" b="1" dirty="0">
                <a:cs typeface="B Nazanin" panose="00000400000000000000" pitchFamily="2" charset="-78"/>
              </a:rPr>
            </a:br>
            <a:r>
              <a:rPr lang="fa-IR" sz="2800" b="1" dirty="0">
                <a:cs typeface="B Nazanin" panose="00000400000000000000" pitchFamily="2" charset="-78"/>
              </a:rPr>
              <a:t>ارجاع بیمار به سه سطح ( </a:t>
            </a:r>
            <a:r>
              <a:rPr lang="en-US" sz="2800" b="1" dirty="0" smtClean="0">
                <a:cs typeface="B Nazanin" panose="00000400000000000000" pitchFamily="2" charset="-78"/>
              </a:rPr>
              <a:t>Facility</a:t>
            </a:r>
            <a:r>
              <a:rPr lang="fa-IR" sz="2800" b="1" dirty="0" smtClean="0">
                <a:cs typeface="B Nazanin" panose="00000400000000000000" pitchFamily="2" charset="-78"/>
              </a:rPr>
              <a:t> تسهیلات </a:t>
            </a:r>
            <a:r>
              <a:rPr lang="fa-IR" sz="2800" b="1" dirty="0">
                <a:cs typeface="B Nazanin" panose="00000400000000000000" pitchFamily="2" charset="-78"/>
              </a:rPr>
              <a:t>) ، </a:t>
            </a:r>
            <a:r>
              <a:rPr lang="fa-IR" sz="2800" b="1" dirty="0" smtClean="0">
                <a:cs typeface="B Nazanin" panose="00000400000000000000" pitchFamily="2" charset="-78"/>
              </a:rPr>
              <a:t>(</a:t>
            </a:r>
            <a:r>
              <a:rPr lang="en-US" sz="2800" b="1" dirty="0" smtClean="0">
                <a:cs typeface="B Nazanin" panose="00000400000000000000" pitchFamily="2" charset="-78"/>
              </a:rPr>
              <a:t> Unit</a:t>
            </a:r>
            <a:r>
              <a:rPr lang="fa-IR" sz="2800" b="1" dirty="0">
                <a:cs typeface="B Nazanin" panose="00000400000000000000" pitchFamily="2" charset="-78"/>
              </a:rPr>
              <a:t>بخش درمانی و بیمارستان ) ، ( </a:t>
            </a:r>
            <a:r>
              <a:rPr lang="en-US" sz="2800" b="1" dirty="0" smtClean="0">
                <a:cs typeface="B Nazanin" panose="00000400000000000000" pitchFamily="2" charset="-78"/>
              </a:rPr>
              <a:t> Center</a:t>
            </a:r>
            <a:r>
              <a:rPr lang="fa-IR" sz="2800" b="1" dirty="0">
                <a:cs typeface="B Nazanin" panose="00000400000000000000" pitchFamily="2" charset="-78"/>
              </a:rPr>
              <a:t>مرکز سوختگی ) </a:t>
            </a:r>
            <a:r>
              <a:rPr lang="fa-IR" sz="2800" b="1" dirty="0" smtClean="0">
                <a:cs typeface="B Nazanin" panose="00000400000000000000" pitchFamily="2" charset="-78"/>
              </a:rPr>
              <a:t>:</a:t>
            </a:r>
            <a:endParaRPr lang="en-US" sz="2800" b="1" dirty="0" smtClean="0">
              <a:cs typeface="B Nazanin" panose="00000400000000000000" pitchFamily="2" charset="-78"/>
            </a:endParaRPr>
          </a:p>
          <a:p>
            <a:pPr marL="0" indent="0" algn="r" rtl="1">
              <a:buNone/>
            </a:pPr>
            <a:r>
              <a:rPr lang="fa-IR" sz="2600" b="1" dirty="0" smtClean="0">
                <a:solidFill>
                  <a:srgbClr val="002060"/>
                </a:solidFill>
                <a:cs typeface="B Nazanin" panose="00000400000000000000" pitchFamily="2" charset="-78"/>
              </a:rPr>
              <a:t>تسهیلات</a:t>
            </a:r>
            <a:r>
              <a:rPr lang="fa-IR" sz="2600" dirty="0" smtClean="0">
                <a:cs typeface="B Nazanin" panose="00000400000000000000" pitchFamily="2" charset="-78"/>
              </a:rPr>
              <a:t> شکل </a:t>
            </a:r>
            <a:r>
              <a:rPr lang="fa-IR" sz="2600" dirty="0">
                <a:cs typeface="B Nazanin" panose="00000400000000000000" pitchFamily="2" charset="-78"/>
              </a:rPr>
              <a:t>خیلی کوچکی از مراکز ارائه دهنده خدمات </a:t>
            </a:r>
            <a:r>
              <a:rPr lang="fa-IR" sz="2600" dirty="0" smtClean="0">
                <a:cs typeface="B Nazanin" panose="00000400000000000000" pitchFamily="2" charset="-78"/>
              </a:rPr>
              <a:t>سوختگی </a:t>
            </a:r>
            <a:r>
              <a:rPr lang="fa-IR" sz="2600" dirty="0">
                <a:cs typeface="B Nazanin" panose="00000400000000000000" pitchFamily="2" charset="-78"/>
              </a:rPr>
              <a:t>است که بخش های جراحی </a:t>
            </a:r>
            <a:r>
              <a:rPr lang="fa-IR" sz="2600" dirty="0" smtClean="0">
                <a:cs typeface="B Nazanin" panose="00000400000000000000" pitchFamily="2" charset="-78"/>
              </a:rPr>
              <a:t>و اطفال </a:t>
            </a:r>
            <a:r>
              <a:rPr lang="fa-IR" sz="2600" dirty="0">
                <a:cs typeface="B Nazanin" panose="00000400000000000000" pitchFamily="2" charset="-78"/>
              </a:rPr>
              <a:t>در آن ممکن است مستقر </a:t>
            </a:r>
            <a:r>
              <a:rPr lang="fa-IR" sz="2600" dirty="0" smtClean="0">
                <a:cs typeface="B Nazanin" panose="00000400000000000000" pitchFamily="2" charset="-78"/>
              </a:rPr>
              <a:t>باشد . </a:t>
            </a:r>
            <a:r>
              <a:rPr lang="fa-IR" sz="2600" dirty="0">
                <a:cs typeface="B Nazanin" panose="00000400000000000000" pitchFamily="2" charset="-78"/>
              </a:rPr>
              <a:t>تسهیلات میتواند شامل مراکز بهداشت ، بیمارستانهای کوچک </a:t>
            </a:r>
            <a:r>
              <a:rPr lang="fa-IR" sz="2600" dirty="0" smtClean="0">
                <a:cs typeface="B Nazanin" panose="00000400000000000000" pitchFamily="2" charset="-78"/>
              </a:rPr>
              <a:t>، کلینیک </a:t>
            </a:r>
            <a:r>
              <a:rPr lang="fa-IR" sz="2600" dirty="0">
                <a:cs typeface="B Nazanin" panose="00000400000000000000" pitchFamily="2" charset="-78"/>
              </a:rPr>
              <a:t>ها و </a:t>
            </a:r>
            <a:r>
              <a:rPr lang="fa-IR" sz="2600" dirty="0" smtClean="0">
                <a:cs typeface="B Nazanin" panose="00000400000000000000" pitchFamily="2" charset="-78"/>
              </a:rPr>
              <a:t>درمانگاه </a:t>
            </a:r>
            <a:r>
              <a:rPr lang="fa-IR" sz="2600" dirty="0">
                <a:cs typeface="B Nazanin" panose="00000400000000000000" pitchFamily="2" charset="-78"/>
              </a:rPr>
              <a:t>باشد . </a:t>
            </a:r>
            <a:endParaRPr lang="fa-IR" sz="2600" dirty="0" smtClean="0">
              <a:cs typeface="B Nazanin" panose="00000400000000000000" pitchFamily="2" charset="-78"/>
            </a:endParaRPr>
          </a:p>
          <a:p>
            <a:pPr marL="0" indent="0" algn="r" rtl="1">
              <a:buNone/>
            </a:pPr>
            <a:r>
              <a:rPr lang="fa-IR" sz="2600" dirty="0" smtClean="0">
                <a:cs typeface="B Nazanin" panose="00000400000000000000" pitchFamily="2" charset="-78"/>
              </a:rPr>
              <a:t>( </a:t>
            </a:r>
            <a:r>
              <a:rPr lang="en-US" sz="2600" dirty="0" smtClean="0">
                <a:cs typeface="B Nazanin" panose="00000400000000000000" pitchFamily="2" charset="-78"/>
              </a:rPr>
              <a:t> </a:t>
            </a:r>
            <a:r>
              <a:rPr lang="en-US" sz="2600" dirty="0" smtClean="0">
                <a:solidFill>
                  <a:srgbClr val="002060"/>
                </a:solidFill>
                <a:cs typeface="B Nazanin" panose="00000400000000000000" pitchFamily="2" charset="-78"/>
              </a:rPr>
              <a:t>Burn </a:t>
            </a:r>
            <a:r>
              <a:rPr lang="en-US" sz="2600" dirty="0">
                <a:solidFill>
                  <a:srgbClr val="002060"/>
                </a:solidFill>
                <a:cs typeface="B Nazanin" panose="00000400000000000000" pitchFamily="2" charset="-78"/>
              </a:rPr>
              <a:t>unit</a:t>
            </a:r>
            <a:r>
              <a:rPr lang="fa-IR" sz="2600" dirty="0">
                <a:solidFill>
                  <a:srgbClr val="002060"/>
                </a:solidFill>
                <a:cs typeface="B Nazanin" panose="00000400000000000000" pitchFamily="2" charset="-78"/>
              </a:rPr>
              <a:t>بخش درمانی و بیمارستانی </a:t>
            </a:r>
            <a:r>
              <a:rPr lang="fa-IR" sz="2600" dirty="0">
                <a:cs typeface="B Nazanin" panose="00000400000000000000" pitchFamily="2" charset="-78"/>
              </a:rPr>
              <a:t>) بیمارستان های مجهز تر، دارای مراکز </a:t>
            </a:r>
            <a:r>
              <a:rPr lang="en-US" sz="2600" dirty="0" smtClean="0">
                <a:cs typeface="B Nazanin" panose="00000400000000000000" pitchFamily="2" charset="-78"/>
              </a:rPr>
              <a:t>ICU </a:t>
            </a:r>
            <a:r>
              <a:rPr lang="fa-IR" sz="2600" dirty="0" smtClean="0">
                <a:cs typeface="B Nazanin" panose="00000400000000000000" pitchFamily="2" charset="-78"/>
              </a:rPr>
              <a:t> و اتاق عمل </a:t>
            </a:r>
            <a:r>
              <a:rPr lang="fa-IR" sz="2600" dirty="0">
                <a:cs typeface="B Nazanin" panose="00000400000000000000" pitchFamily="2" charset="-78"/>
              </a:rPr>
              <a:t>جهت ارائه خدمات به بیماران هستند . </a:t>
            </a:r>
            <a:r>
              <a:rPr lang="en-US" sz="2600" dirty="0">
                <a:cs typeface="B Nazanin" panose="00000400000000000000" pitchFamily="2" charset="-78"/>
              </a:rPr>
              <a:t> </a:t>
            </a:r>
            <a:r>
              <a:rPr lang="en-US" sz="2600" dirty="0" smtClean="0">
                <a:cs typeface="B Nazanin" panose="00000400000000000000" pitchFamily="2" charset="-78"/>
              </a:rPr>
              <a:t>unit</a:t>
            </a:r>
            <a:r>
              <a:rPr lang="fa-IR" sz="2600" dirty="0">
                <a:cs typeface="B Nazanin" panose="00000400000000000000" pitchFamily="2" charset="-78"/>
              </a:rPr>
              <a:t>میتواند دارای جراح عمومی ماهر جهت انجام اعمال جراحی </a:t>
            </a:r>
            <a:r>
              <a:rPr lang="fa-IR" sz="2600" dirty="0" smtClean="0">
                <a:cs typeface="B Nazanin" panose="00000400000000000000" pitchFamily="2" charset="-78"/>
              </a:rPr>
              <a:t>سوختگی </a:t>
            </a:r>
            <a:r>
              <a:rPr lang="fa-IR" sz="2600" dirty="0">
                <a:cs typeface="B Nazanin" panose="00000400000000000000" pitchFamily="2" charset="-78"/>
              </a:rPr>
              <a:t>باشد </a:t>
            </a:r>
            <a:r>
              <a:rPr lang="fa-IR" sz="2600" dirty="0" smtClean="0">
                <a:cs typeface="B Nazanin" panose="00000400000000000000" pitchFamily="2" charset="-78"/>
              </a:rPr>
              <a:t>تا اقدامات </a:t>
            </a:r>
            <a:r>
              <a:rPr lang="fa-IR" sz="2600" dirty="0">
                <a:cs typeface="B Nazanin" panose="00000400000000000000" pitchFamily="2" charset="-78"/>
              </a:rPr>
              <a:t>جراحی اولیه دبریدمان ، </a:t>
            </a:r>
            <a:r>
              <a:rPr lang="fa-IR" sz="2600" dirty="0" smtClean="0">
                <a:cs typeface="B Nazanin" panose="00000400000000000000" pitchFamily="2" charset="-78"/>
              </a:rPr>
              <a:t>اسکاروتومی </a:t>
            </a:r>
            <a:r>
              <a:rPr lang="en-US" sz="2600" dirty="0" smtClean="0">
                <a:cs typeface="B Nazanin" panose="00000400000000000000" pitchFamily="2" charset="-78"/>
              </a:rPr>
              <a:t> </a:t>
            </a:r>
            <a:r>
              <a:rPr lang="en-US" sz="2600" dirty="0" err="1" smtClean="0">
                <a:cs typeface="B Nazanin" panose="00000400000000000000" pitchFamily="2" charset="-78"/>
              </a:rPr>
              <a:t>escharotomy</a:t>
            </a:r>
            <a:r>
              <a:rPr lang="fa-IR" sz="2600" dirty="0" smtClean="0">
                <a:cs typeface="B Nazanin" panose="00000400000000000000" pitchFamily="2" charset="-78"/>
              </a:rPr>
              <a:t> و</a:t>
            </a:r>
            <a:r>
              <a:rPr lang="fa-IR" sz="2600" dirty="0">
                <a:cs typeface="B Nazanin" panose="00000400000000000000" pitchFamily="2" charset="-78"/>
              </a:rPr>
              <a:t>.... را انجام دهد </a:t>
            </a:r>
            <a:r>
              <a:rPr lang="fa-IR" sz="2600" dirty="0" smtClean="0">
                <a:cs typeface="B Nazanin" panose="00000400000000000000" pitchFamily="2" charset="-78"/>
              </a:rPr>
              <a:t>.</a:t>
            </a:r>
          </a:p>
          <a:p>
            <a:pPr marL="0" indent="0" algn="r" rtl="1">
              <a:buNone/>
            </a:pPr>
            <a:r>
              <a:rPr lang="fa-IR" sz="2600" dirty="0" smtClean="0">
                <a:cs typeface="B Nazanin" panose="00000400000000000000" pitchFamily="2" charset="-78"/>
              </a:rPr>
              <a:t> بیماران </a:t>
            </a:r>
            <a:r>
              <a:rPr lang="fa-IR" sz="2600" dirty="0">
                <a:cs typeface="B Nazanin" panose="00000400000000000000" pitchFamily="2" charset="-78"/>
              </a:rPr>
              <a:t>جهت دریافت </a:t>
            </a:r>
            <a:r>
              <a:rPr lang="fa-IR" sz="2600" dirty="0" smtClean="0">
                <a:cs typeface="B Nazanin" panose="00000400000000000000" pitchFamily="2" charset="-78"/>
              </a:rPr>
              <a:t>خدمات</a:t>
            </a:r>
            <a:r>
              <a:rPr lang="en-US" sz="2600" dirty="0" smtClean="0">
                <a:cs typeface="B Nazanin" panose="00000400000000000000" pitchFamily="2" charset="-78"/>
              </a:rPr>
              <a:t> </a:t>
            </a:r>
            <a:r>
              <a:rPr lang="fa-IR" sz="2600" dirty="0" smtClean="0">
                <a:cs typeface="B Nazanin" panose="00000400000000000000" pitchFamily="2" charset="-78"/>
              </a:rPr>
              <a:t>تخصصی </a:t>
            </a:r>
            <a:r>
              <a:rPr lang="fa-IR" sz="2600" dirty="0">
                <a:cs typeface="B Nazanin" panose="00000400000000000000" pitchFamily="2" charset="-78"/>
              </a:rPr>
              <a:t>و پیچیده باید به مراکز تخصصی </a:t>
            </a:r>
            <a:r>
              <a:rPr lang="fa-IR" sz="2600" dirty="0" smtClean="0">
                <a:cs typeface="B Nazanin" panose="00000400000000000000" pitchFamily="2" charset="-78"/>
              </a:rPr>
              <a:t>سوخت</a:t>
            </a:r>
            <a:r>
              <a:rPr lang="fa-IR" sz="2600" dirty="0">
                <a:cs typeface="B Nazanin" panose="00000400000000000000" pitchFamily="2" charset="-78"/>
              </a:rPr>
              <a:t>گ</a:t>
            </a:r>
            <a:r>
              <a:rPr lang="fa-IR" sz="2600" dirty="0" smtClean="0">
                <a:cs typeface="B Nazanin" panose="00000400000000000000" pitchFamily="2" charset="-78"/>
              </a:rPr>
              <a:t>ی    </a:t>
            </a:r>
            <a:r>
              <a:rPr lang="en-US" sz="2600" dirty="0" smtClean="0">
                <a:cs typeface="B Nazanin" panose="00000400000000000000" pitchFamily="2" charset="-78"/>
              </a:rPr>
              <a:t>Center</a:t>
            </a:r>
            <a:r>
              <a:rPr lang="fa-IR" sz="2600" dirty="0">
                <a:cs typeface="B Nazanin" panose="00000400000000000000" pitchFamily="2" charset="-78"/>
              </a:rPr>
              <a:t>ارجاع داده شوند. </a:t>
            </a:r>
            <a:r>
              <a:rPr lang="fa-IR" sz="2600" dirty="0" smtClean="0">
                <a:cs typeface="B Nazanin" panose="00000400000000000000" pitchFamily="2" charset="-78"/>
              </a:rPr>
              <a:t>مراکز سوختگی دارای بالاترین </a:t>
            </a:r>
            <a:r>
              <a:rPr lang="fa-IR" sz="2600" dirty="0">
                <a:cs typeface="B Nazanin" panose="00000400000000000000" pitchFamily="2" charset="-78"/>
              </a:rPr>
              <a:t>سطح تجربه و ارائه خدمت به بیماران </a:t>
            </a:r>
            <a:r>
              <a:rPr lang="fa-IR" sz="2600" dirty="0" smtClean="0">
                <a:cs typeface="B Nazanin" panose="00000400000000000000" pitchFamily="2" charset="-78"/>
              </a:rPr>
              <a:t>سوختگی </a:t>
            </a:r>
            <a:r>
              <a:rPr lang="fa-IR" sz="2600" dirty="0">
                <a:cs typeface="B Nazanin" panose="00000400000000000000" pitchFamily="2" charset="-78"/>
              </a:rPr>
              <a:t>هستند </a:t>
            </a:r>
            <a:r>
              <a:rPr lang="fa-IR" sz="2600" dirty="0" smtClean="0">
                <a:cs typeface="B Nazanin" panose="00000400000000000000" pitchFamily="2" charset="-78"/>
              </a:rPr>
              <a:t>.</a:t>
            </a:r>
            <a:r>
              <a:rPr lang="fa-IR" sz="2600" dirty="0">
                <a:cs typeface="B Nazanin" panose="00000400000000000000" pitchFamily="2" charset="-78"/>
              </a:rPr>
              <a:t/>
            </a:r>
            <a:br>
              <a:rPr lang="fa-IR" sz="2600" dirty="0">
                <a:cs typeface="B Nazanin" panose="00000400000000000000" pitchFamily="2" charset="-78"/>
              </a:rPr>
            </a:br>
            <a:endParaRPr lang="en-US" sz="2600" dirty="0">
              <a:cs typeface="B Nazanin" panose="00000400000000000000" pitchFamily="2" charset="-78"/>
            </a:endParaRPr>
          </a:p>
        </p:txBody>
      </p:sp>
    </p:spTree>
    <p:extLst>
      <p:ext uri="{BB962C8B-B14F-4D97-AF65-F5344CB8AC3E}">
        <p14:creationId xmlns:p14="http://schemas.microsoft.com/office/powerpoint/2010/main" val="29153606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800" b="1" dirty="0">
                <a:cs typeface="B Nazanin" panose="00000400000000000000" pitchFamily="2" charset="-78"/>
              </a:rPr>
              <a:t>معیارهای ارجاع به </a:t>
            </a:r>
            <a:r>
              <a:rPr lang="en-US" sz="2800" b="1" dirty="0" smtClean="0">
                <a:cs typeface="B Nazanin" panose="00000400000000000000" pitchFamily="2" charset="-78"/>
              </a:rPr>
              <a:t>center </a:t>
            </a:r>
            <a:r>
              <a:rPr lang="fa-IR" sz="2800" b="1" dirty="0" smtClean="0">
                <a:cs typeface="B Nazanin" panose="00000400000000000000" pitchFamily="2" charset="-78"/>
              </a:rPr>
              <a:t> شامل </a:t>
            </a:r>
            <a:r>
              <a:rPr lang="fa-IR" sz="2800" b="1" dirty="0">
                <a:cs typeface="B Nazanin" panose="00000400000000000000" pitchFamily="2" charset="-78"/>
              </a:rPr>
              <a:t>موارد زیر </a:t>
            </a:r>
            <a:r>
              <a:rPr lang="fa-IR" sz="2800" b="1" dirty="0" smtClean="0">
                <a:cs typeface="B Nazanin" panose="00000400000000000000" pitchFamily="2" charset="-78"/>
              </a:rPr>
              <a:t>است : </a:t>
            </a:r>
            <a:br>
              <a:rPr lang="fa-IR" sz="2800" b="1" dirty="0" smtClean="0">
                <a:cs typeface="B Nazanin" panose="00000400000000000000" pitchFamily="2" charset="-78"/>
              </a:rPr>
            </a:br>
            <a:r>
              <a:rPr lang="fa-IR" sz="2800" b="1" dirty="0" smtClean="0">
                <a:solidFill>
                  <a:srgbClr val="FF0000"/>
                </a:solidFill>
                <a:cs typeface="B Nazanin" panose="00000400000000000000" pitchFamily="2" charset="-78"/>
              </a:rPr>
              <a:t>( </a:t>
            </a:r>
            <a:r>
              <a:rPr lang="fa-IR" sz="2800" b="1" dirty="0">
                <a:solidFill>
                  <a:srgbClr val="FF0000"/>
                </a:solidFill>
                <a:cs typeface="B Nazanin" panose="00000400000000000000" pitchFamily="2" charset="-78"/>
              </a:rPr>
              <a:t>گایدلاین اروپا )</a:t>
            </a:r>
            <a:endParaRPr lang="en-US" sz="3600" b="1" dirty="0">
              <a:solidFill>
                <a:srgbClr val="FF0000"/>
              </a:solidFill>
              <a:cs typeface="B Nazanin" panose="00000400000000000000" pitchFamily="2" charset="-78"/>
            </a:endParaRPr>
          </a:p>
        </p:txBody>
      </p:sp>
      <p:sp>
        <p:nvSpPr>
          <p:cNvPr id="3" name="Content Placeholder 2"/>
          <p:cNvSpPr>
            <a:spLocks noGrp="1"/>
          </p:cNvSpPr>
          <p:nvPr>
            <p:ph idx="1"/>
          </p:nvPr>
        </p:nvSpPr>
        <p:spPr/>
        <p:txBody>
          <a:bodyPr>
            <a:noAutofit/>
          </a:bodyPr>
          <a:lstStyle/>
          <a:p>
            <a:pPr algn="r" rtl="1">
              <a:buFont typeface="Wingdings" panose="05000000000000000000" pitchFamily="2" charset="2"/>
              <a:buChar char="ü"/>
            </a:pPr>
            <a:r>
              <a:rPr lang="fa-IR" sz="2400" dirty="0" smtClean="0">
                <a:cs typeface="B Nazanin" panose="00000400000000000000" pitchFamily="2" charset="-78"/>
              </a:rPr>
              <a:t>%5 سوختگی سطح </a:t>
            </a:r>
            <a:r>
              <a:rPr lang="fa-IR" sz="2400" dirty="0">
                <a:cs typeface="B Nazanin" panose="00000400000000000000" pitchFamily="2" charset="-78"/>
              </a:rPr>
              <a:t>بدن کودکان زیر </a:t>
            </a:r>
            <a:r>
              <a:rPr lang="fa-IR" sz="2400" dirty="0" smtClean="0">
                <a:cs typeface="B Nazanin" panose="00000400000000000000" pitchFamily="2" charset="-78"/>
              </a:rPr>
              <a:t>2سال</a:t>
            </a:r>
          </a:p>
          <a:p>
            <a:pPr algn="r" rtl="1">
              <a:buFont typeface="Wingdings" panose="05000000000000000000" pitchFamily="2" charset="2"/>
              <a:buChar char="ü"/>
            </a:pPr>
            <a:r>
              <a:rPr lang="fa-IR" sz="2400" dirty="0" smtClean="0">
                <a:cs typeface="B Nazanin" panose="00000400000000000000" pitchFamily="2" charset="-78"/>
              </a:rPr>
              <a:t>% 10سوختگی </a:t>
            </a:r>
            <a:r>
              <a:rPr lang="fa-IR" sz="2400" dirty="0">
                <a:cs typeface="B Nazanin" panose="00000400000000000000" pitchFamily="2" charset="-78"/>
              </a:rPr>
              <a:t>سطح بدن </a:t>
            </a:r>
            <a:r>
              <a:rPr lang="fa-IR" sz="2400" dirty="0" smtClean="0">
                <a:cs typeface="B Nazanin" panose="00000400000000000000" pitchFamily="2" charset="-78"/>
              </a:rPr>
              <a:t>در </a:t>
            </a:r>
            <a:r>
              <a:rPr lang="fa-IR" sz="2400" dirty="0">
                <a:cs typeface="B Nazanin" panose="00000400000000000000" pitchFamily="2" charset="-78"/>
              </a:rPr>
              <a:t>کودک </a:t>
            </a:r>
            <a:r>
              <a:rPr lang="fa-IR" sz="2400" dirty="0" smtClean="0">
                <a:cs typeface="B Nazanin" panose="00000400000000000000" pitchFamily="2" charset="-78"/>
              </a:rPr>
              <a:t>3-10ساله</a:t>
            </a:r>
          </a:p>
          <a:p>
            <a:pPr algn="r" rtl="1">
              <a:buFont typeface="Wingdings" panose="05000000000000000000" pitchFamily="2" charset="2"/>
              <a:buChar char="ü"/>
            </a:pPr>
            <a:r>
              <a:rPr lang="fa-IR" sz="2400" dirty="0" smtClean="0">
                <a:cs typeface="B Nazanin" panose="00000400000000000000" pitchFamily="2" charset="-78"/>
              </a:rPr>
              <a:t>%15سوختگی </a:t>
            </a:r>
            <a:r>
              <a:rPr lang="fa-IR" sz="2400" dirty="0">
                <a:cs typeface="B Nazanin" panose="00000400000000000000" pitchFamily="2" charset="-78"/>
              </a:rPr>
              <a:t>سطح بدن </a:t>
            </a:r>
            <a:r>
              <a:rPr lang="fa-IR" sz="2400" dirty="0" smtClean="0">
                <a:cs typeface="B Nazanin" panose="00000400000000000000" pitchFamily="2" charset="-78"/>
              </a:rPr>
              <a:t>در کودکان</a:t>
            </a:r>
          </a:p>
          <a:p>
            <a:pPr algn="r" rtl="1">
              <a:buFont typeface="Wingdings" panose="05000000000000000000" pitchFamily="2" charset="2"/>
              <a:buChar char="ü"/>
            </a:pPr>
            <a:r>
              <a:rPr lang="fa-IR" sz="2400" dirty="0">
                <a:cs typeface="B Nazanin" panose="00000400000000000000" pitchFamily="2" charset="-78"/>
              </a:rPr>
              <a:t>%15سوختگی سطح بدن  </a:t>
            </a:r>
            <a:r>
              <a:rPr lang="fa-IR" sz="2400" dirty="0" smtClean="0">
                <a:cs typeface="B Nazanin" panose="00000400000000000000" pitchFamily="2" charset="-78"/>
              </a:rPr>
              <a:t>در بزرگسالان</a:t>
            </a:r>
          </a:p>
          <a:p>
            <a:pPr algn="r" rtl="1">
              <a:buFont typeface="Wingdings" panose="05000000000000000000" pitchFamily="2" charset="2"/>
              <a:buChar char="ü"/>
            </a:pPr>
            <a:r>
              <a:rPr lang="fa-IR" sz="2400" dirty="0" smtClean="0">
                <a:cs typeface="B Nazanin" panose="00000400000000000000" pitchFamily="2" charset="-78"/>
              </a:rPr>
              <a:t>%10سوختگی </a:t>
            </a:r>
            <a:r>
              <a:rPr lang="fa-IR" sz="2400" dirty="0">
                <a:cs typeface="B Nazanin" panose="00000400000000000000" pitchFamily="2" charset="-78"/>
              </a:rPr>
              <a:t>سطح بدن در سن بالای </a:t>
            </a:r>
            <a:r>
              <a:rPr lang="fa-IR" sz="2400" dirty="0" smtClean="0">
                <a:cs typeface="B Nazanin" panose="00000400000000000000" pitchFamily="2" charset="-78"/>
              </a:rPr>
              <a:t>65 سال</a:t>
            </a:r>
          </a:p>
          <a:p>
            <a:pPr algn="r" rtl="1">
              <a:buFont typeface="Wingdings" panose="05000000000000000000" pitchFamily="2" charset="2"/>
              <a:buChar char="ü"/>
            </a:pPr>
            <a:r>
              <a:rPr lang="fa-IR" sz="2400" dirty="0" smtClean="0">
                <a:cs typeface="B Nazanin" panose="00000400000000000000" pitchFamily="2" charset="-78"/>
              </a:rPr>
              <a:t>بیماران </a:t>
            </a:r>
            <a:r>
              <a:rPr lang="fa-IR" sz="2400" dirty="0">
                <a:cs typeface="B Nazanin" panose="00000400000000000000" pitchFamily="2" charset="-78"/>
              </a:rPr>
              <a:t>نیازمند احیا و بیماران در </a:t>
            </a:r>
            <a:r>
              <a:rPr lang="fa-IR" sz="2400" dirty="0" smtClean="0">
                <a:cs typeface="B Nazanin" panose="00000400000000000000" pitchFamily="2" charset="-78"/>
              </a:rPr>
              <a:t>شوک</a:t>
            </a:r>
          </a:p>
          <a:p>
            <a:pPr algn="r" rtl="1">
              <a:buFont typeface="Wingdings" panose="05000000000000000000" pitchFamily="2" charset="2"/>
              <a:buChar char="ü"/>
            </a:pPr>
            <a:r>
              <a:rPr lang="fa-IR" sz="2400" dirty="0" smtClean="0">
                <a:cs typeface="B Nazanin" panose="00000400000000000000" pitchFamily="2" charset="-78"/>
              </a:rPr>
              <a:t>سوختگی صورت</a:t>
            </a:r>
            <a:r>
              <a:rPr lang="en-US" sz="2400" dirty="0" smtClean="0">
                <a:cs typeface="B Nazanin" panose="00000400000000000000" pitchFamily="2" charset="-78"/>
              </a:rPr>
              <a:t> </a:t>
            </a:r>
            <a:r>
              <a:rPr lang="fa-IR" sz="2400" dirty="0" smtClean="0">
                <a:cs typeface="B Nazanin" panose="00000400000000000000" pitchFamily="2" charset="-78"/>
              </a:rPr>
              <a:t>، </a:t>
            </a:r>
            <a:r>
              <a:rPr lang="fa-IR" sz="2400" dirty="0">
                <a:cs typeface="B Nazanin" panose="00000400000000000000" pitchFamily="2" charset="-78"/>
              </a:rPr>
              <a:t>دست ها و آلت تناسلی و مفاصل </a:t>
            </a:r>
            <a:r>
              <a:rPr lang="fa-IR" sz="2400" dirty="0" smtClean="0">
                <a:cs typeface="B Nazanin" panose="00000400000000000000" pitchFamily="2" charset="-78"/>
              </a:rPr>
              <a:t>بزرگ</a:t>
            </a:r>
          </a:p>
          <a:p>
            <a:pPr algn="r" rtl="1">
              <a:buFont typeface="Wingdings" panose="05000000000000000000" pitchFamily="2" charset="2"/>
              <a:buChar char="ü"/>
            </a:pPr>
            <a:r>
              <a:rPr lang="fa-IR" sz="2400" dirty="0" smtClean="0">
                <a:cs typeface="B Nazanin" panose="00000400000000000000" pitchFamily="2" charset="-78"/>
              </a:rPr>
              <a:t>سوختگی </a:t>
            </a:r>
            <a:r>
              <a:rPr lang="fa-IR" sz="2400" dirty="0">
                <a:cs typeface="B Nazanin" panose="00000400000000000000" pitchFamily="2" charset="-78"/>
              </a:rPr>
              <a:t>دور تا دور اندام ها</a:t>
            </a:r>
            <a:br>
              <a:rPr lang="fa-IR" sz="2400" dirty="0">
                <a:cs typeface="B Nazanin" panose="00000400000000000000" pitchFamily="2" charset="-78"/>
              </a:rPr>
            </a:br>
            <a:endParaRPr lang="en-US" sz="2400" dirty="0">
              <a:cs typeface="B Nazanin" panose="00000400000000000000" pitchFamily="2" charset="-78"/>
            </a:endParaRPr>
          </a:p>
        </p:txBody>
      </p:sp>
    </p:spTree>
    <p:extLst>
      <p:ext uri="{BB962C8B-B14F-4D97-AF65-F5344CB8AC3E}">
        <p14:creationId xmlns:p14="http://schemas.microsoft.com/office/powerpoint/2010/main" val="18188041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lnSpcReduction="10000"/>
          </a:bodyPr>
          <a:lstStyle/>
          <a:p>
            <a:pPr algn="r" rtl="1">
              <a:lnSpc>
                <a:spcPct val="150000"/>
              </a:lnSpc>
              <a:buFont typeface="Wingdings" panose="05000000000000000000" pitchFamily="2" charset="2"/>
              <a:buChar char="ü"/>
            </a:pPr>
            <a:r>
              <a:rPr lang="fa-IR" sz="2400" dirty="0">
                <a:cs typeface="B Nazanin" panose="00000400000000000000" pitchFamily="2" charset="-78"/>
              </a:rPr>
              <a:t>سوختگی با هر وسعتی همراه با صدمات </a:t>
            </a:r>
            <a:r>
              <a:rPr lang="fa-IR" sz="2400" dirty="0" smtClean="0">
                <a:cs typeface="B Nazanin" panose="00000400000000000000" pitchFamily="2" charset="-78"/>
              </a:rPr>
              <a:t>دیگر </a:t>
            </a:r>
            <a:r>
              <a:rPr lang="fa-IR" sz="2400" dirty="0">
                <a:cs typeface="B Nazanin" panose="00000400000000000000" pitchFamily="2" charset="-78"/>
              </a:rPr>
              <a:t>که درمان و بهبودی را </a:t>
            </a:r>
            <a:r>
              <a:rPr lang="fa-IR" sz="2400" dirty="0" smtClean="0">
                <a:cs typeface="B Nazanin" panose="00000400000000000000" pitchFamily="2" charset="-78"/>
              </a:rPr>
              <a:t>پیچیده </a:t>
            </a:r>
            <a:r>
              <a:rPr lang="fa-IR" sz="2400" dirty="0">
                <a:cs typeface="B Nazanin" panose="00000400000000000000" pitchFamily="2" charset="-78"/>
              </a:rPr>
              <a:t>و طولانی </a:t>
            </a:r>
            <a:r>
              <a:rPr lang="fa-IR" sz="2400" dirty="0" smtClean="0">
                <a:cs typeface="B Nazanin" panose="00000400000000000000" pitchFamily="2" charset="-78"/>
              </a:rPr>
              <a:t>میکند .</a:t>
            </a:r>
          </a:p>
          <a:p>
            <a:pPr algn="r" rtl="1">
              <a:lnSpc>
                <a:spcPct val="150000"/>
              </a:lnSpc>
              <a:buFont typeface="Wingdings" panose="05000000000000000000" pitchFamily="2" charset="2"/>
              <a:buChar char="ü"/>
            </a:pPr>
            <a:r>
              <a:rPr lang="fa-IR" sz="2400" dirty="0" smtClean="0">
                <a:cs typeface="B Nazanin" panose="00000400000000000000" pitchFamily="2" charset="-78"/>
              </a:rPr>
              <a:t>سوختگی استنشاقی</a:t>
            </a:r>
          </a:p>
          <a:p>
            <a:pPr algn="r" rtl="1">
              <a:lnSpc>
                <a:spcPct val="150000"/>
              </a:lnSpc>
              <a:buFont typeface="Wingdings" panose="05000000000000000000" pitchFamily="2" charset="2"/>
              <a:buChar char="ü"/>
            </a:pPr>
            <a:r>
              <a:rPr lang="fa-IR" sz="2400" dirty="0" smtClean="0">
                <a:cs typeface="B Nazanin" panose="00000400000000000000" pitchFamily="2" charset="-78"/>
              </a:rPr>
              <a:t>سوختگی </a:t>
            </a:r>
            <a:r>
              <a:rPr lang="fa-IR" sz="2400" dirty="0">
                <a:cs typeface="B Nazanin" panose="00000400000000000000" pitchFamily="2" charset="-78"/>
              </a:rPr>
              <a:t>اطفال در مناطق فاقد پرسنل و متخصص آموزش </a:t>
            </a:r>
            <a:r>
              <a:rPr lang="fa-IR" sz="2400" dirty="0" smtClean="0">
                <a:cs typeface="B Nazanin" panose="00000400000000000000" pitchFamily="2" charset="-78"/>
              </a:rPr>
              <a:t>دیده</a:t>
            </a:r>
          </a:p>
          <a:p>
            <a:pPr algn="r" rtl="1">
              <a:lnSpc>
                <a:spcPct val="150000"/>
              </a:lnSpc>
              <a:buFont typeface="Wingdings" panose="05000000000000000000" pitchFamily="2" charset="2"/>
              <a:buChar char="ü"/>
            </a:pPr>
            <a:r>
              <a:rPr lang="fa-IR" sz="2400" dirty="0" smtClean="0">
                <a:cs typeface="B Nazanin" panose="00000400000000000000" pitchFamily="2" charset="-78"/>
              </a:rPr>
              <a:t>سوختگی </a:t>
            </a:r>
            <a:r>
              <a:rPr lang="fa-IR" sz="2400" dirty="0">
                <a:cs typeface="B Nazanin" panose="00000400000000000000" pitchFamily="2" charset="-78"/>
              </a:rPr>
              <a:t>همراه با </a:t>
            </a:r>
            <a:r>
              <a:rPr lang="fa-IR" sz="2400" dirty="0" smtClean="0">
                <a:cs typeface="B Nazanin" panose="00000400000000000000" pitchFamily="2" charset="-78"/>
              </a:rPr>
              <a:t>بیماری </a:t>
            </a:r>
            <a:r>
              <a:rPr lang="fa-IR" sz="2400" dirty="0">
                <a:cs typeface="B Nazanin" panose="00000400000000000000" pitchFamily="2" charset="-78"/>
              </a:rPr>
              <a:t>زمینه ای که مدیریت بیمار را پیچیده کرده و بهبودی را طولانی تر کرده و مرگ و میر را تحت تاثیر قرار </a:t>
            </a:r>
            <a:r>
              <a:rPr lang="fa-IR" sz="2400" dirty="0" smtClean="0">
                <a:cs typeface="B Nazanin" panose="00000400000000000000" pitchFamily="2" charset="-78"/>
              </a:rPr>
              <a:t>دهد</a:t>
            </a:r>
            <a:r>
              <a:rPr lang="en-US" sz="2400" dirty="0" smtClean="0">
                <a:cs typeface="B Nazanin" panose="00000400000000000000" pitchFamily="2" charset="-78"/>
              </a:rPr>
              <a:t> </a:t>
            </a:r>
            <a:r>
              <a:rPr lang="fa-IR" sz="2400" dirty="0" smtClean="0">
                <a:cs typeface="B Nazanin" panose="00000400000000000000" pitchFamily="2" charset="-78"/>
              </a:rPr>
              <a:t>.</a:t>
            </a:r>
          </a:p>
          <a:p>
            <a:pPr algn="r" rtl="1">
              <a:lnSpc>
                <a:spcPct val="150000"/>
              </a:lnSpc>
              <a:buFont typeface="Wingdings" panose="05000000000000000000" pitchFamily="2" charset="2"/>
              <a:buChar char="ü"/>
            </a:pPr>
            <a:r>
              <a:rPr lang="fa-IR" sz="2400" dirty="0" smtClean="0">
                <a:cs typeface="B Nazanin" panose="00000400000000000000" pitchFamily="2" charset="-78"/>
              </a:rPr>
              <a:t>بیماریهای </a:t>
            </a:r>
            <a:r>
              <a:rPr lang="fa-IR" sz="2400" dirty="0">
                <a:cs typeface="B Nazanin" panose="00000400000000000000" pitchFamily="2" charset="-78"/>
              </a:rPr>
              <a:t>همراه با سوختگی مثل بیماری های ایمنولوژی نظیر </a:t>
            </a:r>
            <a:r>
              <a:rPr lang="en-US" sz="2400" dirty="0" smtClean="0">
                <a:cs typeface="B Nazanin" panose="00000400000000000000" pitchFamily="2" charset="-78"/>
              </a:rPr>
              <a:t>TEN</a:t>
            </a:r>
            <a:endParaRPr lang="fa-IR" sz="2400" dirty="0" smtClean="0">
              <a:cs typeface="B Nazanin" panose="00000400000000000000" pitchFamily="2" charset="-78"/>
            </a:endParaRPr>
          </a:p>
          <a:p>
            <a:pPr algn="r" rtl="1">
              <a:lnSpc>
                <a:spcPct val="150000"/>
              </a:lnSpc>
              <a:buFont typeface="Wingdings" panose="05000000000000000000" pitchFamily="2" charset="2"/>
              <a:buChar char="ü"/>
            </a:pPr>
            <a:r>
              <a:rPr lang="fa-IR" sz="2400" dirty="0" smtClean="0">
                <a:cs typeface="B Nazanin" panose="00000400000000000000" pitchFamily="2" charset="-78"/>
              </a:rPr>
              <a:t>سندرم </a:t>
            </a:r>
            <a:r>
              <a:rPr lang="fa-IR" sz="2400" dirty="0">
                <a:cs typeface="B Nazanin" panose="00000400000000000000" pitchFamily="2" charset="-78"/>
              </a:rPr>
              <a:t>عفونت استافیلوکوک اطفال + فاشیت نکروزان که بیش از %15از پوست در بزرگسالان و %10در اطفال را درگیر کند  .</a:t>
            </a:r>
            <a:br>
              <a:rPr lang="fa-IR" sz="2400" dirty="0">
                <a:cs typeface="B Nazanin" panose="00000400000000000000" pitchFamily="2" charset="-78"/>
              </a:rPr>
            </a:br>
            <a:endParaRPr lang="en-US" sz="2400" dirty="0">
              <a:cs typeface="B Nazanin" panose="00000400000000000000" pitchFamily="2" charset="-78"/>
            </a:endParaRPr>
          </a:p>
          <a:p>
            <a:pPr algn="r" rtl="1"/>
            <a:endParaRPr lang="en-US" sz="2400" dirty="0"/>
          </a:p>
        </p:txBody>
      </p:sp>
    </p:spTree>
    <p:extLst>
      <p:ext uri="{BB962C8B-B14F-4D97-AF65-F5344CB8AC3E}">
        <p14:creationId xmlns:p14="http://schemas.microsoft.com/office/powerpoint/2010/main" val="5911851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dirty="0" smtClean="0">
                <a:solidFill>
                  <a:srgbClr val="C00000"/>
                </a:solidFill>
                <a:cs typeface="2  Titr" pitchFamily="2" charset="-78"/>
              </a:rPr>
              <a:t>اندیکاسیون های بستری بیماران دچار سوختگی </a:t>
            </a:r>
            <a:endParaRPr lang="en-US" sz="2800" dirty="0">
              <a:solidFill>
                <a:srgbClr val="C00000"/>
              </a:solidFill>
              <a:cs typeface="2  Titr" pitchFamily="2" charset="-78"/>
            </a:endParaRPr>
          </a:p>
        </p:txBody>
      </p:sp>
      <p:sp>
        <p:nvSpPr>
          <p:cNvPr id="3" name="Content Placeholder 2"/>
          <p:cNvSpPr>
            <a:spLocks noGrp="1"/>
          </p:cNvSpPr>
          <p:nvPr>
            <p:ph idx="1"/>
          </p:nvPr>
        </p:nvSpPr>
        <p:spPr/>
        <p:txBody>
          <a:bodyPr>
            <a:normAutofit/>
          </a:bodyPr>
          <a:lstStyle/>
          <a:p>
            <a:pPr algn="r" rtl="1">
              <a:lnSpc>
                <a:spcPct val="150000"/>
              </a:lnSpc>
            </a:pPr>
            <a:r>
              <a:rPr lang="fa-IR" sz="2400" dirty="0" smtClean="0">
                <a:cs typeface="B Nazanin" pitchFamily="2" charset="-78"/>
              </a:rPr>
              <a:t>سوختگی درجه 2 بیش از 30 درصد در بزرگسالان</a:t>
            </a:r>
          </a:p>
          <a:p>
            <a:pPr algn="r" rtl="1">
              <a:lnSpc>
                <a:spcPct val="150000"/>
              </a:lnSpc>
            </a:pPr>
            <a:r>
              <a:rPr lang="fa-IR" sz="2400" dirty="0">
                <a:cs typeface="B Nazanin" pitchFamily="2" charset="-78"/>
              </a:rPr>
              <a:t>سوختگی درجه 2 بیش از </a:t>
            </a:r>
            <a:r>
              <a:rPr lang="fa-IR" sz="2400" dirty="0" smtClean="0">
                <a:cs typeface="B Nazanin" pitchFamily="2" charset="-78"/>
              </a:rPr>
              <a:t>15 </a:t>
            </a:r>
            <a:r>
              <a:rPr lang="fa-IR" sz="2400" dirty="0">
                <a:cs typeface="B Nazanin" pitchFamily="2" charset="-78"/>
              </a:rPr>
              <a:t>درصد در </a:t>
            </a:r>
            <a:r>
              <a:rPr lang="fa-IR" sz="2400" dirty="0" smtClean="0">
                <a:cs typeface="B Nazanin" pitchFamily="2" charset="-78"/>
              </a:rPr>
              <a:t>کودکان</a:t>
            </a:r>
          </a:p>
          <a:p>
            <a:pPr algn="r" rtl="1">
              <a:lnSpc>
                <a:spcPct val="150000"/>
              </a:lnSpc>
            </a:pPr>
            <a:r>
              <a:rPr lang="fa-IR" sz="2400" dirty="0">
                <a:cs typeface="B Nazanin" pitchFamily="2" charset="-78"/>
              </a:rPr>
              <a:t>سوختگی درجه </a:t>
            </a:r>
            <a:r>
              <a:rPr lang="fa-IR" sz="2400" dirty="0" smtClean="0">
                <a:cs typeface="B Nazanin" pitchFamily="2" charset="-78"/>
              </a:rPr>
              <a:t>3 </a:t>
            </a:r>
            <a:r>
              <a:rPr lang="fa-IR" sz="2400" dirty="0">
                <a:cs typeface="B Nazanin" pitchFamily="2" charset="-78"/>
              </a:rPr>
              <a:t>بیش از </a:t>
            </a:r>
            <a:r>
              <a:rPr lang="fa-IR" sz="2400" dirty="0" smtClean="0">
                <a:cs typeface="B Nazanin" pitchFamily="2" charset="-78"/>
              </a:rPr>
              <a:t>10 </a:t>
            </a:r>
            <a:r>
              <a:rPr lang="fa-IR" sz="2400" dirty="0">
                <a:cs typeface="B Nazanin" pitchFamily="2" charset="-78"/>
              </a:rPr>
              <a:t>درصد در </a:t>
            </a:r>
            <a:r>
              <a:rPr lang="fa-IR" sz="2400" dirty="0" smtClean="0">
                <a:cs typeface="B Nazanin" pitchFamily="2" charset="-78"/>
              </a:rPr>
              <a:t>هر رده سنی</a:t>
            </a:r>
          </a:p>
          <a:p>
            <a:pPr algn="r" rtl="1">
              <a:lnSpc>
                <a:spcPct val="150000"/>
              </a:lnSpc>
            </a:pPr>
            <a:r>
              <a:rPr lang="fa-IR" sz="2400" dirty="0" smtClean="0">
                <a:cs typeface="B Nazanin" pitchFamily="2" charset="-78"/>
              </a:rPr>
              <a:t>سوختگی همراه با ضایعات دیگر مثل شکستگی ها و ...</a:t>
            </a:r>
          </a:p>
          <a:p>
            <a:pPr algn="r" rtl="1">
              <a:lnSpc>
                <a:spcPct val="150000"/>
              </a:lnSpc>
            </a:pPr>
            <a:r>
              <a:rPr lang="fa-IR" sz="2400" dirty="0" smtClean="0">
                <a:cs typeface="B Nazanin" pitchFamily="2" charset="-78"/>
              </a:rPr>
              <a:t>سوختگی های الکتریکی</a:t>
            </a:r>
          </a:p>
          <a:p>
            <a:pPr algn="r" rtl="1">
              <a:lnSpc>
                <a:spcPct val="150000"/>
              </a:lnSpc>
            </a:pPr>
            <a:r>
              <a:rPr lang="fa-IR" sz="2400" dirty="0" smtClean="0">
                <a:cs typeface="B Nazanin" pitchFamily="2" charset="-78"/>
              </a:rPr>
              <a:t>سوختگی در نواحی بحرانی  مثل صورت ، مفاصل و ژنیتالیا</a:t>
            </a:r>
            <a:endParaRPr lang="fa-IR" sz="2400" dirty="0">
              <a:cs typeface="B Nazanin" pitchFamily="2" charset="-78"/>
            </a:endParaRPr>
          </a:p>
          <a:p>
            <a:pPr algn="r" rtl="1">
              <a:lnSpc>
                <a:spcPct val="150000"/>
              </a:lnSpc>
            </a:pPr>
            <a:endParaRPr lang="fa-IR" sz="2400" dirty="0"/>
          </a:p>
          <a:p>
            <a:pPr algn="r" rtl="1">
              <a:lnSpc>
                <a:spcPct val="150000"/>
              </a:lnSpc>
            </a:pPr>
            <a:endParaRPr lang="fa-IR" sz="2400" dirty="0" smtClean="0"/>
          </a:p>
          <a:p>
            <a:pPr algn="r" rtl="1">
              <a:lnSpc>
                <a:spcPct val="150000"/>
              </a:lnSpc>
            </a:pPr>
            <a:endParaRPr lang="en-US" sz="2400" dirty="0"/>
          </a:p>
        </p:txBody>
      </p:sp>
    </p:spTree>
    <p:extLst>
      <p:ext uri="{BB962C8B-B14F-4D97-AF65-F5344CB8AC3E}">
        <p14:creationId xmlns:p14="http://schemas.microsoft.com/office/powerpoint/2010/main" val="35543572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fa-IR" sz="2800" dirty="0" smtClean="0">
                <a:solidFill>
                  <a:srgbClr val="0000FF"/>
                </a:solidFill>
                <a:cs typeface="2  Titr" pitchFamily="2" charset="-78"/>
              </a:rPr>
              <a:t>درمان بیمارستانی بیماران دچار سوختگی</a:t>
            </a:r>
            <a:endParaRPr lang="en-US" sz="2800" dirty="0">
              <a:solidFill>
                <a:srgbClr val="0000FF"/>
              </a:solidFill>
              <a:cs typeface="2  Titr" pitchFamily="2" charset="-78"/>
            </a:endParaRPr>
          </a:p>
        </p:txBody>
      </p:sp>
      <p:sp>
        <p:nvSpPr>
          <p:cNvPr id="3" name="Content Placeholder 2"/>
          <p:cNvSpPr>
            <a:spLocks noGrp="1"/>
          </p:cNvSpPr>
          <p:nvPr>
            <p:ph idx="1"/>
          </p:nvPr>
        </p:nvSpPr>
        <p:spPr>
          <a:xfrm>
            <a:off x="457200" y="1219200"/>
            <a:ext cx="8229600" cy="4906963"/>
          </a:xfrm>
        </p:spPr>
        <p:txBody>
          <a:bodyPr>
            <a:normAutofit/>
          </a:bodyPr>
          <a:lstStyle/>
          <a:p>
            <a:pPr marL="0" indent="0" algn="r" rtl="1">
              <a:buNone/>
            </a:pPr>
            <a:r>
              <a:rPr lang="fa-IR" sz="2400" dirty="0" smtClean="0">
                <a:cs typeface="B Nazanin" pitchFamily="2" charset="-78"/>
              </a:rPr>
              <a:t>1- </a:t>
            </a:r>
            <a:r>
              <a:rPr lang="en-US" sz="2400" dirty="0" smtClean="0">
                <a:cs typeface="B Nazanin" pitchFamily="2" charset="-78"/>
              </a:rPr>
              <a:t>ABC</a:t>
            </a:r>
            <a:endParaRPr lang="fa-IR" sz="2400" dirty="0" smtClean="0">
              <a:cs typeface="B Nazanin" pitchFamily="2" charset="-78"/>
            </a:endParaRPr>
          </a:p>
          <a:p>
            <a:pPr marL="0" indent="0" algn="r" rtl="1">
              <a:buNone/>
            </a:pPr>
            <a:r>
              <a:rPr lang="fa-IR" sz="2400" dirty="0" smtClean="0">
                <a:cs typeface="B Nazanin" pitchFamily="2" charset="-78"/>
              </a:rPr>
              <a:t>2- ارزیابی عمومی بیمار</a:t>
            </a:r>
          </a:p>
          <a:p>
            <a:pPr marL="0" indent="0" algn="r" rtl="1">
              <a:buNone/>
            </a:pPr>
            <a:r>
              <a:rPr lang="fa-IR" sz="2400" dirty="0" smtClean="0">
                <a:cs typeface="B Nazanin" pitchFamily="2" charset="-78"/>
              </a:rPr>
              <a:t>3- آنالژزیک</a:t>
            </a:r>
          </a:p>
          <a:p>
            <a:pPr marL="0" indent="0" algn="r" rtl="1">
              <a:buNone/>
            </a:pPr>
            <a:r>
              <a:rPr lang="fa-IR" sz="2400" dirty="0" smtClean="0">
                <a:cs typeface="B Nazanin" pitchFamily="2" charset="-78"/>
              </a:rPr>
              <a:t>4- مایع درمانی مناسب</a:t>
            </a:r>
          </a:p>
          <a:p>
            <a:pPr marL="0" indent="0" algn="r" rtl="1">
              <a:buNone/>
            </a:pPr>
            <a:r>
              <a:rPr lang="fa-IR" sz="2400" dirty="0" smtClean="0">
                <a:cs typeface="B Nazanin" pitchFamily="2" charset="-78"/>
              </a:rPr>
              <a:t>5- سنداژ( سند فولی )</a:t>
            </a:r>
          </a:p>
          <a:p>
            <a:pPr marL="0" indent="0" algn="r" rtl="1">
              <a:buNone/>
            </a:pPr>
            <a:r>
              <a:rPr lang="fa-IR" sz="2400" dirty="0" smtClean="0">
                <a:cs typeface="B Nazanin" pitchFamily="2" charset="-78"/>
              </a:rPr>
              <a:t>6- پروفیلاکسی کزاز</a:t>
            </a:r>
          </a:p>
          <a:p>
            <a:pPr marL="0" indent="0" algn="r" rtl="1">
              <a:buNone/>
            </a:pPr>
            <a:r>
              <a:rPr lang="fa-IR" sz="2400" dirty="0" smtClean="0">
                <a:cs typeface="B Nazanin" pitchFamily="2" charset="-78"/>
              </a:rPr>
              <a:t>7- آنتی بیوتیک تراپی اولیه</a:t>
            </a:r>
          </a:p>
          <a:p>
            <a:pPr marL="0" indent="0" algn="r" rtl="1">
              <a:buNone/>
            </a:pPr>
            <a:r>
              <a:rPr lang="fa-IR" sz="2400" dirty="0" smtClean="0">
                <a:cs typeface="B Nazanin" pitchFamily="2" charset="-78"/>
              </a:rPr>
              <a:t>8- احتیاجات تغذیه ای</a:t>
            </a:r>
          </a:p>
          <a:p>
            <a:pPr marL="0" indent="0" algn="r" rtl="1">
              <a:buNone/>
            </a:pPr>
            <a:r>
              <a:rPr lang="fa-IR" sz="2400" dirty="0" smtClean="0">
                <a:cs typeface="B Nazanin" pitchFamily="2" charset="-78"/>
              </a:rPr>
              <a:t>9- اقدامات کمکی دیگر بنا به احتیاج بیمار</a:t>
            </a:r>
          </a:p>
          <a:p>
            <a:pPr marL="0" indent="0" algn="r" rtl="1">
              <a:buNone/>
            </a:pPr>
            <a:r>
              <a:rPr lang="fa-IR" sz="2400" dirty="0" smtClean="0">
                <a:cs typeface="B Nazanin" pitchFamily="2" charset="-78"/>
              </a:rPr>
              <a:t>10- </a:t>
            </a:r>
            <a:r>
              <a:rPr lang="fa-IR" sz="2400" dirty="0">
                <a:cs typeface="B Nazanin" pitchFamily="2" charset="-78"/>
              </a:rPr>
              <a:t>د</a:t>
            </a:r>
            <a:r>
              <a:rPr lang="fa-IR" sz="2400" dirty="0" smtClean="0">
                <a:cs typeface="B Nazanin" pitchFamily="2" charset="-78"/>
              </a:rPr>
              <a:t>رمان موضعی زخم سوخته</a:t>
            </a:r>
          </a:p>
          <a:p>
            <a:pPr marL="0" indent="0" algn="r" rtl="1">
              <a:buNone/>
            </a:pPr>
            <a:r>
              <a:rPr lang="fa-IR" sz="2400" dirty="0" smtClean="0">
                <a:cs typeface="B Nazanin" pitchFamily="2" charset="-78"/>
              </a:rPr>
              <a:t>11- مانیتورینگ قلبی و مانیتورینگ </a:t>
            </a:r>
            <a:r>
              <a:rPr lang="en-US" sz="2400" dirty="0" smtClean="0">
                <a:cs typeface="B Nazanin" pitchFamily="2" charset="-78"/>
              </a:rPr>
              <a:t>CVP</a:t>
            </a:r>
            <a:endParaRPr lang="en-US" sz="2400" dirty="0">
              <a:cs typeface="B Nazanin" pitchFamily="2" charset="-78"/>
            </a:endParaRPr>
          </a:p>
        </p:txBody>
      </p:sp>
    </p:spTree>
    <p:extLst>
      <p:ext uri="{BB962C8B-B14F-4D97-AF65-F5344CB8AC3E}">
        <p14:creationId xmlns:p14="http://schemas.microsoft.com/office/powerpoint/2010/main" val="2462314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1"/>
            <a:ext cx="8458200" cy="4267200"/>
          </a:xfrm>
        </p:spPr>
        <p:txBody>
          <a:bodyPr>
            <a:normAutofit lnSpcReduction="10000"/>
          </a:bodyPr>
          <a:lstStyle/>
          <a:p>
            <a:pPr algn="r" rtl="1"/>
            <a:r>
              <a:rPr lang="fa-IR" sz="2000" dirty="0" smtClean="0">
                <a:cs typeface="B Nazanin" panose="00000400000000000000" pitchFamily="2" charset="-78"/>
              </a:rPr>
              <a:t>پوست</a:t>
            </a:r>
            <a:r>
              <a:rPr lang="en-US" sz="2000" dirty="0" smtClean="0">
                <a:cs typeface="B Nazanin" panose="00000400000000000000" pitchFamily="2" charset="-78"/>
              </a:rPr>
              <a:t> </a:t>
            </a:r>
            <a:r>
              <a:rPr lang="fa-IR" sz="2000" dirty="0" smtClean="0">
                <a:cs typeface="B Nazanin" panose="00000400000000000000" pitchFamily="2" charset="-78"/>
              </a:rPr>
              <a:t> ( جلد )  </a:t>
            </a:r>
            <a:r>
              <a:rPr lang="fa-IR" sz="2000" dirty="0">
                <a:cs typeface="B Nazanin" panose="00000400000000000000" pitchFamily="2" charset="-78"/>
              </a:rPr>
              <a:t>از دو لایه اپیدرم و درم ساخته شده است</a:t>
            </a:r>
            <a:r>
              <a:rPr lang="fa-IR" sz="2000" dirty="0" smtClean="0">
                <a:cs typeface="B Nazanin" panose="00000400000000000000" pitchFamily="2" charset="-78"/>
              </a:rPr>
              <a:t>.</a:t>
            </a:r>
            <a:endParaRPr lang="en-US" sz="2000" dirty="0" smtClean="0">
              <a:cs typeface="B Nazanin" panose="00000400000000000000" pitchFamily="2" charset="-78"/>
            </a:endParaRPr>
          </a:p>
          <a:p>
            <a:pPr algn="r" rtl="1"/>
            <a:r>
              <a:rPr lang="fa-IR" sz="2000" dirty="0" smtClean="0">
                <a:cs typeface="B Nazanin" panose="00000400000000000000" pitchFamily="2" charset="-78"/>
              </a:rPr>
              <a:t> </a:t>
            </a:r>
            <a:r>
              <a:rPr lang="fa-IR" sz="2000" dirty="0">
                <a:cs typeface="B Nazanin" panose="00000400000000000000" pitchFamily="2" charset="-78"/>
              </a:rPr>
              <a:t>اپیدرم </a:t>
            </a:r>
            <a:r>
              <a:rPr lang="fa-IR" sz="2000" b="1" dirty="0">
                <a:cs typeface="B Nazanin" pitchFamily="2" charset="-78"/>
              </a:rPr>
              <a:t>( </a:t>
            </a:r>
            <a:r>
              <a:rPr lang="en-US" sz="2000" b="1" dirty="0">
                <a:cs typeface="B Nazanin" pitchFamily="2" charset="-78"/>
              </a:rPr>
              <a:t>Epidermis</a:t>
            </a:r>
            <a:r>
              <a:rPr lang="en-US" sz="2000" dirty="0">
                <a:cs typeface="B Nazanin" pitchFamily="2" charset="-78"/>
              </a:rPr>
              <a:t> </a:t>
            </a:r>
            <a:r>
              <a:rPr lang="fa-IR" sz="2000" dirty="0">
                <a:cs typeface="B Nazanin" pitchFamily="2" charset="-78"/>
              </a:rPr>
              <a:t> </a:t>
            </a:r>
            <a:r>
              <a:rPr lang="fa-IR" sz="2000" dirty="0" smtClean="0">
                <a:cs typeface="B Nazanin" pitchFamily="2" charset="-78"/>
              </a:rPr>
              <a:t>)</a:t>
            </a:r>
            <a:r>
              <a:rPr lang="en-US" sz="2000" dirty="0" smtClean="0">
                <a:cs typeface="B Nazanin" pitchFamily="2" charset="-78"/>
              </a:rPr>
              <a:t> </a:t>
            </a:r>
            <a:r>
              <a:rPr lang="fa-IR" sz="2000" dirty="0" smtClean="0">
                <a:cs typeface="B Nazanin" panose="00000400000000000000" pitchFamily="2" charset="-78"/>
              </a:rPr>
              <a:t>لایه </a:t>
            </a:r>
            <a:r>
              <a:rPr lang="fa-IR" sz="2000" dirty="0">
                <a:cs typeface="B Nazanin" panose="00000400000000000000" pitchFamily="2" charset="-78"/>
              </a:rPr>
              <a:t>نازکتر و بیرونی است از چهار لایه </a:t>
            </a:r>
            <a:r>
              <a:rPr lang="fa-IR" sz="2000" dirty="0" smtClean="0">
                <a:cs typeface="B Nazanin" panose="00000400000000000000" pitchFamily="2" charset="-78"/>
              </a:rPr>
              <a:t>تشکیل </a:t>
            </a:r>
            <a:r>
              <a:rPr lang="fa-IR" sz="2000" dirty="0">
                <a:cs typeface="B Nazanin" panose="00000400000000000000" pitchFamily="2" charset="-78"/>
              </a:rPr>
              <a:t>شده است که از پایین با </a:t>
            </a:r>
            <a:r>
              <a:rPr lang="fa-IR" sz="2000" dirty="0" smtClean="0">
                <a:cs typeface="B Nazanin" panose="00000400000000000000" pitchFamily="2" charset="-78"/>
              </a:rPr>
              <a:t>بالا (</a:t>
            </a:r>
            <a:r>
              <a:rPr lang="fa-IR" sz="2000" dirty="0">
                <a:cs typeface="B Nazanin" panose="00000400000000000000" pitchFamily="2" charset="-78"/>
              </a:rPr>
              <a:t>ازعمق به سطح پوست) عبارتند از:</a:t>
            </a:r>
            <a:endParaRPr lang="en-US" sz="2000" dirty="0">
              <a:cs typeface="B Nazanin" pitchFamily="2" charset="-78"/>
            </a:endParaRPr>
          </a:p>
          <a:p>
            <a:pPr algn="r" rtl="1"/>
            <a:r>
              <a:rPr lang="en-US" sz="2000" dirty="0">
                <a:cs typeface="B Nazanin" pitchFamily="2" charset="-78"/>
              </a:rPr>
              <a:t>A</a:t>
            </a:r>
            <a:r>
              <a:rPr lang="fa-IR" sz="2000" dirty="0">
                <a:cs typeface="B Nazanin" pitchFamily="2" charset="-78"/>
              </a:rPr>
              <a:t> </a:t>
            </a:r>
            <a:r>
              <a:rPr lang="fa-IR" sz="2000" dirty="0" smtClean="0">
                <a:cs typeface="B Nazanin" pitchFamily="2" charset="-78"/>
              </a:rPr>
              <a:t>: لایه </a:t>
            </a:r>
            <a:r>
              <a:rPr lang="fa-IR" sz="2000" dirty="0">
                <a:cs typeface="B Nazanin" pitchFamily="2" charset="-78"/>
              </a:rPr>
              <a:t>بازال</a:t>
            </a:r>
          </a:p>
          <a:p>
            <a:pPr algn="r" rtl="1"/>
            <a:r>
              <a:rPr lang="en-US" sz="2000" dirty="0" smtClean="0">
                <a:cs typeface="B Nazanin" pitchFamily="2" charset="-78"/>
              </a:rPr>
              <a:t>B</a:t>
            </a:r>
            <a:r>
              <a:rPr lang="fa-IR" sz="2000" dirty="0" smtClean="0">
                <a:cs typeface="B Nazanin" pitchFamily="2" charset="-78"/>
              </a:rPr>
              <a:t> : </a:t>
            </a:r>
            <a:r>
              <a:rPr lang="fa-IR" sz="2000" dirty="0">
                <a:cs typeface="B Nazanin" pitchFamily="2" charset="-78"/>
              </a:rPr>
              <a:t>لایه خاردار</a:t>
            </a:r>
            <a:endParaRPr lang="en-US" sz="2000" dirty="0">
              <a:cs typeface="B Nazanin" pitchFamily="2" charset="-78"/>
            </a:endParaRPr>
          </a:p>
          <a:p>
            <a:pPr algn="r" rtl="1"/>
            <a:r>
              <a:rPr lang="en-US" sz="2000" dirty="0">
                <a:cs typeface="B Nazanin" pitchFamily="2" charset="-78"/>
              </a:rPr>
              <a:t>C</a:t>
            </a:r>
            <a:r>
              <a:rPr lang="fa-IR" sz="2000" dirty="0">
                <a:cs typeface="B Nazanin" pitchFamily="2" charset="-78"/>
              </a:rPr>
              <a:t> </a:t>
            </a:r>
            <a:r>
              <a:rPr lang="fa-IR" sz="2000" dirty="0" smtClean="0">
                <a:cs typeface="B Nazanin" pitchFamily="2" charset="-78"/>
              </a:rPr>
              <a:t>: لایه </a:t>
            </a:r>
            <a:r>
              <a:rPr lang="fa-IR" sz="2000" dirty="0">
                <a:cs typeface="B Nazanin" pitchFamily="2" charset="-78"/>
              </a:rPr>
              <a:t>دانه دار یا گرانولار</a:t>
            </a:r>
            <a:endParaRPr lang="en-US" sz="2000" dirty="0">
              <a:cs typeface="B Nazanin" pitchFamily="2" charset="-78"/>
            </a:endParaRPr>
          </a:p>
          <a:p>
            <a:pPr algn="r" rtl="1"/>
            <a:r>
              <a:rPr lang="en-US" sz="2000" dirty="0">
                <a:cs typeface="B Nazanin" pitchFamily="2" charset="-78"/>
              </a:rPr>
              <a:t>D</a:t>
            </a:r>
            <a:r>
              <a:rPr lang="fa-IR" sz="2000" dirty="0">
                <a:cs typeface="B Nazanin" pitchFamily="2" charset="-78"/>
              </a:rPr>
              <a:t> </a:t>
            </a:r>
            <a:r>
              <a:rPr lang="fa-IR" sz="2000" dirty="0" smtClean="0">
                <a:cs typeface="B Nazanin" pitchFamily="2" charset="-78"/>
              </a:rPr>
              <a:t>: لایه شاخی : </a:t>
            </a:r>
            <a:r>
              <a:rPr lang="fa-IR" sz="2000" dirty="0">
                <a:cs typeface="B Nazanin" pitchFamily="2" charset="-78"/>
              </a:rPr>
              <a:t>همان لایه ای است  که در اثر محکم کشیدن لیف بصورت ورقه ای جدا می شوند.</a:t>
            </a:r>
            <a:endParaRPr lang="en-US" sz="2000" dirty="0">
              <a:cs typeface="B Nazanin" pitchFamily="2" charset="-78"/>
            </a:endParaRPr>
          </a:p>
          <a:p>
            <a:pPr algn="r" rtl="1"/>
            <a:r>
              <a:rPr lang="fa-IR" sz="2000" b="1" dirty="0" smtClean="0">
                <a:cs typeface="B Nazanin" panose="00000400000000000000" pitchFamily="2" charset="-78"/>
              </a:rPr>
              <a:t>درم </a:t>
            </a:r>
            <a:r>
              <a:rPr lang="en-US" sz="2000" b="1" dirty="0" smtClean="0">
                <a:cs typeface="B Nazanin" panose="00000400000000000000" pitchFamily="2" charset="-78"/>
              </a:rPr>
              <a:t>Dermis </a:t>
            </a:r>
            <a:r>
              <a:rPr lang="fa-IR" sz="2000" dirty="0" smtClean="0">
                <a:cs typeface="B Nazanin" panose="00000400000000000000" pitchFamily="2" charset="-78"/>
              </a:rPr>
              <a:t> </a:t>
            </a:r>
            <a:r>
              <a:rPr lang="fa-IR" sz="2000" dirty="0">
                <a:cs typeface="B Nazanin" panose="00000400000000000000" pitchFamily="2" charset="-78"/>
              </a:rPr>
              <a:t>لایه ضخیم تر و درونی تر است . درم شامل فولیکولهای مو غده های عرق و غده های سباسه و فیبرهای حسی درد ، لامسه ، فشار و دما </a:t>
            </a:r>
            <a:r>
              <a:rPr lang="fa-IR" sz="2000" dirty="0" smtClean="0">
                <a:cs typeface="B Nazanin" panose="00000400000000000000" pitchFamily="2" charset="-78"/>
              </a:rPr>
              <a:t>میباشد</a:t>
            </a:r>
            <a:r>
              <a:rPr lang="en-US" sz="2000" dirty="0" smtClean="0">
                <a:cs typeface="B Nazanin" panose="00000400000000000000" pitchFamily="2" charset="-78"/>
              </a:rPr>
              <a:t> </a:t>
            </a:r>
            <a:r>
              <a:rPr lang="fa-IR" sz="2000" dirty="0" smtClean="0">
                <a:cs typeface="B Nazanin" panose="00000400000000000000" pitchFamily="2" charset="-78"/>
              </a:rPr>
              <a:t>. </a:t>
            </a:r>
            <a:endParaRPr lang="en-US" sz="2000" dirty="0" smtClean="0">
              <a:cs typeface="B Nazanin" panose="00000400000000000000" pitchFamily="2" charset="-78"/>
            </a:endParaRPr>
          </a:p>
          <a:p>
            <a:pPr algn="r" rtl="1"/>
            <a:r>
              <a:rPr lang="fa-IR" sz="2000" b="1" dirty="0" smtClean="0">
                <a:cs typeface="B Nazanin" panose="00000400000000000000" pitchFamily="2" charset="-78"/>
              </a:rPr>
              <a:t>لایه </a:t>
            </a:r>
            <a:r>
              <a:rPr lang="fa-IR" sz="2000" b="1" dirty="0">
                <a:cs typeface="B Nazanin" panose="00000400000000000000" pitchFamily="2" charset="-78"/>
              </a:rPr>
              <a:t>زیر جلدی</a:t>
            </a:r>
            <a:r>
              <a:rPr lang="en-US" sz="2000" b="1" dirty="0">
                <a:cs typeface="B Nazanin" panose="00000400000000000000" pitchFamily="2" charset="-78"/>
              </a:rPr>
              <a:t> </a:t>
            </a:r>
            <a:r>
              <a:rPr lang="fa-IR" sz="2000" b="1" dirty="0">
                <a:cs typeface="B Nazanin" panose="00000400000000000000" pitchFamily="2" charset="-78"/>
              </a:rPr>
              <a:t>هیپودرم </a:t>
            </a:r>
            <a:r>
              <a:rPr lang="en-US" sz="2000" b="1" dirty="0" smtClean="0">
                <a:cs typeface="B Nazanin" panose="00000400000000000000" pitchFamily="2" charset="-78"/>
              </a:rPr>
              <a:t> Hypodermis </a:t>
            </a:r>
            <a:r>
              <a:rPr lang="fa-IR" sz="2000" dirty="0" smtClean="0">
                <a:cs typeface="B Nazanin" panose="00000400000000000000" pitchFamily="2" charset="-78"/>
              </a:rPr>
              <a:t>شامل </a:t>
            </a:r>
            <a:r>
              <a:rPr lang="fa-IR" sz="2000" dirty="0">
                <a:cs typeface="B Nazanin" panose="00000400000000000000" pitchFamily="2" charset="-78"/>
              </a:rPr>
              <a:t>بافتهای پیوندی و چربی است </a:t>
            </a:r>
            <a:r>
              <a:rPr lang="fa-IR" dirty="0">
                <a:cs typeface="B Nazanin" panose="00000400000000000000" pitchFamily="2" charset="-78"/>
              </a:rPr>
              <a:t>.</a:t>
            </a:r>
            <a:br>
              <a:rPr lang="fa-IR" dirty="0">
                <a:cs typeface="B Nazanin" panose="00000400000000000000" pitchFamily="2" charset="-78"/>
              </a:rPr>
            </a:br>
            <a:endParaRPr lang="en-US" dirty="0"/>
          </a:p>
        </p:txBody>
      </p:sp>
      <p:pic>
        <p:nvPicPr>
          <p:cNvPr id="4" name="Picture 2" descr="C:\Documents and Settings\nemoonehkeifiat\My Documents\My Pictures\36049476761420501060.jpg"/>
          <p:cNvPicPr>
            <a:picLocks noChangeAspect="1" noChangeArrowheads="1"/>
          </p:cNvPicPr>
          <p:nvPr/>
        </p:nvPicPr>
        <p:blipFill>
          <a:blip r:embed="rId2" cstate="print"/>
          <a:srcRect/>
          <a:stretch>
            <a:fillRect/>
          </a:stretch>
        </p:blipFill>
        <p:spPr bwMode="auto">
          <a:xfrm>
            <a:off x="381000" y="4038600"/>
            <a:ext cx="8305800" cy="2666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441870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algn="r" rtl="1"/>
            <a:r>
              <a:rPr lang="ar-SA" b="1" dirty="0">
                <a:solidFill>
                  <a:schemeClr val="tx2">
                    <a:lumMod val="75000"/>
                  </a:schemeClr>
                </a:solidFill>
                <a:cs typeface="B Nazanin" panose="00000400000000000000" pitchFamily="2" charset="-78"/>
              </a:rPr>
              <a:t>ارزیابی اولیه</a:t>
            </a:r>
            <a:endParaRPr lang="en-US" dirty="0">
              <a:solidFill>
                <a:schemeClr val="tx2">
                  <a:lumMod val="75000"/>
                </a:schemeClr>
              </a:solidFill>
              <a:cs typeface="B Nazanin" panose="00000400000000000000" pitchFamily="2" charset="-78"/>
            </a:endParaRPr>
          </a:p>
        </p:txBody>
      </p:sp>
      <p:sp>
        <p:nvSpPr>
          <p:cNvPr id="3" name="Content Placeholder 2"/>
          <p:cNvSpPr>
            <a:spLocks noGrp="1"/>
          </p:cNvSpPr>
          <p:nvPr>
            <p:ph idx="1"/>
          </p:nvPr>
        </p:nvSpPr>
        <p:spPr>
          <a:xfrm>
            <a:off x="457200" y="1066800"/>
            <a:ext cx="8229600" cy="5059363"/>
          </a:xfrm>
        </p:spPr>
        <p:txBody>
          <a:bodyPr>
            <a:normAutofit/>
          </a:bodyPr>
          <a:lstStyle/>
          <a:p>
            <a:pPr marL="0" indent="0" algn="r" rtl="1">
              <a:buNone/>
            </a:pPr>
            <a:r>
              <a:rPr lang="ar-SA" sz="2400" dirty="0" smtClean="0">
                <a:cs typeface="B Nazanin" panose="00000400000000000000" pitchFamily="2" charset="-78"/>
              </a:rPr>
              <a:t>ارزیابی </a:t>
            </a:r>
            <a:r>
              <a:rPr lang="ar-SA" sz="2400" dirty="0">
                <a:cs typeface="B Nazanin" panose="00000400000000000000" pitchFamily="2" charset="-78"/>
              </a:rPr>
              <a:t>مسائل تهدید کننده حیات بیمار همواره بر ارزیابی وضعیت زخم وی مقدم است . بطور کلی </a:t>
            </a:r>
            <a:r>
              <a:rPr lang="ar-SA" sz="2400" dirty="0" smtClean="0">
                <a:cs typeface="B Nazanin" panose="00000400000000000000" pitchFamily="2" charset="-78"/>
              </a:rPr>
              <a:t>الویت </a:t>
            </a:r>
            <a:r>
              <a:rPr lang="ar-SA" sz="2400" dirty="0">
                <a:cs typeface="B Nazanin" panose="00000400000000000000" pitchFamily="2" charset="-78"/>
              </a:rPr>
              <a:t>بندی درمان در </a:t>
            </a:r>
            <a:r>
              <a:rPr lang="ar-SA" sz="2400" dirty="0" smtClean="0">
                <a:cs typeface="B Nazanin" panose="00000400000000000000" pitchFamily="2" charset="-78"/>
              </a:rPr>
              <a:t>بیماران</a:t>
            </a:r>
            <a:r>
              <a:rPr lang="fa-IR" sz="2400" dirty="0" smtClean="0">
                <a:cs typeface="B Nazanin" panose="00000400000000000000" pitchFamily="2" charset="-78"/>
              </a:rPr>
              <a:t> </a:t>
            </a:r>
            <a:r>
              <a:rPr lang="ar-SA" sz="2400" dirty="0" smtClean="0">
                <a:cs typeface="B Nazanin" panose="00000400000000000000" pitchFamily="2" charset="-78"/>
              </a:rPr>
              <a:t>سوخت</a:t>
            </a:r>
            <a:r>
              <a:rPr lang="fa-IR" sz="2400" dirty="0">
                <a:cs typeface="B Nazanin" panose="00000400000000000000" pitchFamily="2" charset="-78"/>
              </a:rPr>
              <a:t>گ</a:t>
            </a:r>
            <a:r>
              <a:rPr lang="ar-SA" sz="2400" dirty="0">
                <a:cs typeface="B Nazanin" panose="00000400000000000000" pitchFamily="2" charset="-78"/>
              </a:rPr>
              <a:t>ی مثل بیماران ترومائی است</a:t>
            </a:r>
            <a:r>
              <a:rPr lang="en-US" sz="2400" dirty="0" smtClean="0">
                <a:cs typeface="B Nazanin" panose="00000400000000000000" pitchFamily="2" charset="-78"/>
              </a:rPr>
              <a:t>.</a:t>
            </a:r>
          </a:p>
          <a:p>
            <a:pPr algn="r" rtl="1"/>
            <a:r>
              <a:rPr lang="fa-IR" sz="2800" b="1" dirty="0">
                <a:solidFill>
                  <a:schemeClr val="tx2"/>
                </a:solidFill>
                <a:cs typeface="B Nazanin" panose="00000400000000000000" pitchFamily="2" charset="-78"/>
              </a:rPr>
              <a:t>شوک واحیاء مایعات</a:t>
            </a:r>
            <a:r>
              <a:rPr lang="fa-IR" sz="2200" b="1" dirty="0">
                <a:cs typeface="B Nazanin" panose="00000400000000000000" pitchFamily="2" charset="-78"/>
              </a:rPr>
              <a:t/>
            </a:r>
            <a:br>
              <a:rPr lang="fa-IR" sz="2200" b="1" dirty="0">
                <a:cs typeface="B Nazanin" panose="00000400000000000000" pitchFamily="2" charset="-78"/>
              </a:rPr>
            </a:br>
            <a:r>
              <a:rPr lang="fa-IR" sz="2400" dirty="0">
                <a:cs typeface="B Nazanin" panose="00000400000000000000" pitchFamily="2" charset="-78"/>
              </a:rPr>
              <a:t>مایع درمانی به موقع معیاری برای نجات بیماران با سوختگی وسیع است.  احیای مایعات برای هر بیمار باید به بر قراری پرفیوژن ارگانها کمک کند .  باید از مایع درمانی کم یا بیش ازاندازه اجتناب کرد.</a:t>
            </a:r>
          </a:p>
          <a:p>
            <a:pPr marL="0" indent="0" algn="r" rtl="1">
              <a:buNone/>
            </a:pPr>
            <a:r>
              <a:rPr lang="fa-IR" sz="2200" dirty="0">
                <a:cs typeface="B Nazanin" panose="00000400000000000000" pitchFamily="2" charset="-78"/>
              </a:rPr>
              <a:t/>
            </a:r>
            <a:br>
              <a:rPr lang="fa-IR" sz="2200" dirty="0">
                <a:cs typeface="B Nazanin" panose="00000400000000000000" pitchFamily="2" charset="-78"/>
              </a:rPr>
            </a:br>
            <a:r>
              <a:rPr lang="fa-IR" sz="2200" dirty="0">
                <a:cs typeface="B Nazanin" panose="00000400000000000000" pitchFamily="2" charset="-78"/>
              </a:rPr>
              <a:t>   </a:t>
            </a:r>
            <a:r>
              <a:rPr lang="fa-IR" sz="2200" b="1" dirty="0">
                <a:solidFill>
                  <a:srgbClr val="C00000"/>
                </a:solidFill>
                <a:cs typeface="B Nazanin" panose="00000400000000000000" pitchFamily="2" charset="-78"/>
              </a:rPr>
              <a:t>اثرات سیستمیک آسیبهای سوختگی</a:t>
            </a:r>
            <a:r>
              <a:rPr lang="fa-IR" sz="2200" b="1" dirty="0">
                <a:cs typeface="B Nazanin" panose="00000400000000000000" pitchFamily="2" charset="-78"/>
              </a:rPr>
              <a:t/>
            </a:r>
            <a:br>
              <a:rPr lang="fa-IR" sz="2200" b="1" dirty="0">
                <a:cs typeface="B Nazanin" panose="00000400000000000000" pitchFamily="2" charset="-78"/>
              </a:rPr>
            </a:br>
            <a:r>
              <a:rPr lang="fa-IR" sz="2400" dirty="0">
                <a:cs typeface="B Nazanin" panose="00000400000000000000" pitchFamily="2" charset="-78"/>
              </a:rPr>
              <a:t>افزایش مقاومت عروق محیطی همراه با کاهش برون ده قلب یکی از اولین تاثیرات سیستمیک سوختگی حرارتی است . دریافت حجم کافی مایعات برون ده قلب و جریان خون به بافت سالم را حفظ کرده و از شوک سوختگی جلوگیری می کند.</a:t>
            </a:r>
            <a:r>
              <a:rPr lang="en-US" sz="2400" dirty="0">
                <a:cs typeface="B Nazanin" panose="00000400000000000000" pitchFamily="2" charset="-78"/>
              </a:rPr>
              <a:t> </a:t>
            </a:r>
            <a:r>
              <a:rPr lang="fa-IR" sz="2400" dirty="0">
                <a:cs typeface="B Nazanin" panose="00000400000000000000" pitchFamily="2" charset="-78"/>
              </a:rPr>
              <a:t>ادم در بافتهای آسیب دیده و مرده در 24</a:t>
            </a:r>
            <a:r>
              <a:rPr lang="en-US" sz="2400" dirty="0">
                <a:cs typeface="B Nazanin" panose="00000400000000000000" pitchFamily="2" charset="-78"/>
              </a:rPr>
              <a:t> </a:t>
            </a:r>
            <a:r>
              <a:rPr lang="fa-IR" sz="2400" dirty="0">
                <a:cs typeface="B Nazanin" panose="00000400000000000000" pitchFamily="2" charset="-78"/>
              </a:rPr>
              <a:t>ساعت دوم پس از آسیب به بیشترین حد خود میرسد .</a:t>
            </a:r>
            <a:r>
              <a:rPr lang="en-US" sz="2400" dirty="0">
                <a:cs typeface="B Nazanin" panose="00000400000000000000" pitchFamily="2" charset="-78"/>
              </a:rPr>
              <a:t/>
            </a:r>
            <a:br>
              <a:rPr lang="en-US" sz="2400" dirty="0">
                <a:cs typeface="B Nazanin" panose="00000400000000000000" pitchFamily="2" charset="-78"/>
              </a:rPr>
            </a:br>
            <a:endParaRPr lang="en-US" sz="2400" dirty="0">
              <a:cs typeface="B Nazanin" panose="00000400000000000000" pitchFamily="2" charset="-78"/>
            </a:endParaRPr>
          </a:p>
        </p:txBody>
      </p:sp>
    </p:spTree>
    <p:extLst>
      <p:ext uri="{BB962C8B-B14F-4D97-AF65-F5344CB8AC3E}">
        <p14:creationId xmlns:p14="http://schemas.microsoft.com/office/powerpoint/2010/main" val="15908571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algn="r" rtl="1"/>
            <a:r>
              <a:rPr lang="ar-SA" sz="3600" b="1" dirty="0">
                <a:cs typeface="B Nazanin" panose="00000400000000000000" pitchFamily="2" charset="-78"/>
              </a:rPr>
              <a:t>راه </a:t>
            </a:r>
            <a:r>
              <a:rPr lang="ar-SA" sz="3600" b="1" dirty="0" smtClean="0">
                <a:cs typeface="B Nazanin" panose="00000400000000000000" pitchFamily="2" charset="-78"/>
              </a:rPr>
              <a:t>هوا</a:t>
            </a:r>
            <a:r>
              <a:rPr lang="fa-IR" sz="3600" b="1" dirty="0" smtClean="0">
                <a:cs typeface="B Nazanin" panose="00000400000000000000" pitchFamily="2" charset="-78"/>
              </a:rPr>
              <a:t>ی</a:t>
            </a:r>
            <a:r>
              <a:rPr lang="ar-SA" sz="3600" b="1" dirty="0" smtClean="0">
                <a:cs typeface="B Nazanin" panose="00000400000000000000" pitchFamily="2" charset="-78"/>
              </a:rPr>
              <a:t>ی</a:t>
            </a:r>
            <a:endParaRPr lang="en-US" dirty="0">
              <a:cs typeface="B Nazanin" panose="00000400000000000000" pitchFamily="2" charset="-78"/>
            </a:endParaRPr>
          </a:p>
        </p:txBody>
      </p:sp>
      <p:sp>
        <p:nvSpPr>
          <p:cNvPr id="3" name="Content Placeholder 2"/>
          <p:cNvSpPr>
            <a:spLocks noGrp="1"/>
          </p:cNvSpPr>
          <p:nvPr>
            <p:ph idx="1"/>
          </p:nvPr>
        </p:nvSpPr>
        <p:spPr>
          <a:xfrm>
            <a:off x="457200" y="914400"/>
            <a:ext cx="8229600" cy="5791200"/>
          </a:xfrm>
        </p:spPr>
        <p:txBody>
          <a:bodyPr>
            <a:noAutofit/>
          </a:bodyPr>
          <a:lstStyle/>
          <a:p>
            <a:pPr marL="0" indent="0" algn="r" rtl="1">
              <a:buNone/>
            </a:pPr>
            <a:r>
              <a:rPr lang="ar-SA" sz="2400" dirty="0" smtClean="0">
                <a:cs typeface="B Nazanin" panose="00000400000000000000" pitchFamily="2" charset="-78"/>
              </a:rPr>
              <a:t>راه </a:t>
            </a:r>
            <a:r>
              <a:rPr lang="ar-SA" sz="2400" dirty="0">
                <a:cs typeface="B Nazanin" panose="00000400000000000000" pitchFamily="2" charset="-78"/>
              </a:rPr>
              <a:t>هوائی فورا باید بررسی شود . برقراری راه هوائی با یکی از روشهای زیر قابل انجام است</a:t>
            </a:r>
            <a:r>
              <a:rPr lang="en-US" sz="2400" dirty="0">
                <a:cs typeface="B Nazanin" panose="00000400000000000000" pitchFamily="2" charset="-78"/>
              </a:rPr>
              <a:t>.</a:t>
            </a:r>
            <a:br>
              <a:rPr lang="en-US" sz="2400" dirty="0">
                <a:cs typeface="B Nazanin" panose="00000400000000000000" pitchFamily="2" charset="-78"/>
              </a:rPr>
            </a:br>
            <a:r>
              <a:rPr lang="fa-IR" sz="2400" dirty="0" smtClean="0">
                <a:cs typeface="B Nazanin" panose="00000400000000000000" pitchFamily="2" charset="-78"/>
              </a:rPr>
              <a:t> - (</a:t>
            </a:r>
            <a:r>
              <a:rPr lang="en-US" sz="2400" dirty="0" smtClean="0">
                <a:cs typeface="B Nazanin" panose="00000400000000000000" pitchFamily="2" charset="-78"/>
              </a:rPr>
              <a:t>  </a:t>
            </a:r>
            <a:r>
              <a:rPr lang="fa-IR" sz="2400" dirty="0" smtClean="0">
                <a:cs typeface="B Nazanin" panose="00000400000000000000" pitchFamily="2" charset="-78"/>
              </a:rPr>
              <a:t> </a:t>
            </a:r>
            <a:r>
              <a:rPr lang="en-US" sz="2400" dirty="0" smtClean="0">
                <a:cs typeface="B Nazanin" panose="00000400000000000000" pitchFamily="2" charset="-78"/>
              </a:rPr>
              <a:t> Head tilt &amp; chin lift</a:t>
            </a:r>
            <a:r>
              <a:rPr lang="fa-IR" sz="2400" dirty="0" smtClean="0">
                <a:cs typeface="B Nazanin" panose="00000400000000000000" pitchFamily="2" charset="-78"/>
              </a:rPr>
              <a:t>) و </a:t>
            </a:r>
            <a:r>
              <a:rPr lang="ar-SA" sz="2400" dirty="0">
                <a:cs typeface="B Nazanin" panose="00000400000000000000" pitchFamily="2" charset="-78"/>
              </a:rPr>
              <a:t>جلو کشیدن فک </a:t>
            </a:r>
            <a:r>
              <a:rPr lang="ar-SA" sz="2400" dirty="0" smtClean="0">
                <a:cs typeface="B Nazanin" panose="00000400000000000000" pitchFamily="2" charset="-78"/>
              </a:rPr>
              <a:t>تحتانی</a:t>
            </a:r>
            <a:r>
              <a:rPr lang="en-US" sz="2400" dirty="0" smtClean="0">
                <a:cs typeface="B Nazanin" panose="00000400000000000000" pitchFamily="2" charset="-78"/>
              </a:rPr>
              <a:t> </a:t>
            </a:r>
            <a:r>
              <a:rPr lang="en-US" sz="2400" dirty="0">
                <a:cs typeface="B Nazanin" panose="00000400000000000000" pitchFamily="2" charset="-78"/>
              </a:rPr>
              <a:t>( jaw </a:t>
            </a:r>
            <a:r>
              <a:rPr lang="en-US" sz="2400" dirty="0" smtClean="0">
                <a:cs typeface="B Nazanin" panose="00000400000000000000" pitchFamily="2" charset="-78"/>
              </a:rPr>
              <a:t>thrust)</a:t>
            </a:r>
            <a:r>
              <a:rPr lang="en-US" sz="2400" dirty="0">
                <a:cs typeface="B Nazanin" panose="00000400000000000000" pitchFamily="2" charset="-78"/>
              </a:rPr>
              <a:t/>
            </a:r>
            <a:br>
              <a:rPr lang="en-US" sz="2400" dirty="0">
                <a:cs typeface="B Nazanin" panose="00000400000000000000" pitchFamily="2" charset="-78"/>
              </a:rPr>
            </a:br>
            <a:r>
              <a:rPr lang="fa-IR" sz="2400" dirty="0" smtClean="0">
                <a:cs typeface="B Nazanin" panose="00000400000000000000" pitchFamily="2" charset="-78"/>
              </a:rPr>
              <a:t>- </a:t>
            </a:r>
            <a:r>
              <a:rPr lang="en-US" sz="2400" dirty="0" smtClean="0">
                <a:cs typeface="B Nazanin" panose="00000400000000000000" pitchFamily="2" charset="-78"/>
              </a:rPr>
              <a:t> </a:t>
            </a:r>
            <a:r>
              <a:rPr lang="fa-IR" sz="2400" dirty="0" smtClean="0">
                <a:cs typeface="B Nazanin" panose="00000400000000000000" pitchFamily="2" charset="-78"/>
              </a:rPr>
              <a:t>گذاشتن ایروی  جهت </a:t>
            </a:r>
            <a:r>
              <a:rPr lang="ar-SA" sz="2400" dirty="0" smtClean="0">
                <a:cs typeface="B Nazanin" panose="00000400000000000000" pitchFamily="2" charset="-78"/>
              </a:rPr>
              <a:t>بیماران بیهوش</a:t>
            </a:r>
            <a:r>
              <a:rPr lang="fa-IR" sz="2400" dirty="0" smtClean="0">
                <a:cs typeface="B Nazanin" panose="00000400000000000000" pitchFamily="2" charset="-78"/>
              </a:rPr>
              <a:t> و در صورت نیاز </a:t>
            </a:r>
            <a:r>
              <a:rPr lang="ar-SA" sz="2400" dirty="0" smtClean="0">
                <a:cs typeface="B Nazanin" panose="00000400000000000000" pitchFamily="2" charset="-78"/>
              </a:rPr>
              <a:t>لوله </a:t>
            </a:r>
            <a:r>
              <a:rPr lang="ar-SA" sz="2400" dirty="0">
                <a:cs typeface="B Nazanin" panose="00000400000000000000" pitchFamily="2" charset="-78"/>
              </a:rPr>
              <a:t>گذاری داخل تراشه</a:t>
            </a:r>
            <a:r>
              <a:rPr lang="en-US" sz="2400" dirty="0">
                <a:cs typeface="B Nazanin" panose="00000400000000000000" pitchFamily="2" charset="-78"/>
              </a:rPr>
              <a:t/>
            </a:r>
            <a:br>
              <a:rPr lang="en-US" sz="2400" dirty="0">
                <a:cs typeface="B Nazanin" panose="00000400000000000000" pitchFamily="2" charset="-78"/>
              </a:rPr>
            </a:br>
            <a:r>
              <a:rPr lang="fa-IR" sz="2400" dirty="0" smtClean="0">
                <a:cs typeface="B Nazanin" panose="00000400000000000000" pitchFamily="2" charset="-78"/>
              </a:rPr>
              <a:t>- </a:t>
            </a:r>
            <a:r>
              <a:rPr lang="ar-SA" sz="2400" dirty="0" smtClean="0">
                <a:cs typeface="B Nazanin" panose="00000400000000000000" pitchFamily="2" charset="-78"/>
              </a:rPr>
              <a:t>حمایت </a:t>
            </a:r>
            <a:r>
              <a:rPr lang="ar-SA" sz="2400" dirty="0">
                <a:cs typeface="B Nazanin" panose="00000400000000000000" pitchFamily="2" charset="-78"/>
              </a:rPr>
              <a:t>سر و گردن قبل از هر گونه جابجائی گردن الزامی </a:t>
            </a:r>
            <a:r>
              <a:rPr lang="ar-SA" sz="2400" dirty="0" smtClean="0">
                <a:cs typeface="B Nazanin" panose="00000400000000000000" pitchFamily="2" charset="-78"/>
              </a:rPr>
              <a:t>میباشد</a:t>
            </a:r>
            <a:r>
              <a:rPr lang="en-US" sz="2400" dirty="0" smtClean="0">
                <a:cs typeface="B Nazanin" panose="00000400000000000000" pitchFamily="2" charset="-78"/>
              </a:rPr>
              <a:t> </a:t>
            </a:r>
            <a:r>
              <a:rPr lang="ar-SA" sz="2400" dirty="0" smtClean="0">
                <a:cs typeface="B Nazanin" panose="00000400000000000000" pitchFamily="2" charset="-78"/>
              </a:rPr>
              <a:t>. </a:t>
            </a:r>
            <a:endParaRPr lang="fa-IR" sz="2400" dirty="0" smtClean="0">
              <a:cs typeface="B Nazanin" panose="00000400000000000000" pitchFamily="2" charset="-78"/>
            </a:endParaRPr>
          </a:p>
          <a:p>
            <a:pPr marL="0" indent="0" algn="r" rtl="1">
              <a:buNone/>
            </a:pPr>
            <a:r>
              <a:rPr lang="ar-SA" sz="2400" b="1" dirty="0" smtClean="0">
                <a:solidFill>
                  <a:srgbClr val="CC3300"/>
                </a:solidFill>
                <a:cs typeface="B Nazanin" panose="00000400000000000000" pitchFamily="2" charset="-78"/>
              </a:rPr>
              <a:t>تنفس </a:t>
            </a:r>
            <a:r>
              <a:rPr lang="ar-SA" sz="2400" b="1" dirty="0">
                <a:solidFill>
                  <a:srgbClr val="CC3300"/>
                </a:solidFill>
                <a:cs typeface="B Nazanin" panose="00000400000000000000" pitchFamily="2" charset="-78"/>
              </a:rPr>
              <a:t>و تهویه</a:t>
            </a:r>
            <a:r>
              <a:rPr lang="en-US" sz="2400" b="1" dirty="0">
                <a:solidFill>
                  <a:srgbClr val="CC3300"/>
                </a:solidFill>
                <a:cs typeface="B Nazanin" panose="00000400000000000000" pitchFamily="2" charset="-78"/>
              </a:rPr>
              <a:t>:</a:t>
            </a:r>
            <a:r>
              <a:rPr lang="en-US" sz="2400" b="1" dirty="0">
                <a:cs typeface="B Nazanin" panose="00000400000000000000" pitchFamily="2" charset="-78"/>
              </a:rPr>
              <a:t/>
            </a:r>
            <a:br>
              <a:rPr lang="en-US" sz="2400" b="1" dirty="0">
                <a:cs typeface="B Nazanin" panose="00000400000000000000" pitchFamily="2" charset="-78"/>
              </a:rPr>
            </a:br>
            <a:r>
              <a:rPr lang="ar-SA" sz="2400" dirty="0">
                <a:cs typeface="B Nazanin" panose="00000400000000000000" pitchFamily="2" charset="-78"/>
              </a:rPr>
              <a:t>تهویه به عملکرد کافی ریه </a:t>
            </a:r>
            <a:r>
              <a:rPr lang="ar-SA" sz="2400" dirty="0" smtClean="0">
                <a:cs typeface="B Nazanin" panose="00000400000000000000" pitchFamily="2" charset="-78"/>
              </a:rPr>
              <a:t>ها</a:t>
            </a:r>
            <a:r>
              <a:rPr lang="fa-IR" sz="2400" dirty="0" smtClean="0">
                <a:cs typeface="B Nazanin" panose="00000400000000000000" pitchFamily="2" charset="-78"/>
              </a:rPr>
              <a:t> </a:t>
            </a:r>
            <a:r>
              <a:rPr lang="ar-SA" sz="2400" dirty="0" smtClean="0">
                <a:cs typeface="B Nazanin" panose="00000400000000000000" pitchFamily="2" charset="-78"/>
              </a:rPr>
              <a:t>، </a:t>
            </a:r>
            <a:r>
              <a:rPr lang="ar-SA" sz="2400" dirty="0">
                <a:cs typeface="B Nazanin" panose="00000400000000000000" pitchFamily="2" charset="-78"/>
              </a:rPr>
              <a:t>دیواره قفسه سینه و دیافراگم نیاز دارد. </a:t>
            </a:r>
            <a:r>
              <a:rPr lang="en-US" sz="2400" dirty="0">
                <a:cs typeface="B Nazanin" panose="00000400000000000000" pitchFamily="2" charset="-78"/>
              </a:rPr>
              <a:t/>
            </a:r>
            <a:br>
              <a:rPr lang="en-US" sz="2400" dirty="0">
                <a:cs typeface="B Nazanin" panose="00000400000000000000" pitchFamily="2" charset="-78"/>
              </a:rPr>
            </a:br>
            <a:r>
              <a:rPr lang="fa-IR" sz="2400" dirty="0" smtClean="0">
                <a:cs typeface="B Nazanin" panose="00000400000000000000" pitchFamily="2" charset="-78"/>
              </a:rPr>
              <a:t>- </a:t>
            </a:r>
            <a:r>
              <a:rPr lang="ar-SA" sz="2400" dirty="0" smtClean="0">
                <a:cs typeface="B Nazanin" panose="00000400000000000000" pitchFamily="2" charset="-78"/>
              </a:rPr>
              <a:t>گوش </a:t>
            </a:r>
            <a:r>
              <a:rPr lang="ar-SA" sz="2400" dirty="0">
                <a:cs typeface="B Nazanin" panose="00000400000000000000" pitchFamily="2" charset="-78"/>
              </a:rPr>
              <a:t>کردن به صداهای ریه و اطمینان از وجود صداهای تنفسی در هر دو ریه</a:t>
            </a:r>
            <a:r>
              <a:rPr lang="en-US" sz="2400" dirty="0">
                <a:cs typeface="B Nazanin" panose="00000400000000000000" pitchFamily="2" charset="-78"/>
              </a:rPr>
              <a:t/>
            </a:r>
            <a:br>
              <a:rPr lang="en-US" sz="2400" dirty="0">
                <a:cs typeface="B Nazanin" panose="00000400000000000000" pitchFamily="2" charset="-78"/>
              </a:rPr>
            </a:br>
            <a:r>
              <a:rPr lang="fa-IR" sz="2400" dirty="0" smtClean="0">
                <a:cs typeface="B Nazanin" panose="00000400000000000000" pitchFamily="2" charset="-78"/>
              </a:rPr>
              <a:t>- </a:t>
            </a:r>
            <a:r>
              <a:rPr lang="en-US" sz="2400" dirty="0" smtClean="0">
                <a:cs typeface="B Nazanin" panose="00000400000000000000" pitchFamily="2" charset="-78"/>
              </a:rPr>
              <a:t> </a:t>
            </a:r>
            <a:r>
              <a:rPr lang="ar-SA" sz="2400" dirty="0">
                <a:cs typeface="B Nazanin" panose="00000400000000000000" pitchFamily="2" charset="-78"/>
              </a:rPr>
              <a:t>ارزیابی کفایت تعداد و </a:t>
            </a:r>
            <a:r>
              <a:rPr lang="ar-SA" sz="2400" dirty="0" smtClean="0">
                <a:cs typeface="B Nazanin" panose="00000400000000000000" pitchFamily="2" charset="-78"/>
              </a:rPr>
              <a:t>عم</a:t>
            </a:r>
            <a:r>
              <a:rPr lang="fa-IR" sz="2400" dirty="0" smtClean="0">
                <a:cs typeface="B Nazanin" panose="00000400000000000000" pitchFamily="2" charset="-78"/>
              </a:rPr>
              <a:t>ق</a:t>
            </a:r>
            <a:r>
              <a:rPr lang="ar-SA" sz="2400" dirty="0" smtClean="0">
                <a:cs typeface="B Nazanin" panose="00000400000000000000" pitchFamily="2" charset="-78"/>
              </a:rPr>
              <a:t> </a:t>
            </a:r>
            <a:r>
              <a:rPr lang="ar-SA" sz="2400" dirty="0">
                <a:cs typeface="B Nazanin" panose="00000400000000000000" pitchFamily="2" charset="-78"/>
              </a:rPr>
              <a:t>تنفس</a:t>
            </a:r>
            <a:r>
              <a:rPr lang="en-US" sz="2400" dirty="0">
                <a:cs typeface="B Nazanin" panose="00000400000000000000" pitchFamily="2" charset="-78"/>
              </a:rPr>
              <a:t/>
            </a:r>
            <a:br>
              <a:rPr lang="en-US" sz="2400" dirty="0">
                <a:cs typeface="B Nazanin" panose="00000400000000000000" pitchFamily="2" charset="-78"/>
              </a:rPr>
            </a:br>
            <a:r>
              <a:rPr lang="en-US" sz="2400" dirty="0">
                <a:cs typeface="B Nazanin" panose="00000400000000000000" pitchFamily="2" charset="-78"/>
              </a:rPr>
              <a:t>- </a:t>
            </a:r>
            <a:r>
              <a:rPr lang="ar-SA" sz="2400" dirty="0">
                <a:cs typeface="B Nazanin" panose="00000400000000000000" pitchFamily="2" charset="-78"/>
              </a:rPr>
              <a:t>دادن اکسیژن </a:t>
            </a:r>
            <a:r>
              <a:rPr lang="fa-IR" sz="2400" dirty="0" smtClean="0">
                <a:cs typeface="B Nazanin" panose="00000400000000000000" pitchFamily="2" charset="-78"/>
              </a:rPr>
              <a:t>با غلظت  %</a:t>
            </a:r>
            <a:r>
              <a:rPr lang="ar-SA" sz="2400" dirty="0" smtClean="0">
                <a:cs typeface="B Nazanin" panose="00000400000000000000" pitchFamily="2" charset="-78"/>
              </a:rPr>
              <a:t>100و </a:t>
            </a:r>
            <a:r>
              <a:rPr lang="ar-SA" sz="2400" dirty="0">
                <a:cs typeface="B Nazanin" panose="00000400000000000000" pitchFamily="2" charset="-78"/>
              </a:rPr>
              <a:t>استفاده از </a:t>
            </a:r>
            <a:r>
              <a:rPr lang="ar-SA" sz="2400" dirty="0" smtClean="0">
                <a:cs typeface="B Nazanin" panose="00000400000000000000" pitchFamily="2" charset="-78"/>
              </a:rPr>
              <a:t>ماسک</a:t>
            </a:r>
            <a:r>
              <a:rPr lang="fa-IR" sz="2400" dirty="0" smtClean="0">
                <a:cs typeface="B Nazanin" panose="00000400000000000000" pitchFamily="2" charset="-78"/>
              </a:rPr>
              <a:t> </a:t>
            </a:r>
            <a:r>
              <a:rPr lang="en-US" sz="2400" dirty="0" smtClean="0">
                <a:cs typeface="B Nazanin" panose="00000400000000000000" pitchFamily="2" charset="-78"/>
              </a:rPr>
              <a:t>  Rebreathing</a:t>
            </a:r>
            <a:r>
              <a:rPr lang="en-US" sz="2400" dirty="0">
                <a:cs typeface="B Nazanin" panose="00000400000000000000" pitchFamily="2" charset="-78"/>
              </a:rPr>
              <a:t/>
            </a:r>
            <a:br>
              <a:rPr lang="en-US" sz="2400" dirty="0">
                <a:cs typeface="B Nazanin" panose="00000400000000000000" pitchFamily="2" charset="-78"/>
              </a:rPr>
            </a:br>
            <a:endParaRPr lang="en-US" sz="2400" dirty="0">
              <a:cs typeface="B Nazanin" panose="00000400000000000000" pitchFamily="2" charset="-78"/>
            </a:endParaRPr>
          </a:p>
        </p:txBody>
      </p:sp>
    </p:spTree>
    <p:extLst>
      <p:ext uri="{BB962C8B-B14F-4D97-AF65-F5344CB8AC3E}">
        <p14:creationId xmlns:p14="http://schemas.microsoft.com/office/powerpoint/2010/main" val="12756678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229600" cy="6049963"/>
          </a:xfrm>
        </p:spPr>
        <p:txBody>
          <a:bodyPr>
            <a:normAutofit/>
          </a:bodyPr>
          <a:lstStyle/>
          <a:p>
            <a:pPr algn="r" rtl="1"/>
            <a:r>
              <a:rPr lang="fa-IR" sz="2400" dirty="0">
                <a:cs typeface="B Nazanin" panose="00000400000000000000" pitchFamily="2" charset="-78"/>
              </a:rPr>
              <a:t>همچنین در </a:t>
            </a:r>
            <a:r>
              <a:rPr lang="fa-IR" sz="2400" dirty="0" smtClean="0">
                <a:cs typeface="B Nazanin" panose="00000400000000000000" pitchFamily="2" charset="-78"/>
              </a:rPr>
              <a:t>کاهش سطح </a:t>
            </a:r>
            <a:r>
              <a:rPr lang="fa-IR" sz="2400" dirty="0">
                <a:cs typeface="B Nazanin" panose="00000400000000000000" pitchFamily="2" charset="-78"/>
              </a:rPr>
              <a:t>هوشیاری و </a:t>
            </a:r>
            <a:r>
              <a:rPr lang="fa-IR" sz="2400" dirty="0" smtClean="0">
                <a:cs typeface="B Nazanin" panose="00000400000000000000" pitchFamily="2" charset="-78"/>
              </a:rPr>
              <a:t>سوختگی </a:t>
            </a:r>
            <a:r>
              <a:rPr lang="fa-IR" sz="2400" dirty="0">
                <a:cs typeface="B Nazanin" panose="00000400000000000000" pitchFamily="2" charset="-78"/>
              </a:rPr>
              <a:t>استنشاقی ( وجود آتش در فضای سربسته </a:t>
            </a:r>
            <a:r>
              <a:rPr lang="fa-IR" sz="2400" dirty="0" smtClean="0">
                <a:cs typeface="B Nazanin" panose="00000400000000000000" pitchFamily="2" charset="-78"/>
              </a:rPr>
              <a:t>، سوختن اطراف </a:t>
            </a:r>
            <a:r>
              <a:rPr lang="fa-IR" sz="2400" dirty="0">
                <a:cs typeface="B Nazanin" panose="00000400000000000000" pitchFamily="2" charset="-78"/>
              </a:rPr>
              <a:t>گردن ، سر و </a:t>
            </a:r>
            <a:r>
              <a:rPr lang="fa-IR" sz="2400" dirty="0" smtClean="0">
                <a:cs typeface="B Nazanin" panose="00000400000000000000" pitchFamily="2" charset="-78"/>
              </a:rPr>
              <a:t>مژه ، </a:t>
            </a:r>
            <a:r>
              <a:rPr lang="fa-IR" sz="2400" dirty="0">
                <a:cs typeface="B Nazanin" panose="00000400000000000000" pitchFamily="2" charset="-78"/>
              </a:rPr>
              <a:t>خشونت صدا ، </a:t>
            </a:r>
            <a:r>
              <a:rPr lang="fa-IR" sz="2400" dirty="0" smtClean="0">
                <a:cs typeface="B Nazanin" panose="00000400000000000000" pitchFamily="2" charset="-78"/>
              </a:rPr>
              <a:t>استریدور، </a:t>
            </a:r>
            <a:r>
              <a:rPr lang="fa-IR" sz="2400" dirty="0">
                <a:cs typeface="B Nazanin" panose="00000400000000000000" pitchFamily="2" charset="-78"/>
              </a:rPr>
              <a:t>سرفه و خلط آغشته به دوده ، هایپوکسی و هایپوکسمی و </a:t>
            </a:r>
            <a:r>
              <a:rPr lang="fa-IR" sz="2400" dirty="0" smtClean="0">
                <a:cs typeface="B Nazanin" panose="00000400000000000000" pitchFamily="2" charset="-78"/>
              </a:rPr>
              <a:t>دیسترس </a:t>
            </a:r>
            <a:r>
              <a:rPr lang="fa-IR" sz="2400" dirty="0">
                <a:cs typeface="B Nazanin" panose="00000400000000000000" pitchFamily="2" charset="-78"/>
              </a:rPr>
              <a:t>تنفسی ) انتوباسیون </a:t>
            </a:r>
            <a:r>
              <a:rPr lang="fa-IR" sz="2400" dirty="0" smtClean="0">
                <a:cs typeface="B Nazanin" panose="00000400000000000000" pitchFamily="2" charset="-78"/>
              </a:rPr>
              <a:t>و</a:t>
            </a:r>
            <a:r>
              <a:rPr lang="en-US" sz="2400" dirty="0" smtClean="0">
                <a:cs typeface="B Nazanin" panose="00000400000000000000" pitchFamily="2" charset="-78"/>
              </a:rPr>
              <a:t> </a:t>
            </a:r>
            <a:r>
              <a:rPr lang="fa-IR" sz="2400" dirty="0" smtClean="0">
                <a:cs typeface="B Nazanin" panose="00000400000000000000" pitchFamily="2" charset="-78"/>
              </a:rPr>
              <a:t>تهویه با </a:t>
            </a:r>
            <a:r>
              <a:rPr lang="fa-IR" sz="2400" dirty="0">
                <a:cs typeface="B Nazanin" panose="00000400000000000000" pitchFamily="2" charset="-78"/>
              </a:rPr>
              <a:t>اکسیژن </a:t>
            </a:r>
            <a:r>
              <a:rPr lang="fa-IR" sz="2400" dirty="0" smtClean="0">
                <a:cs typeface="B Nazanin" panose="00000400000000000000" pitchFamily="2" charset="-78"/>
              </a:rPr>
              <a:t>100درصد مرطوب </a:t>
            </a:r>
            <a:r>
              <a:rPr lang="fa-IR" sz="2400" dirty="0">
                <a:cs typeface="B Nazanin" panose="00000400000000000000" pitchFamily="2" charset="-78"/>
              </a:rPr>
              <a:t>نیز توصیه </a:t>
            </a:r>
            <a:r>
              <a:rPr lang="fa-IR" sz="2400" dirty="0" smtClean="0">
                <a:cs typeface="B Nazanin" panose="00000400000000000000" pitchFamily="2" charset="-78"/>
              </a:rPr>
              <a:t>میگردد . </a:t>
            </a:r>
            <a:r>
              <a:rPr lang="fa-IR" sz="2400" dirty="0">
                <a:cs typeface="B Nazanin" panose="00000400000000000000" pitchFamily="2" charset="-78"/>
              </a:rPr>
              <a:t>( </a:t>
            </a:r>
            <a:r>
              <a:rPr lang="fa-IR" sz="2400" dirty="0" smtClean="0">
                <a:cs typeface="B Nazanin" panose="00000400000000000000" pitchFamily="2" charset="-78"/>
              </a:rPr>
              <a:t>میزان تهویه در </a:t>
            </a:r>
            <a:r>
              <a:rPr lang="fa-IR" sz="2400" dirty="0">
                <a:cs typeface="B Nazanin" panose="00000400000000000000" pitchFamily="2" charset="-78"/>
              </a:rPr>
              <a:t>بزرگسال 12-10تنفس در دقیقه و در اطفال 20-12تنفس در دقیقه تنظیم </a:t>
            </a:r>
            <a:r>
              <a:rPr lang="fa-IR" sz="2400" dirty="0" smtClean="0">
                <a:cs typeface="B Nazanin" panose="00000400000000000000" pitchFamily="2" charset="-78"/>
              </a:rPr>
              <a:t>گردد) . </a:t>
            </a:r>
            <a:r>
              <a:rPr lang="fa-IR" sz="2400" dirty="0">
                <a:cs typeface="B Nazanin" panose="00000400000000000000" pitchFamily="2" charset="-78"/>
              </a:rPr>
              <a:t>در بیمار </a:t>
            </a:r>
            <a:r>
              <a:rPr lang="fa-IR" sz="2400" dirty="0" smtClean="0">
                <a:cs typeface="B Nazanin" panose="00000400000000000000" pitchFamily="2" charset="-78"/>
              </a:rPr>
              <a:t>سوختگی </a:t>
            </a:r>
            <a:r>
              <a:rPr lang="fa-IR" sz="2400" dirty="0">
                <a:cs typeface="B Nazanin" panose="00000400000000000000" pitchFamily="2" charset="-78"/>
              </a:rPr>
              <a:t>همراه با تروما و انفجار در صورت </a:t>
            </a:r>
            <a:r>
              <a:rPr lang="fa-IR" sz="2400" dirty="0" smtClean="0">
                <a:cs typeface="B Nazanin" panose="00000400000000000000" pitchFamily="2" charset="-78"/>
              </a:rPr>
              <a:t>دیسترس </a:t>
            </a:r>
            <a:r>
              <a:rPr lang="fa-IR" sz="2400" dirty="0">
                <a:cs typeface="B Nazanin" panose="00000400000000000000" pitchFamily="2" charset="-78"/>
              </a:rPr>
              <a:t>تنفسی </a:t>
            </a:r>
            <a:r>
              <a:rPr lang="fa-IR" sz="2400" dirty="0" smtClean="0">
                <a:cs typeface="B Nazanin" panose="00000400000000000000" pitchFamily="2" charset="-78"/>
              </a:rPr>
              <a:t>احتمال پنوموتوراکس </a:t>
            </a:r>
            <a:r>
              <a:rPr lang="fa-IR" sz="2400" dirty="0">
                <a:cs typeface="B Nazanin" panose="00000400000000000000" pitchFamily="2" charset="-78"/>
              </a:rPr>
              <a:t>حتما </a:t>
            </a:r>
            <a:r>
              <a:rPr lang="fa-IR" sz="2400" dirty="0" smtClean="0">
                <a:cs typeface="B Nazanin" panose="00000400000000000000" pitchFamily="2" charset="-78"/>
              </a:rPr>
              <a:t>بررسی گردد . </a:t>
            </a:r>
            <a:r>
              <a:rPr lang="fa-IR" sz="2400" dirty="0">
                <a:cs typeface="B Nazanin" panose="00000400000000000000" pitchFamily="2" charset="-78"/>
              </a:rPr>
              <a:t>همچنین در صورت اختلال اتساع قفسه سینه به علت </a:t>
            </a:r>
            <a:r>
              <a:rPr lang="fa-IR" sz="2400" dirty="0" smtClean="0">
                <a:cs typeface="B Nazanin" panose="00000400000000000000" pitchFamily="2" charset="-78"/>
              </a:rPr>
              <a:t>سوختگی دورتادور و </a:t>
            </a:r>
            <a:r>
              <a:rPr lang="fa-IR" sz="2400" dirty="0">
                <a:cs typeface="B Nazanin" panose="00000400000000000000" pitchFamily="2" charset="-78"/>
              </a:rPr>
              <a:t>اختلال در تنفس </a:t>
            </a:r>
            <a:r>
              <a:rPr lang="fa-IR" sz="2400" dirty="0" smtClean="0">
                <a:cs typeface="B Nazanin" panose="00000400000000000000" pitchFamily="2" charset="-78"/>
              </a:rPr>
              <a:t>اسکاروتومی باید </a:t>
            </a:r>
            <a:r>
              <a:rPr lang="fa-IR" sz="2400" dirty="0">
                <a:cs typeface="B Nazanin" panose="00000400000000000000" pitchFamily="2" charset="-78"/>
              </a:rPr>
              <a:t>انجام گردد </a:t>
            </a:r>
            <a:r>
              <a:rPr lang="fa-IR" sz="2400" dirty="0" smtClean="0">
                <a:cs typeface="B Nazanin" panose="00000400000000000000" pitchFamily="2" charset="-78"/>
              </a:rPr>
              <a:t>.</a:t>
            </a:r>
            <a:r>
              <a:rPr lang="fa-IR" sz="2800" dirty="0">
                <a:cs typeface="B Nazanin" panose="00000400000000000000" pitchFamily="2" charset="-78"/>
              </a:rPr>
              <a:t/>
            </a:r>
            <a:br>
              <a:rPr lang="fa-IR" sz="2800" dirty="0">
                <a:cs typeface="B Nazanin" panose="00000400000000000000" pitchFamily="2" charset="-78"/>
              </a:rPr>
            </a:br>
            <a:endParaRPr lang="en-US" sz="2800" dirty="0">
              <a:cs typeface="B Nazanin" panose="00000400000000000000" pitchFamily="2" charset="-78"/>
            </a:endParaRPr>
          </a:p>
        </p:txBody>
      </p:sp>
    </p:spTree>
    <p:extLst>
      <p:ext uri="{BB962C8B-B14F-4D97-AF65-F5344CB8AC3E}">
        <p14:creationId xmlns:p14="http://schemas.microsoft.com/office/powerpoint/2010/main" val="15954536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1143000"/>
          </a:xfrm>
        </p:spPr>
        <p:txBody>
          <a:bodyPr>
            <a:normAutofit/>
          </a:bodyPr>
          <a:lstStyle/>
          <a:p>
            <a:pPr algn="r" rtl="1"/>
            <a:r>
              <a:rPr lang="ar-SA" sz="3600" b="1" dirty="0">
                <a:cs typeface="B Nazanin" panose="00000400000000000000" pitchFamily="2" charset="-78"/>
              </a:rPr>
              <a:t>گردش خون</a:t>
            </a:r>
            <a:endParaRPr lang="en-US" sz="3600" dirty="0">
              <a:cs typeface="B Nazanin" panose="00000400000000000000" pitchFamily="2" charset="-78"/>
            </a:endParaRPr>
          </a:p>
        </p:txBody>
      </p:sp>
      <p:sp>
        <p:nvSpPr>
          <p:cNvPr id="3" name="Content Placeholder 2"/>
          <p:cNvSpPr>
            <a:spLocks noGrp="1"/>
          </p:cNvSpPr>
          <p:nvPr>
            <p:ph idx="1"/>
          </p:nvPr>
        </p:nvSpPr>
        <p:spPr>
          <a:xfrm>
            <a:off x="457200" y="838200"/>
            <a:ext cx="8229600" cy="5135563"/>
          </a:xfrm>
        </p:spPr>
        <p:txBody>
          <a:bodyPr>
            <a:normAutofit fontScale="62500" lnSpcReduction="20000"/>
          </a:bodyPr>
          <a:lstStyle/>
          <a:p>
            <a:pPr marL="0" indent="0" algn="r" rtl="1">
              <a:lnSpc>
                <a:spcPct val="120000"/>
              </a:lnSpc>
              <a:buNone/>
            </a:pPr>
            <a:r>
              <a:rPr lang="en-US" dirty="0">
                <a:solidFill>
                  <a:schemeClr val="tx2"/>
                </a:solidFill>
                <a:cs typeface="B Nazanin" panose="00000400000000000000" pitchFamily="2" charset="-78"/>
              </a:rPr>
              <a:t/>
            </a:r>
            <a:br>
              <a:rPr lang="en-US" dirty="0">
                <a:solidFill>
                  <a:schemeClr val="tx2"/>
                </a:solidFill>
                <a:cs typeface="B Nazanin" panose="00000400000000000000" pitchFamily="2" charset="-78"/>
              </a:rPr>
            </a:br>
            <a:r>
              <a:rPr lang="ar-SA" sz="3400" dirty="0">
                <a:solidFill>
                  <a:schemeClr val="tx2"/>
                </a:solidFill>
                <a:cs typeface="B Nazanin" panose="00000400000000000000" pitchFamily="2" charset="-78"/>
              </a:rPr>
              <a:t>ارزیابی کفایت گردش خون شامل فشار </a:t>
            </a:r>
            <a:r>
              <a:rPr lang="ar-SA" sz="3400" dirty="0" smtClean="0">
                <a:solidFill>
                  <a:schemeClr val="tx2"/>
                </a:solidFill>
                <a:cs typeface="B Nazanin" panose="00000400000000000000" pitchFamily="2" charset="-78"/>
              </a:rPr>
              <a:t>خون</a:t>
            </a:r>
            <a:r>
              <a:rPr lang="fa-IR" sz="3400" dirty="0" smtClean="0">
                <a:solidFill>
                  <a:schemeClr val="tx2"/>
                </a:solidFill>
                <a:cs typeface="B Nazanin" panose="00000400000000000000" pitchFamily="2" charset="-78"/>
              </a:rPr>
              <a:t> </a:t>
            </a:r>
            <a:r>
              <a:rPr lang="ar-SA" sz="3400" dirty="0" smtClean="0">
                <a:solidFill>
                  <a:schemeClr val="tx2"/>
                </a:solidFill>
                <a:cs typeface="B Nazanin" panose="00000400000000000000" pitchFamily="2" charset="-78"/>
              </a:rPr>
              <a:t>، </a:t>
            </a:r>
            <a:r>
              <a:rPr lang="ar-SA" sz="3400" dirty="0">
                <a:solidFill>
                  <a:schemeClr val="tx2"/>
                </a:solidFill>
                <a:cs typeface="B Nazanin" panose="00000400000000000000" pitchFamily="2" charset="-78"/>
              </a:rPr>
              <a:t>تعداد نبض ورنگ پوست (در پوست سالم) می باشد</a:t>
            </a:r>
            <a:r>
              <a:rPr lang="en-US" sz="3400" dirty="0">
                <a:solidFill>
                  <a:schemeClr val="tx2"/>
                </a:solidFill>
                <a:cs typeface="B Nazanin" panose="00000400000000000000" pitchFamily="2" charset="-78"/>
              </a:rPr>
              <a:t>.</a:t>
            </a:r>
            <a:br>
              <a:rPr lang="en-US" sz="3400" dirty="0">
                <a:solidFill>
                  <a:schemeClr val="tx2"/>
                </a:solidFill>
                <a:cs typeface="B Nazanin" panose="00000400000000000000" pitchFamily="2" charset="-78"/>
              </a:rPr>
            </a:br>
            <a:r>
              <a:rPr lang="ar-SA" sz="3400" dirty="0">
                <a:solidFill>
                  <a:schemeClr val="tx2"/>
                </a:solidFill>
                <a:cs typeface="B Nazanin" panose="00000400000000000000" pitchFamily="2" charset="-78"/>
              </a:rPr>
              <a:t>گرفتن دو </a:t>
            </a:r>
            <a:r>
              <a:rPr lang="fa-IR" sz="3400" dirty="0" smtClean="0">
                <a:solidFill>
                  <a:schemeClr val="tx2"/>
                </a:solidFill>
                <a:cs typeface="B Nazanin" panose="00000400000000000000" pitchFamily="2" charset="-78"/>
              </a:rPr>
              <a:t>خط وریدی</a:t>
            </a:r>
            <a:r>
              <a:rPr lang="ar-SA" sz="3400" dirty="0" smtClean="0">
                <a:solidFill>
                  <a:schemeClr val="tx2"/>
                </a:solidFill>
                <a:cs typeface="B Nazanin" panose="00000400000000000000" pitchFamily="2" charset="-78"/>
              </a:rPr>
              <a:t> </a:t>
            </a:r>
            <a:r>
              <a:rPr lang="ar-SA" sz="3400" dirty="0">
                <a:solidFill>
                  <a:schemeClr val="tx2"/>
                </a:solidFill>
                <a:cs typeface="B Nazanin" panose="00000400000000000000" pitchFamily="2" charset="-78"/>
              </a:rPr>
              <a:t>بزرگ در صورت امکان که در محل سوخته نباشد سریعا انجام شود تا </a:t>
            </a:r>
            <a:r>
              <a:rPr lang="ar-SA" sz="3400" dirty="0" smtClean="0">
                <a:solidFill>
                  <a:schemeClr val="tx2"/>
                </a:solidFill>
                <a:cs typeface="B Nazanin" panose="00000400000000000000" pitchFamily="2" charset="-78"/>
              </a:rPr>
              <a:t>مای</a:t>
            </a:r>
            <a:r>
              <a:rPr lang="fa-IR" sz="3400" dirty="0" smtClean="0">
                <a:solidFill>
                  <a:schemeClr val="tx2"/>
                </a:solidFill>
                <a:cs typeface="B Nazanin" panose="00000400000000000000" pitchFamily="2" charset="-78"/>
              </a:rPr>
              <a:t>ع</a:t>
            </a:r>
            <a:r>
              <a:rPr lang="ar-SA" sz="3400" dirty="0" smtClean="0">
                <a:solidFill>
                  <a:schemeClr val="tx2"/>
                </a:solidFill>
                <a:cs typeface="B Nazanin" panose="00000400000000000000" pitchFamily="2" charset="-78"/>
              </a:rPr>
              <a:t> </a:t>
            </a:r>
            <a:r>
              <a:rPr lang="ar-SA" sz="3400" dirty="0">
                <a:solidFill>
                  <a:schemeClr val="tx2"/>
                </a:solidFill>
                <a:cs typeface="B Nazanin" panose="00000400000000000000" pitchFamily="2" charset="-78"/>
              </a:rPr>
              <a:t>درمانی به سرعت شروع شود</a:t>
            </a:r>
            <a:r>
              <a:rPr lang="en-US" sz="3400" dirty="0" smtClean="0">
                <a:solidFill>
                  <a:schemeClr val="tx2"/>
                </a:solidFill>
                <a:cs typeface="B Nazanin" panose="00000400000000000000" pitchFamily="2" charset="-78"/>
              </a:rPr>
              <a:t>.</a:t>
            </a:r>
            <a:r>
              <a:rPr lang="fa-IR" sz="3400" dirty="0" smtClean="0"/>
              <a:t> </a:t>
            </a:r>
            <a:r>
              <a:rPr lang="fa-IR" sz="3400" dirty="0">
                <a:solidFill>
                  <a:srgbClr val="002060"/>
                </a:solidFill>
                <a:cs typeface="B Nazanin" panose="00000400000000000000" pitchFamily="2" charset="-78"/>
              </a:rPr>
              <a:t>به دلیل درگیری اندامها در </a:t>
            </a:r>
            <a:r>
              <a:rPr lang="fa-IR" sz="3400" dirty="0" smtClean="0">
                <a:solidFill>
                  <a:srgbClr val="002060"/>
                </a:solidFill>
                <a:cs typeface="B Nazanin" panose="00000400000000000000" pitchFamily="2" charset="-78"/>
              </a:rPr>
              <a:t>سوختگی </a:t>
            </a:r>
            <a:r>
              <a:rPr lang="fa-IR" sz="3400" dirty="0">
                <a:solidFill>
                  <a:srgbClr val="002060"/>
                </a:solidFill>
                <a:cs typeface="B Nazanin" panose="00000400000000000000" pitchFamily="2" charset="-78"/>
              </a:rPr>
              <a:t>گاهی برقراری راه عروقی محیطی دشوار است در این موارد از عروق ساب کلاوین </a:t>
            </a:r>
            <a:r>
              <a:rPr lang="fa-IR" sz="3400" dirty="0" smtClean="0">
                <a:solidFill>
                  <a:srgbClr val="002060"/>
                </a:solidFill>
                <a:cs typeface="B Nazanin" panose="00000400000000000000" pitchFamily="2" charset="-78"/>
              </a:rPr>
              <a:t>و ژوگولار </a:t>
            </a:r>
            <a:r>
              <a:rPr lang="fa-IR" sz="3400" dirty="0">
                <a:solidFill>
                  <a:srgbClr val="002060"/>
                </a:solidFill>
                <a:cs typeface="B Nazanin" panose="00000400000000000000" pitchFamily="2" charset="-78"/>
              </a:rPr>
              <a:t>خارجی می توان استفاده </a:t>
            </a:r>
            <a:r>
              <a:rPr lang="fa-IR" sz="3400" dirty="0" smtClean="0">
                <a:solidFill>
                  <a:srgbClr val="002060"/>
                </a:solidFill>
                <a:cs typeface="B Nazanin" panose="00000400000000000000" pitchFamily="2" charset="-78"/>
              </a:rPr>
              <a:t>نمود</a:t>
            </a:r>
            <a:r>
              <a:rPr lang="en-US" sz="3400" dirty="0" smtClean="0">
                <a:solidFill>
                  <a:srgbClr val="002060"/>
                </a:solidFill>
                <a:cs typeface="B Nazanin" panose="00000400000000000000" pitchFamily="2" charset="-78"/>
              </a:rPr>
              <a:t> </a:t>
            </a:r>
            <a:r>
              <a:rPr lang="fa-IR" sz="3400" dirty="0" smtClean="0">
                <a:solidFill>
                  <a:srgbClr val="002060"/>
                </a:solidFill>
                <a:cs typeface="B Nazanin" panose="00000400000000000000" pitchFamily="2" charset="-78"/>
              </a:rPr>
              <a:t>. استفاده </a:t>
            </a:r>
            <a:r>
              <a:rPr lang="fa-IR" sz="3400" dirty="0">
                <a:solidFill>
                  <a:srgbClr val="002060"/>
                </a:solidFill>
                <a:cs typeface="B Nazanin" panose="00000400000000000000" pitchFamily="2" charset="-78"/>
              </a:rPr>
              <a:t>از عروق فمورال به علت احتمال </a:t>
            </a:r>
            <a:r>
              <a:rPr lang="en-US" sz="3400" dirty="0" smtClean="0">
                <a:solidFill>
                  <a:srgbClr val="002060"/>
                </a:solidFill>
                <a:cs typeface="B Nazanin" panose="00000400000000000000" pitchFamily="2" charset="-78"/>
              </a:rPr>
              <a:t>DVT</a:t>
            </a:r>
            <a:r>
              <a:rPr lang="fa-IR" sz="3400" dirty="0" smtClean="0">
                <a:solidFill>
                  <a:srgbClr val="002060"/>
                </a:solidFill>
                <a:cs typeface="B Nazanin" panose="00000400000000000000" pitchFamily="2" charset="-78"/>
              </a:rPr>
              <a:t> باید تا </a:t>
            </a:r>
            <a:r>
              <a:rPr lang="fa-IR" sz="3400" dirty="0">
                <a:solidFill>
                  <a:srgbClr val="002060"/>
                </a:solidFill>
                <a:cs typeface="B Nazanin" panose="00000400000000000000" pitchFamily="2" charset="-78"/>
              </a:rPr>
              <a:t>حد </a:t>
            </a:r>
            <a:r>
              <a:rPr lang="fa-IR" sz="3400" dirty="0" smtClean="0">
                <a:solidFill>
                  <a:srgbClr val="002060"/>
                </a:solidFill>
                <a:cs typeface="B Nazanin" panose="00000400000000000000" pitchFamily="2" charset="-78"/>
              </a:rPr>
              <a:t>امکان محدود شود . </a:t>
            </a:r>
            <a:r>
              <a:rPr lang="fa-IR" sz="3400" dirty="0">
                <a:solidFill>
                  <a:srgbClr val="002060"/>
                </a:solidFill>
                <a:cs typeface="B Nazanin" panose="00000400000000000000" pitchFamily="2" charset="-78"/>
              </a:rPr>
              <a:t>در صورتیکه سوختگی بیش از 30 درصد سطح بدن باشد ، نیاز به تعبیه لاین وریدی مرکزی ضروری است </a:t>
            </a:r>
            <a:r>
              <a:rPr lang="fa-IR" sz="3400" dirty="0" smtClean="0">
                <a:solidFill>
                  <a:srgbClr val="002060"/>
                </a:solidFill>
                <a:cs typeface="B Nazanin" panose="00000400000000000000" pitchFamily="2" charset="-78"/>
              </a:rPr>
              <a:t>. </a:t>
            </a:r>
          </a:p>
          <a:p>
            <a:pPr marL="0" indent="0" algn="r" rtl="1">
              <a:lnSpc>
                <a:spcPct val="120000"/>
              </a:lnSpc>
              <a:buNone/>
            </a:pPr>
            <a:r>
              <a:rPr lang="ar-SA" dirty="0" smtClean="0">
                <a:solidFill>
                  <a:srgbClr val="CC3300"/>
                </a:solidFill>
                <a:cs typeface="B Nazanin" panose="00000400000000000000" pitchFamily="2" charset="-78"/>
              </a:rPr>
              <a:t>علائم </a:t>
            </a:r>
            <a:r>
              <a:rPr lang="ar-SA" dirty="0">
                <a:solidFill>
                  <a:srgbClr val="CC3300"/>
                </a:solidFill>
                <a:cs typeface="B Nazanin" panose="00000400000000000000" pitchFamily="2" charset="-78"/>
              </a:rPr>
              <a:t>فیزیکی </a:t>
            </a:r>
            <a:r>
              <a:rPr lang="fa-IR" dirty="0" smtClean="0">
                <a:solidFill>
                  <a:srgbClr val="CC3300"/>
                </a:solidFill>
                <a:cs typeface="B Nazanin" panose="00000400000000000000" pitchFamily="2" charset="-78"/>
              </a:rPr>
              <a:t>کاهش پرفیوژن </a:t>
            </a:r>
            <a:r>
              <a:rPr lang="ar-SA" dirty="0" smtClean="0">
                <a:solidFill>
                  <a:srgbClr val="CC3300"/>
                </a:solidFill>
                <a:cs typeface="B Nazanin" panose="00000400000000000000" pitchFamily="2" charset="-78"/>
              </a:rPr>
              <a:t>شامل </a:t>
            </a:r>
            <a:r>
              <a:rPr lang="ar-SA" dirty="0">
                <a:solidFill>
                  <a:srgbClr val="CC3300"/>
                </a:solidFill>
                <a:cs typeface="B Nazanin" panose="00000400000000000000" pitchFamily="2" charset="-78"/>
              </a:rPr>
              <a:t>موارد زیر است</a:t>
            </a:r>
            <a:r>
              <a:rPr lang="en-US" dirty="0" smtClean="0">
                <a:solidFill>
                  <a:srgbClr val="CC3300"/>
                </a:solidFill>
                <a:cs typeface="B Nazanin" panose="00000400000000000000" pitchFamily="2" charset="-78"/>
              </a:rPr>
              <a:t>:</a:t>
            </a:r>
            <a:br>
              <a:rPr lang="en-US" dirty="0" smtClean="0">
                <a:solidFill>
                  <a:srgbClr val="CC3300"/>
                </a:solidFill>
                <a:cs typeface="B Nazanin" panose="00000400000000000000" pitchFamily="2" charset="-78"/>
              </a:rPr>
            </a:br>
            <a:r>
              <a:rPr lang="fa-IR" dirty="0" smtClean="0">
                <a:solidFill>
                  <a:schemeClr val="tx2"/>
                </a:solidFill>
                <a:cs typeface="B Nazanin" panose="00000400000000000000" pitchFamily="2" charset="-78"/>
              </a:rPr>
              <a:t>- </a:t>
            </a:r>
            <a:r>
              <a:rPr lang="en-US" sz="3400" dirty="0" smtClean="0">
                <a:solidFill>
                  <a:schemeClr val="tx2"/>
                </a:solidFill>
                <a:cs typeface="B Nazanin" panose="00000400000000000000" pitchFamily="2" charset="-78"/>
              </a:rPr>
              <a:t> </a:t>
            </a:r>
            <a:r>
              <a:rPr lang="ar-SA" sz="3400" dirty="0">
                <a:solidFill>
                  <a:schemeClr val="tx2"/>
                </a:solidFill>
                <a:cs typeface="B Nazanin" panose="00000400000000000000" pitchFamily="2" charset="-78"/>
              </a:rPr>
              <a:t>بی حسی - درد پیشرونده عمقی</a:t>
            </a:r>
            <a:r>
              <a:rPr lang="en-US" sz="3400" dirty="0">
                <a:solidFill>
                  <a:schemeClr val="tx2"/>
                </a:solidFill>
                <a:cs typeface="B Nazanin" panose="00000400000000000000" pitchFamily="2" charset="-78"/>
              </a:rPr>
              <a:t/>
            </a:r>
            <a:br>
              <a:rPr lang="en-US" sz="3400" dirty="0">
                <a:solidFill>
                  <a:schemeClr val="tx2"/>
                </a:solidFill>
                <a:cs typeface="B Nazanin" panose="00000400000000000000" pitchFamily="2" charset="-78"/>
              </a:rPr>
            </a:br>
            <a:r>
              <a:rPr lang="fa-IR" sz="3400" dirty="0" smtClean="0">
                <a:solidFill>
                  <a:schemeClr val="tx2"/>
                </a:solidFill>
                <a:cs typeface="B Nazanin" panose="00000400000000000000" pitchFamily="2" charset="-78"/>
              </a:rPr>
              <a:t>- </a:t>
            </a:r>
            <a:r>
              <a:rPr lang="en-US" sz="3400" dirty="0" smtClean="0">
                <a:solidFill>
                  <a:schemeClr val="tx2"/>
                </a:solidFill>
                <a:cs typeface="B Nazanin" panose="00000400000000000000" pitchFamily="2" charset="-78"/>
              </a:rPr>
              <a:t> </a:t>
            </a:r>
            <a:r>
              <a:rPr lang="ar-SA" sz="3400" dirty="0">
                <a:solidFill>
                  <a:schemeClr val="tx2"/>
                </a:solidFill>
                <a:cs typeface="B Nazanin" panose="00000400000000000000" pitchFamily="2" charset="-78"/>
              </a:rPr>
              <a:t>ضعیف شدن </a:t>
            </a:r>
            <a:r>
              <a:rPr lang="ar-SA" sz="3400" dirty="0" smtClean="0">
                <a:solidFill>
                  <a:schemeClr val="tx2"/>
                </a:solidFill>
                <a:cs typeface="B Nazanin" panose="00000400000000000000" pitchFamily="2" charset="-78"/>
              </a:rPr>
              <a:t>نبض </a:t>
            </a:r>
            <a:r>
              <a:rPr lang="ar-SA" sz="3400" dirty="0">
                <a:solidFill>
                  <a:schemeClr val="tx2"/>
                </a:solidFill>
                <a:cs typeface="B Nazanin" panose="00000400000000000000" pitchFamily="2" charset="-78"/>
              </a:rPr>
              <a:t>محیطی</a:t>
            </a:r>
            <a:r>
              <a:rPr lang="en-US" sz="3400" dirty="0">
                <a:solidFill>
                  <a:schemeClr val="tx2"/>
                </a:solidFill>
                <a:cs typeface="B Nazanin" panose="00000400000000000000" pitchFamily="2" charset="-78"/>
              </a:rPr>
              <a:t/>
            </a:r>
            <a:br>
              <a:rPr lang="en-US" sz="3400" dirty="0">
                <a:solidFill>
                  <a:schemeClr val="tx2"/>
                </a:solidFill>
                <a:cs typeface="B Nazanin" panose="00000400000000000000" pitchFamily="2" charset="-78"/>
              </a:rPr>
            </a:br>
            <a:r>
              <a:rPr lang="fa-IR" sz="3400" dirty="0" smtClean="0">
                <a:solidFill>
                  <a:schemeClr val="tx2"/>
                </a:solidFill>
                <a:cs typeface="B Nazanin" panose="00000400000000000000" pitchFamily="2" charset="-78"/>
              </a:rPr>
              <a:t>- </a:t>
            </a:r>
            <a:r>
              <a:rPr lang="ar-SA" sz="3400" dirty="0" smtClean="0">
                <a:solidFill>
                  <a:schemeClr val="tx2"/>
                </a:solidFill>
                <a:cs typeface="B Nazanin" panose="00000400000000000000" pitchFamily="2" charset="-78"/>
              </a:rPr>
              <a:t>کاهش </a:t>
            </a:r>
            <a:r>
              <a:rPr lang="ar-SA" sz="3400" dirty="0">
                <a:solidFill>
                  <a:schemeClr val="tx2"/>
                </a:solidFill>
                <a:cs typeface="B Nazanin" panose="00000400000000000000" pitchFamily="2" charset="-78"/>
              </a:rPr>
              <a:t>سرعت پر شدگی مویرگی</a:t>
            </a:r>
            <a:r>
              <a:rPr lang="en-US" sz="3400" dirty="0">
                <a:solidFill>
                  <a:schemeClr val="tx2"/>
                </a:solidFill>
                <a:cs typeface="B Nazanin" panose="00000400000000000000" pitchFamily="2" charset="-78"/>
              </a:rPr>
              <a:t/>
            </a:r>
            <a:br>
              <a:rPr lang="en-US" sz="3400" dirty="0">
                <a:solidFill>
                  <a:schemeClr val="tx2"/>
                </a:solidFill>
                <a:cs typeface="B Nazanin" panose="00000400000000000000" pitchFamily="2" charset="-78"/>
              </a:rPr>
            </a:br>
            <a:r>
              <a:rPr lang="fa-IR" sz="3400" dirty="0" smtClean="0">
                <a:solidFill>
                  <a:schemeClr val="tx2"/>
                </a:solidFill>
                <a:cs typeface="B Nazanin" panose="00000400000000000000" pitchFamily="2" charset="-78"/>
              </a:rPr>
              <a:t>- ادم </a:t>
            </a:r>
            <a:r>
              <a:rPr lang="ar-SA" sz="3400" dirty="0" smtClean="0">
                <a:solidFill>
                  <a:schemeClr val="tx2"/>
                </a:solidFill>
                <a:cs typeface="B Nazanin" panose="00000400000000000000" pitchFamily="2" charset="-78"/>
              </a:rPr>
              <a:t>اندامهای </a:t>
            </a:r>
            <a:r>
              <a:rPr lang="ar-SA" sz="3400" dirty="0">
                <a:solidFill>
                  <a:schemeClr val="tx2"/>
                </a:solidFill>
                <a:cs typeface="B Nazanin" panose="00000400000000000000" pitchFamily="2" charset="-78"/>
              </a:rPr>
              <a:t>دچار </a:t>
            </a:r>
            <a:r>
              <a:rPr lang="ar-SA" sz="3400" dirty="0" smtClean="0">
                <a:solidFill>
                  <a:schemeClr val="tx2"/>
                </a:solidFill>
                <a:cs typeface="B Nazanin" panose="00000400000000000000" pitchFamily="2" charset="-78"/>
              </a:rPr>
              <a:t>سوخت</a:t>
            </a:r>
            <a:r>
              <a:rPr lang="fa-IR" sz="3400" dirty="0" smtClean="0">
                <a:solidFill>
                  <a:schemeClr val="tx2"/>
                </a:solidFill>
                <a:cs typeface="B Nazanin" panose="00000400000000000000" pitchFamily="2" charset="-78"/>
              </a:rPr>
              <a:t>گ</a:t>
            </a:r>
            <a:r>
              <a:rPr lang="ar-SA" sz="3400" dirty="0" smtClean="0">
                <a:solidFill>
                  <a:schemeClr val="tx2"/>
                </a:solidFill>
                <a:cs typeface="B Nazanin" panose="00000400000000000000" pitchFamily="2" charset="-78"/>
              </a:rPr>
              <a:t>ی </a:t>
            </a:r>
            <a:r>
              <a:rPr lang="ar-SA" sz="3400" dirty="0">
                <a:solidFill>
                  <a:schemeClr val="tx2"/>
                </a:solidFill>
                <a:cs typeface="B Nazanin" panose="00000400000000000000" pitchFamily="2" charset="-78"/>
              </a:rPr>
              <a:t>تمام </a:t>
            </a:r>
            <a:r>
              <a:rPr lang="ar-SA" sz="3400" dirty="0" smtClean="0">
                <a:solidFill>
                  <a:schemeClr val="tx2"/>
                </a:solidFill>
                <a:cs typeface="B Nazanin" panose="00000400000000000000" pitchFamily="2" charset="-78"/>
              </a:rPr>
              <a:t>ضخامت</a:t>
            </a:r>
            <a:endParaRPr lang="en-US" dirty="0">
              <a:solidFill>
                <a:schemeClr val="tx2"/>
              </a:solidFill>
              <a:cs typeface="B Nazanin" panose="00000400000000000000" pitchFamily="2" charset="-78"/>
            </a:endParaRPr>
          </a:p>
        </p:txBody>
      </p:sp>
    </p:spTree>
    <p:extLst>
      <p:ext uri="{BB962C8B-B14F-4D97-AF65-F5344CB8AC3E}">
        <p14:creationId xmlns:p14="http://schemas.microsoft.com/office/powerpoint/2010/main" val="28741051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algn="r" rtl="1"/>
            <a:r>
              <a:rPr lang="ar-SA" sz="2800" b="1" dirty="0">
                <a:cs typeface="B Nazanin" panose="00000400000000000000" pitchFamily="2" charset="-78"/>
              </a:rPr>
              <a:t>ناتوانی و آسیبهای نورولوژیک</a:t>
            </a:r>
            <a:endParaRPr lang="en-US" dirty="0">
              <a:cs typeface="B Nazanin" panose="00000400000000000000" pitchFamily="2" charset="-78"/>
            </a:endParaRPr>
          </a:p>
        </p:txBody>
      </p:sp>
      <p:sp>
        <p:nvSpPr>
          <p:cNvPr id="3" name="Content Placeholder 2"/>
          <p:cNvSpPr>
            <a:spLocks noGrp="1"/>
          </p:cNvSpPr>
          <p:nvPr>
            <p:ph idx="1"/>
          </p:nvPr>
        </p:nvSpPr>
        <p:spPr>
          <a:xfrm>
            <a:off x="457200" y="1066800"/>
            <a:ext cx="8229600" cy="5029200"/>
          </a:xfrm>
        </p:spPr>
        <p:txBody>
          <a:bodyPr>
            <a:normAutofit/>
          </a:bodyPr>
          <a:lstStyle/>
          <a:p>
            <a:pPr marL="0" indent="0" algn="r" rtl="1">
              <a:buNone/>
            </a:pPr>
            <a:r>
              <a:rPr lang="en-US" b="1" dirty="0">
                <a:solidFill>
                  <a:schemeClr val="accent1">
                    <a:lumMod val="50000"/>
                  </a:schemeClr>
                </a:solidFill>
              </a:rPr>
              <a:t/>
            </a:r>
            <a:br>
              <a:rPr lang="en-US" b="1" dirty="0">
                <a:solidFill>
                  <a:schemeClr val="accent1">
                    <a:lumMod val="50000"/>
                  </a:schemeClr>
                </a:solidFill>
              </a:rPr>
            </a:br>
            <a:r>
              <a:rPr lang="ar-SA" sz="2400" dirty="0">
                <a:solidFill>
                  <a:schemeClr val="accent1">
                    <a:lumMod val="50000"/>
                  </a:schemeClr>
                </a:solidFill>
                <a:cs typeface="B Nazanin" panose="00000400000000000000" pitchFamily="2" charset="-78"/>
              </a:rPr>
              <a:t>معمولا بیماران </a:t>
            </a:r>
            <a:r>
              <a:rPr lang="ar-SA" sz="2400" dirty="0" smtClean="0">
                <a:solidFill>
                  <a:schemeClr val="accent1">
                    <a:lumMod val="50000"/>
                  </a:schemeClr>
                </a:solidFill>
                <a:cs typeface="B Nazanin" panose="00000400000000000000" pitchFamily="2" charset="-78"/>
              </a:rPr>
              <a:t>سوخته هوشیار </a:t>
            </a:r>
            <a:r>
              <a:rPr lang="ar-SA" sz="2400" dirty="0">
                <a:solidFill>
                  <a:schemeClr val="accent1">
                    <a:lumMod val="50000"/>
                  </a:schemeClr>
                </a:solidFill>
                <a:cs typeface="B Nazanin" panose="00000400000000000000" pitchFamily="2" charset="-78"/>
              </a:rPr>
              <a:t>و آگاه به مکان و زمان می </a:t>
            </a:r>
            <a:r>
              <a:rPr lang="ar-SA" sz="2400" dirty="0" smtClean="0">
                <a:solidFill>
                  <a:schemeClr val="accent1">
                    <a:lumMod val="50000"/>
                  </a:schemeClr>
                </a:solidFill>
                <a:cs typeface="B Nazanin" panose="00000400000000000000" pitchFamily="2" charset="-78"/>
              </a:rPr>
              <a:t>باشند</a:t>
            </a:r>
            <a:r>
              <a:rPr lang="fa-IR" sz="2400" dirty="0" smtClean="0">
                <a:solidFill>
                  <a:schemeClr val="accent1">
                    <a:lumMod val="50000"/>
                  </a:schemeClr>
                </a:solidFill>
                <a:cs typeface="B Nazanin" panose="00000400000000000000" pitchFamily="2" charset="-78"/>
              </a:rPr>
              <a:t> </a:t>
            </a:r>
            <a:r>
              <a:rPr lang="ar-SA" sz="2400" dirty="0" smtClean="0">
                <a:solidFill>
                  <a:schemeClr val="accent1">
                    <a:lumMod val="50000"/>
                  </a:schemeClr>
                </a:solidFill>
                <a:cs typeface="B Nazanin" panose="00000400000000000000" pitchFamily="2" charset="-78"/>
              </a:rPr>
              <a:t>. </a:t>
            </a:r>
            <a:r>
              <a:rPr lang="ar-SA" sz="2400" dirty="0">
                <a:solidFill>
                  <a:schemeClr val="accent1">
                    <a:lumMod val="50000"/>
                  </a:schemeClr>
                </a:solidFill>
                <a:cs typeface="B Nazanin" panose="00000400000000000000" pitchFamily="2" charset="-78"/>
              </a:rPr>
              <a:t>در غیر این صیورت عواملی مثل </a:t>
            </a:r>
            <a:r>
              <a:rPr lang="ar-SA" sz="2400" dirty="0" smtClean="0">
                <a:solidFill>
                  <a:schemeClr val="accent1">
                    <a:lumMod val="50000"/>
                  </a:schemeClr>
                </a:solidFill>
                <a:cs typeface="B Nazanin" panose="00000400000000000000" pitchFamily="2" charset="-78"/>
              </a:rPr>
              <a:t>آسیب </a:t>
            </a:r>
            <a:r>
              <a:rPr lang="ar-SA" sz="2400" dirty="0">
                <a:solidFill>
                  <a:schemeClr val="accent1">
                    <a:lumMod val="50000"/>
                  </a:schemeClr>
                </a:solidFill>
                <a:cs typeface="B Nazanin" panose="00000400000000000000" pitchFamily="2" charset="-78"/>
              </a:rPr>
              <a:t>همراه </a:t>
            </a:r>
            <a:r>
              <a:rPr lang="ar-SA" sz="2400" dirty="0" smtClean="0">
                <a:solidFill>
                  <a:schemeClr val="accent1">
                    <a:lumMod val="50000"/>
                  </a:schemeClr>
                </a:solidFill>
                <a:cs typeface="B Nazanin" panose="00000400000000000000" pitchFamily="2" charset="-78"/>
              </a:rPr>
              <a:t>مسمومیت با</a:t>
            </a:r>
            <a:r>
              <a:rPr lang="fa-IR" sz="2400" dirty="0" smtClean="0">
                <a:solidFill>
                  <a:schemeClr val="accent1">
                    <a:lumMod val="50000"/>
                  </a:schemeClr>
                </a:solidFill>
                <a:cs typeface="B Nazanin" panose="00000400000000000000" pitchFamily="2" charset="-78"/>
              </a:rPr>
              <a:t> </a:t>
            </a:r>
            <a:r>
              <a:rPr lang="ar-SA" sz="2400" dirty="0" smtClean="0">
                <a:solidFill>
                  <a:schemeClr val="accent1">
                    <a:lumMod val="50000"/>
                  </a:schemeClr>
                </a:solidFill>
                <a:cs typeface="B Nazanin" panose="00000400000000000000" pitchFamily="2" charset="-78"/>
              </a:rPr>
              <a:t>منوکسید کربن</a:t>
            </a:r>
            <a:r>
              <a:rPr lang="fa-IR" sz="2400" dirty="0" smtClean="0">
                <a:solidFill>
                  <a:schemeClr val="accent1">
                    <a:lumMod val="50000"/>
                  </a:schemeClr>
                </a:solidFill>
                <a:cs typeface="B Nazanin" panose="00000400000000000000" pitchFamily="2" charset="-78"/>
              </a:rPr>
              <a:t> </a:t>
            </a:r>
            <a:r>
              <a:rPr lang="ar-SA" sz="2400" dirty="0" smtClean="0">
                <a:solidFill>
                  <a:schemeClr val="accent1">
                    <a:lumMod val="50000"/>
                  </a:schemeClr>
                </a:solidFill>
                <a:cs typeface="B Nazanin" panose="00000400000000000000" pitchFamily="2" charset="-78"/>
              </a:rPr>
              <a:t>، </a:t>
            </a:r>
            <a:r>
              <a:rPr lang="ar-SA" sz="2400" dirty="0">
                <a:solidFill>
                  <a:schemeClr val="accent1">
                    <a:lumMod val="50000"/>
                  </a:schemeClr>
                </a:solidFill>
                <a:cs typeface="B Nazanin" panose="00000400000000000000" pitchFamily="2" charset="-78"/>
              </a:rPr>
              <a:t>سوء </a:t>
            </a:r>
            <a:r>
              <a:rPr lang="ar-SA" sz="2400" dirty="0" smtClean="0">
                <a:solidFill>
                  <a:schemeClr val="accent1">
                    <a:lumMod val="50000"/>
                  </a:schemeClr>
                </a:solidFill>
                <a:cs typeface="B Nazanin" panose="00000400000000000000" pitchFamily="2" charset="-78"/>
              </a:rPr>
              <a:t>مصر</a:t>
            </a:r>
            <a:r>
              <a:rPr lang="fa-IR" sz="2400" dirty="0" smtClean="0">
                <a:solidFill>
                  <a:schemeClr val="accent1">
                    <a:lumMod val="50000"/>
                  </a:schemeClr>
                </a:solidFill>
                <a:cs typeface="B Nazanin" panose="00000400000000000000" pitchFamily="2" charset="-78"/>
              </a:rPr>
              <a:t>ف</a:t>
            </a:r>
            <a:r>
              <a:rPr lang="ar-SA" sz="2400" dirty="0" smtClean="0">
                <a:solidFill>
                  <a:schemeClr val="accent1">
                    <a:lumMod val="50000"/>
                  </a:schemeClr>
                </a:solidFill>
                <a:cs typeface="B Nazanin" panose="00000400000000000000" pitchFamily="2" charset="-78"/>
              </a:rPr>
              <a:t> </a:t>
            </a:r>
            <a:r>
              <a:rPr lang="ar-SA" sz="2400" dirty="0">
                <a:solidFill>
                  <a:schemeClr val="accent1">
                    <a:lumMod val="50000"/>
                  </a:schemeClr>
                </a:solidFill>
                <a:cs typeface="B Nazanin" panose="00000400000000000000" pitchFamily="2" charset="-78"/>
              </a:rPr>
              <a:t>مواد ، هیپوکسی ، یا بیماریهای زمینه ای و داخلی قبلی را مورد بررسی </a:t>
            </a:r>
            <a:r>
              <a:rPr lang="ar-SA" sz="2400" dirty="0" smtClean="0">
                <a:solidFill>
                  <a:schemeClr val="accent1">
                    <a:lumMod val="50000"/>
                  </a:schemeClr>
                </a:solidFill>
                <a:cs typeface="B Nazanin" panose="00000400000000000000" pitchFamily="2" charset="-78"/>
              </a:rPr>
              <a:t>قرارد</a:t>
            </a:r>
            <a:r>
              <a:rPr lang="fa-IR" sz="2400" dirty="0" smtClean="0">
                <a:solidFill>
                  <a:schemeClr val="accent1">
                    <a:lumMod val="50000"/>
                  </a:schemeClr>
                </a:solidFill>
                <a:cs typeface="B Nazanin" panose="00000400000000000000" pitchFamily="2" charset="-78"/>
              </a:rPr>
              <a:t>اده شو</a:t>
            </a:r>
            <a:r>
              <a:rPr lang="ar-SA" sz="2400" dirty="0" smtClean="0">
                <a:solidFill>
                  <a:schemeClr val="accent1">
                    <a:lumMod val="50000"/>
                  </a:schemeClr>
                </a:solidFill>
                <a:cs typeface="B Nazanin" panose="00000400000000000000" pitchFamily="2" charset="-78"/>
              </a:rPr>
              <a:t>د</a:t>
            </a:r>
            <a:r>
              <a:rPr lang="fa-IR" sz="2400" dirty="0" smtClean="0">
                <a:solidFill>
                  <a:schemeClr val="accent1">
                    <a:lumMod val="50000"/>
                  </a:schemeClr>
                </a:solidFill>
                <a:cs typeface="B Nazanin" panose="00000400000000000000" pitchFamily="2" charset="-78"/>
              </a:rPr>
              <a:t> </a:t>
            </a:r>
            <a:r>
              <a:rPr lang="ar-SA" sz="2400" dirty="0" smtClean="0">
                <a:solidFill>
                  <a:schemeClr val="accent1">
                    <a:lumMod val="50000"/>
                  </a:schemeClr>
                </a:solidFill>
                <a:cs typeface="B Nazanin" panose="00000400000000000000" pitchFamily="2" charset="-78"/>
              </a:rPr>
              <a:t>. </a:t>
            </a:r>
            <a:r>
              <a:rPr lang="ar-SA" sz="2400" dirty="0">
                <a:solidFill>
                  <a:schemeClr val="accent1">
                    <a:lumMod val="50000"/>
                  </a:schemeClr>
                </a:solidFill>
                <a:cs typeface="B Nazanin" panose="00000400000000000000" pitchFamily="2" charset="-78"/>
              </a:rPr>
              <a:t>سطح </a:t>
            </a:r>
            <a:r>
              <a:rPr lang="ar-SA" sz="2400" dirty="0" smtClean="0">
                <a:solidFill>
                  <a:schemeClr val="accent1">
                    <a:lumMod val="50000"/>
                  </a:schemeClr>
                </a:solidFill>
                <a:cs typeface="B Nazanin" panose="00000400000000000000" pitchFamily="2" charset="-78"/>
              </a:rPr>
              <a:t>هوشیاری</a:t>
            </a:r>
            <a:r>
              <a:rPr lang="fa-IR" sz="2400" dirty="0" smtClean="0">
                <a:solidFill>
                  <a:schemeClr val="accent1">
                    <a:lumMod val="50000"/>
                  </a:schemeClr>
                </a:solidFill>
                <a:cs typeface="B Nazanin" panose="00000400000000000000" pitchFamily="2" charset="-78"/>
              </a:rPr>
              <a:t> </a:t>
            </a:r>
            <a:r>
              <a:rPr lang="ar-SA" sz="2400" dirty="0" smtClean="0">
                <a:solidFill>
                  <a:schemeClr val="accent1">
                    <a:lumMod val="50000"/>
                  </a:schemeClr>
                </a:solidFill>
                <a:cs typeface="B Nazanin" panose="00000400000000000000" pitchFamily="2" charset="-78"/>
              </a:rPr>
              <a:t>بیماررا </a:t>
            </a:r>
            <a:r>
              <a:rPr lang="ar-SA" sz="2400" dirty="0">
                <a:solidFill>
                  <a:schemeClr val="accent1">
                    <a:lumMod val="50000"/>
                  </a:schemeClr>
                </a:solidFill>
                <a:cs typeface="B Nazanin" panose="00000400000000000000" pitchFamily="2" charset="-78"/>
              </a:rPr>
              <a:t>با استفاده از معیارهای زیر را بررسی نمائید</a:t>
            </a:r>
            <a:r>
              <a:rPr lang="en-US" sz="2400" dirty="0">
                <a:solidFill>
                  <a:schemeClr val="accent1">
                    <a:lumMod val="50000"/>
                  </a:schemeClr>
                </a:solidFill>
                <a:cs typeface="B Nazanin" panose="00000400000000000000" pitchFamily="2" charset="-78"/>
              </a:rPr>
              <a:t>.</a:t>
            </a:r>
            <a:br>
              <a:rPr lang="en-US" sz="2400" dirty="0">
                <a:solidFill>
                  <a:schemeClr val="accent1">
                    <a:lumMod val="50000"/>
                  </a:schemeClr>
                </a:solidFill>
                <a:cs typeface="B Nazanin" panose="00000400000000000000" pitchFamily="2" charset="-78"/>
              </a:rPr>
            </a:br>
            <a:r>
              <a:rPr lang="en-US" sz="2400" dirty="0">
                <a:solidFill>
                  <a:schemeClr val="accent1">
                    <a:lumMod val="50000"/>
                  </a:schemeClr>
                </a:solidFill>
                <a:cs typeface="B Nazanin" panose="00000400000000000000" pitchFamily="2" charset="-78"/>
              </a:rPr>
              <a:t>- </a:t>
            </a:r>
            <a:r>
              <a:rPr lang="ar-SA" sz="2400" dirty="0">
                <a:solidFill>
                  <a:schemeClr val="accent1">
                    <a:lumMod val="50000"/>
                  </a:schemeClr>
                </a:solidFill>
                <a:cs typeface="B Nazanin" panose="00000400000000000000" pitchFamily="2" charset="-78"/>
              </a:rPr>
              <a:t>هوشیار بودن</a:t>
            </a:r>
            <a:r>
              <a:rPr lang="en-US" sz="2400" dirty="0">
                <a:solidFill>
                  <a:schemeClr val="accent1">
                    <a:lumMod val="50000"/>
                  </a:schemeClr>
                </a:solidFill>
                <a:cs typeface="B Nazanin" panose="00000400000000000000" pitchFamily="2" charset="-78"/>
              </a:rPr>
              <a:t/>
            </a:r>
            <a:br>
              <a:rPr lang="en-US" sz="2400" dirty="0">
                <a:solidFill>
                  <a:schemeClr val="accent1">
                    <a:lumMod val="50000"/>
                  </a:schemeClr>
                </a:solidFill>
                <a:cs typeface="B Nazanin" panose="00000400000000000000" pitchFamily="2" charset="-78"/>
              </a:rPr>
            </a:br>
            <a:r>
              <a:rPr lang="en-US" sz="2400" dirty="0">
                <a:solidFill>
                  <a:schemeClr val="accent1">
                    <a:lumMod val="50000"/>
                  </a:schemeClr>
                </a:solidFill>
                <a:cs typeface="B Nazanin" panose="00000400000000000000" pitchFamily="2" charset="-78"/>
              </a:rPr>
              <a:t>- </a:t>
            </a:r>
            <a:r>
              <a:rPr lang="ar-SA" sz="2400" dirty="0">
                <a:solidFill>
                  <a:schemeClr val="accent1">
                    <a:lumMod val="50000"/>
                  </a:schemeClr>
                </a:solidFill>
                <a:cs typeface="B Nazanin" panose="00000400000000000000" pitchFamily="2" charset="-78"/>
              </a:rPr>
              <a:t>پاسخ به تحریکات کلامی</a:t>
            </a:r>
            <a:r>
              <a:rPr lang="en-US" sz="2400" dirty="0">
                <a:solidFill>
                  <a:schemeClr val="accent1">
                    <a:lumMod val="50000"/>
                  </a:schemeClr>
                </a:solidFill>
                <a:cs typeface="B Nazanin" panose="00000400000000000000" pitchFamily="2" charset="-78"/>
              </a:rPr>
              <a:t/>
            </a:r>
            <a:br>
              <a:rPr lang="en-US" sz="2400" dirty="0">
                <a:solidFill>
                  <a:schemeClr val="accent1">
                    <a:lumMod val="50000"/>
                  </a:schemeClr>
                </a:solidFill>
                <a:cs typeface="B Nazanin" panose="00000400000000000000" pitchFamily="2" charset="-78"/>
              </a:rPr>
            </a:br>
            <a:r>
              <a:rPr lang="en-US" sz="2400" dirty="0">
                <a:solidFill>
                  <a:schemeClr val="accent1">
                    <a:lumMod val="50000"/>
                  </a:schemeClr>
                </a:solidFill>
                <a:cs typeface="B Nazanin" panose="00000400000000000000" pitchFamily="2" charset="-78"/>
              </a:rPr>
              <a:t>- </a:t>
            </a:r>
            <a:r>
              <a:rPr lang="ar-SA" sz="2400" dirty="0">
                <a:solidFill>
                  <a:schemeClr val="accent1">
                    <a:lumMod val="50000"/>
                  </a:schemeClr>
                </a:solidFill>
                <a:cs typeface="B Nazanin" panose="00000400000000000000" pitchFamily="2" charset="-78"/>
              </a:rPr>
              <a:t>پاسخ به تحریکات دردناک</a:t>
            </a:r>
            <a:r>
              <a:rPr lang="en-US" sz="2400" dirty="0">
                <a:solidFill>
                  <a:schemeClr val="accent1">
                    <a:lumMod val="50000"/>
                  </a:schemeClr>
                </a:solidFill>
                <a:cs typeface="B Nazanin" panose="00000400000000000000" pitchFamily="2" charset="-78"/>
              </a:rPr>
              <a:t/>
            </a:r>
            <a:br>
              <a:rPr lang="en-US" sz="2400" dirty="0">
                <a:solidFill>
                  <a:schemeClr val="accent1">
                    <a:lumMod val="50000"/>
                  </a:schemeClr>
                </a:solidFill>
                <a:cs typeface="B Nazanin" panose="00000400000000000000" pitchFamily="2" charset="-78"/>
              </a:rPr>
            </a:br>
            <a:r>
              <a:rPr lang="en-US" sz="2400" dirty="0">
                <a:solidFill>
                  <a:schemeClr val="accent1">
                    <a:lumMod val="50000"/>
                  </a:schemeClr>
                </a:solidFill>
                <a:cs typeface="B Nazanin" panose="00000400000000000000" pitchFamily="2" charset="-78"/>
              </a:rPr>
              <a:t>- </a:t>
            </a:r>
            <a:r>
              <a:rPr lang="ar-SA" sz="2400" dirty="0">
                <a:solidFill>
                  <a:schemeClr val="accent1">
                    <a:lumMod val="50000"/>
                  </a:schemeClr>
                </a:solidFill>
                <a:cs typeface="B Nazanin" panose="00000400000000000000" pitchFamily="2" charset="-78"/>
              </a:rPr>
              <a:t>عدم </a:t>
            </a:r>
            <a:r>
              <a:rPr lang="ar-SA" sz="2400" dirty="0" smtClean="0">
                <a:solidFill>
                  <a:schemeClr val="accent1">
                    <a:lumMod val="50000"/>
                  </a:schemeClr>
                </a:solidFill>
                <a:cs typeface="B Nazanin" panose="00000400000000000000" pitchFamily="2" charset="-78"/>
              </a:rPr>
              <a:t>پاسخ</a:t>
            </a:r>
            <a:r>
              <a:rPr lang="en-US" sz="2400" dirty="0">
                <a:solidFill>
                  <a:schemeClr val="accent1">
                    <a:lumMod val="50000"/>
                  </a:schemeClr>
                </a:solidFill>
                <a:cs typeface="B Nazanin" panose="00000400000000000000" pitchFamily="2" charset="-78"/>
              </a:rPr>
              <a:t/>
            </a:r>
            <a:br>
              <a:rPr lang="en-US" sz="2400" dirty="0">
                <a:solidFill>
                  <a:schemeClr val="accent1">
                    <a:lumMod val="50000"/>
                  </a:schemeClr>
                </a:solidFill>
                <a:cs typeface="B Nazanin" panose="00000400000000000000" pitchFamily="2" charset="-78"/>
              </a:rPr>
            </a:br>
            <a:endParaRPr lang="en-US" dirty="0">
              <a:cs typeface="B Nazanin" panose="00000400000000000000" pitchFamily="2" charset="-78"/>
            </a:endParaRPr>
          </a:p>
        </p:txBody>
      </p:sp>
    </p:spTree>
    <p:extLst>
      <p:ext uri="{BB962C8B-B14F-4D97-AF65-F5344CB8AC3E}">
        <p14:creationId xmlns:p14="http://schemas.microsoft.com/office/powerpoint/2010/main" val="15351661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lgn="r" rtl="1"/>
            <a:r>
              <a:rPr lang="fa-IR" b="1" dirty="0">
                <a:solidFill>
                  <a:srgbClr val="0000FF"/>
                </a:solidFill>
                <a:cs typeface="B Nazanin" pitchFamily="2" charset="-78"/>
              </a:rPr>
              <a:t>تغذيه :</a:t>
            </a:r>
            <a:endParaRPr lang="en-US" dirty="0">
              <a:solidFill>
                <a:srgbClr val="0000FF"/>
              </a:solidFill>
              <a:cs typeface="B Nazanin" pitchFamily="2" charset="-78"/>
            </a:endParaRPr>
          </a:p>
          <a:p>
            <a:pPr algn="r" rtl="1"/>
            <a:r>
              <a:rPr lang="fa-IR" sz="2400" dirty="0">
                <a:cs typeface="B Nazanin" pitchFamily="2" charset="-78"/>
              </a:rPr>
              <a:t>لوله نازوگاستريك يا </a:t>
            </a:r>
            <a:r>
              <a:rPr lang="fa-IR" sz="2400" dirty="0" smtClean="0">
                <a:cs typeface="B Nazanin" pitchFamily="2" charset="-78"/>
              </a:rPr>
              <a:t>نازودئودنال </a:t>
            </a:r>
            <a:r>
              <a:rPr lang="fa-IR" sz="2400" dirty="0">
                <a:cs typeface="B Nazanin" pitchFamily="2" charset="-78"/>
              </a:rPr>
              <a:t>( </a:t>
            </a:r>
            <a:r>
              <a:rPr lang="en-US" sz="2400" dirty="0">
                <a:cs typeface="B Nazanin" pitchFamily="2" charset="-78"/>
              </a:rPr>
              <a:t>NGT</a:t>
            </a:r>
            <a:r>
              <a:rPr lang="fa-IR" sz="2400" dirty="0">
                <a:cs typeface="B Nazanin" pitchFamily="2" charset="-78"/>
              </a:rPr>
              <a:t>  ) را در سوختگي هاي بيشتر </a:t>
            </a:r>
            <a:r>
              <a:rPr lang="fa-IR" sz="2400" dirty="0" smtClean="0">
                <a:cs typeface="B Nazanin" pitchFamily="2" charset="-78"/>
              </a:rPr>
              <a:t>از30% </a:t>
            </a:r>
            <a:r>
              <a:rPr lang="fa-IR" sz="2400" dirty="0">
                <a:cs typeface="B Nazanin" pitchFamily="2" charset="-78"/>
              </a:rPr>
              <a:t>در بالغين و بيش از 15% در اطفال قرار دهيد</a:t>
            </a:r>
            <a:r>
              <a:rPr lang="fa-IR" sz="2400" b="1" dirty="0">
                <a:cs typeface="B Nazanin" pitchFamily="2" charset="-78"/>
              </a:rPr>
              <a:t> .</a:t>
            </a:r>
            <a:endParaRPr lang="en-US" sz="2400" dirty="0">
              <a:cs typeface="B Nazanin" pitchFamily="2" charset="-78"/>
            </a:endParaRPr>
          </a:p>
          <a:p>
            <a:pPr algn="r" rtl="1"/>
            <a:r>
              <a:rPr lang="fa-IR" sz="2400" b="1" dirty="0">
                <a:solidFill>
                  <a:srgbClr val="0000FF"/>
                </a:solidFill>
                <a:cs typeface="B Nazanin" pitchFamily="2" charset="-78"/>
              </a:rPr>
              <a:t>تسكين درد :</a:t>
            </a:r>
            <a:endParaRPr lang="en-US" sz="2400" dirty="0">
              <a:solidFill>
                <a:srgbClr val="0000FF"/>
              </a:solidFill>
              <a:cs typeface="B Nazanin" pitchFamily="2" charset="-78"/>
            </a:endParaRPr>
          </a:p>
          <a:p>
            <a:pPr algn="r" rtl="1"/>
            <a:r>
              <a:rPr lang="fa-IR" sz="2400" dirty="0" smtClean="0">
                <a:cs typeface="B Nazanin" pitchFamily="2" charset="-78"/>
              </a:rPr>
              <a:t>ناركوتيك </a:t>
            </a:r>
            <a:r>
              <a:rPr lang="fa-IR" sz="2400" dirty="0">
                <a:cs typeface="B Nazanin" pitchFamily="2" charset="-78"/>
              </a:rPr>
              <a:t>را با مقادير كم و بصورت وريدي تزريق كنيد و در صورت لزوم افزايش دهيد . دوز </a:t>
            </a:r>
            <a:r>
              <a:rPr lang="en-US" sz="2400" dirty="0">
                <a:cs typeface="B Nazanin" pitchFamily="2" charset="-78"/>
              </a:rPr>
              <a:t>stat</a:t>
            </a:r>
            <a:r>
              <a:rPr lang="fa-IR" sz="2400" dirty="0">
                <a:cs typeface="B Nazanin" pitchFamily="2" charset="-78"/>
              </a:rPr>
              <a:t> استاندارد مرفين </a:t>
            </a:r>
            <a:r>
              <a:rPr lang="en-US" sz="2400" dirty="0">
                <a:cs typeface="B Nazanin" pitchFamily="2" charset="-78"/>
              </a:rPr>
              <a:t>2.5-10 </a:t>
            </a:r>
            <a:r>
              <a:rPr lang="fa-IR" sz="2400" dirty="0">
                <a:cs typeface="B Nazanin" pitchFamily="2" charset="-78"/>
              </a:rPr>
              <a:t> ميليگرم براي بالغين و </a:t>
            </a:r>
            <a:r>
              <a:rPr lang="en-US" sz="2400" dirty="0">
                <a:cs typeface="B Nazanin" pitchFamily="2" charset="-78"/>
              </a:rPr>
              <a:t>0.1-0.2 mg / kg </a:t>
            </a:r>
            <a:r>
              <a:rPr lang="fa-IR" sz="2400" dirty="0">
                <a:cs typeface="B Nazanin" pitchFamily="2" charset="-78"/>
              </a:rPr>
              <a:t> براي اطفال است </a:t>
            </a:r>
            <a:r>
              <a:rPr lang="fa-IR" sz="2400" dirty="0" smtClean="0">
                <a:cs typeface="B Nazanin" pitchFamily="2" charset="-78"/>
              </a:rPr>
              <a:t>. معمولا بجای مرفین از پتدین استفاده میشود .</a:t>
            </a:r>
            <a:endParaRPr lang="en-US" sz="2400" dirty="0">
              <a:cs typeface="B Nazanin" pitchFamily="2" charset="-78"/>
            </a:endParaRPr>
          </a:p>
          <a:p>
            <a:pPr lvl="0" algn="r" rtl="1"/>
            <a:r>
              <a:rPr lang="fa-IR" sz="2400" dirty="0">
                <a:cs typeface="B Nazanin" pitchFamily="2" charset="-78"/>
              </a:rPr>
              <a:t>قبل از شروع هر اقدامي بر زخم بيمار لازم است آنالژزيك </a:t>
            </a:r>
            <a:r>
              <a:rPr lang="fa-IR" sz="2400" dirty="0" smtClean="0">
                <a:cs typeface="B Nazanin" pitchFamily="2" charset="-78"/>
              </a:rPr>
              <a:t>را بدهيم </a:t>
            </a:r>
            <a:r>
              <a:rPr lang="fa-IR" sz="2400" dirty="0">
                <a:cs typeface="B Nazanin" pitchFamily="2" charset="-78"/>
              </a:rPr>
              <a:t>تا زمان كافي براي تاثير آن وجود داشته باشد </a:t>
            </a:r>
            <a:r>
              <a:rPr lang="fa-IR" sz="2400" dirty="0" smtClean="0">
                <a:cs typeface="B Nazanin" pitchFamily="2" charset="-78"/>
              </a:rPr>
              <a:t>. آنتي </a:t>
            </a:r>
            <a:r>
              <a:rPr lang="fa-IR" sz="2400" dirty="0">
                <a:cs typeface="B Nazanin" pitchFamily="2" charset="-78"/>
              </a:rPr>
              <a:t>هيستامين ها براي خارش شديد مفيد هستند </a:t>
            </a:r>
            <a:r>
              <a:rPr lang="fa-IR" sz="2400" dirty="0" smtClean="0">
                <a:cs typeface="B Nazanin" pitchFamily="2" charset="-78"/>
              </a:rPr>
              <a:t>و بعلت خاصیت خواب آوری آرام بخشی نیز ایجاد میکنند . آنالژزيك </a:t>
            </a:r>
            <a:r>
              <a:rPr lang="fa-IR" sz="2400" dirty="0">
                <a:cs typeface="B Nazanin" pitchFamily="2" charset="-78"/>
              </a:rPr>
              <a:t>هاي خوراكي ممكن است در سوختگي هاي كوچك استفاده شوند </a:t>
            </a:r>
            <a:r>
              <a:rPr lang="fa-IR" sz="2400" dirty="0"/>
              <a:t>.</a:t>
            </a:r>
            <a:endParaRPr lang="en-US" sz="2400" dirty="0"/>
          </a:p>
        </p:txBody>
      </p:sp>
    </p:spTree>
    <p:extLst>
      <p:ext uri="{BB962C8B-B14F-4D97-AF65-F5344CB8AC3E}">
        <p14:creationId xmlns:p14="http://schemas.microsoft.com/office/powerpoint/2010/main" val="5292113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lnSpcReduction="10000"/>
          </a:bodyPr>
          <a:lstStyle/>
          <a:p>
            <a:pPr algn="r" rtl="1"/>
            <a:r>
              <a:rPr lang="fa-IR" sz="2400" dirty="0" smtClean="0">
                <a:cs typeface="B Nazanin" panose="00000400000000000000" pitchFamily="2" charset="-78"/>
              </a:rPr>
              <a:t>سوختگی </a:t>
            </a:r>
            <a:r>
              <a:rPr lang="fa-IR" sz="2400" dirty="0">
                <a:cs typeface="B Nazanin" panose="00000400000000000000" pitchFamily="2" charset="-78"/>
              </a:rPr>
              <a:t>بیشتر از %</a:t>
            </a:r>
            <a:r>
              <a:rPr lang="fa-IR" sz="2400" dirty="0" smtClean="0">
                <a:cs typeface="B Nazanin" panose="00000400000000000000" pitchFamily="2" charset="-78"/>
              </a:rPr>
              <a:t>20 سبب ایجادیکسری </a:t>
            </a:r>
            <a:r>
              <a:rPr lang="fa-IR" sz="2400" dirty="0">
                <a:cs typeface="B Nazanin" panose="00000400000000000000" pitchFamily="2" charset="-78"/>
              </a:rPr>
              <a:t>تغییرات فیزیولوژیک در بدن می شود</a:t>
            </a:r>
            <a:r>
              <a:rPr lang="fa-IR" sz="2400" dirty="0" smtClean="0">
                <a:cs typeface="B Nazanin" panose="00000400000000000000" pitchFamily="2" charset="-78"/>
              </a:rPr>
              <a:t>:</a:t>
            </a:r>
          </a:p>
          <a:p>
            <a:pPr marL="0" indent="0" algn="r" rtl="1">
              <a:buNone/>
            </a:pPr>
            <a:r>
              <a:rPr lang="fa-IR" sz="2400" dirty="0">
                <a:cs typeface="B Nazanin" panose="00000400000000000000" pitchFamily="2" charset="-78"/>
              </a:rPr>
              <a:t/>
            </a:r>
            <a:br>
              <a:rPr lang="fa-IR" sz="2400" dirty="0">
                <a:cs typeface="B Nazanin" panose="00000400000000000000" pitchFamily="2" charset="-78"/>
              </a:rPr>
            </a:br>
            <a:r>
              <a:rPr lang="fa-IR" sz="2400" b="1" dirty="0" smtClean="0">
                <a:solidFill>
                  <a:srgbClr val="0070C0"/>
                </a:solidFill>
                <a:cs typeface="B Nazanin" panose="00000400000000000000" pitchFamily="2" charset="-78"/>
              </a:rPr>
              <a:t>3 روز اول ( </a:t>
            </a:r>
            <a:r>
              <a:rPr lang="fa-IR" sz="2400" b="1" dirty="0">
                <a:solidFill>
                  <a:srgbClr val="0070C0"/>
                </a:solidFill>
                <a:cs typeface="B Nazanin" panose="00000400000000000000" pitchFamily="2" charset="-78"/>
              </a:rPr>
              <a:t>دوره احیا) </a:t>
            </a:r>
            <a:r>
              <a:rPr lang="fa-IR" sz="2400" dirty="0">
                <a:solidFill>
                  <a:srgbClr val="0070C0"/>
                </a:solidFill>
                <a:cs typeface="B Nazanin" panose="00000400000000000000" pitchFamily="2" charset="-78"/>
              </a:rPr>
              <a:t>: </a:t>
            </a:r>
            <a:r>
              <a:rPr lang="fa-IR" sz="2400" dirty="0">
                <a:cs typeface="B Nazanin" panose="00000400000000000000" pitchFamily="2" charset="-78"/>
              </a:rPr>
              <a:t>نفوذپذیری عروق (به علت </a:t>
            </a:r>
            <a:r>
              <a:rPr lang="fa-IR" sz="2400" dirty="0" smtClean="0">
                <a:cs typeface="B Nazanin" panose="00000400000000000000" pitchFamily="2" charset="-78"/>
              </a:rPr>
              <a:t>آزاد </a:t>
            </a:r>
            <a:r>
              <a:rPr lang="fa-IR" sz="2400" dirty="0">
                <a:cs typeface="B Nazanin" panose="00000400000000000000" pitchFamily="2" charset="-78"/>
              </a:rPr>
              <a:t>شدن مدیاتورها از زخمهای </a:t>
            </a:r>
            <a:r>
              <a:rPr lang="fa-IR" sz="2400" dirty="0" smtClean="0">
                <a:cs typeface="B Nazanin" panose="00000400000000000000" pitchFamily="2" charset="-78"/>
              </a:rPr>
              <a:t>سوختگی </a:t>
            </a:r>
            <a:r>
              <a:rPr lang="fa-IR" sz="2400" dirty="0">
                <a:cs typeface="B Nazanin" panose="00000400000000000000" pitchFamily="2" charset="-78"/>
              </a:rPr>
              <a:t>و تغییرات نوروهورمونی به </a:t>
            </a:r>
            <a:r>
              <a:rPr lang="fa-IR" sz="2400" dirty="0" smtClean="0">
                <a:cs typeface="B Nazanin" panose="00000400000000000000" pitchFamily="2" charset="-78"/>
              </a:rPr>
              <a:t>دنبال اسیب سوختگی </a:t>
            </a:r>
            <a:r>
              <a:rPr lang="fa-IR" sz="2400" dirty="0">
                <a:cs typeface="B Nazanin" panose="00000400000000000000" pitchFamily="2" charset="-78"/>
              </a:rPr>
              <a:t>) افزایش </a:t>
            </a:r>
            <a:r>
              <a:rPr lang="fa-IR" sz="2400" dirty="0" smtClean="0">
                <a:cs typeface="B Nazanin" panose="00000400000000000000" pitchFamily="2" charset="-78"/>
              </a:rPr>
              <a:t>می یابد </a:t>
            </a:r>
            <a:r>
              <a:rPr lang="fa-IR" sz="2400" dirty="0">
                <a:cs typeface="B Nazanin" panose="00000400000000000000" pitchFamily="2" charset="-78"/>
              </a:rPr>
              <a:t>، وضعیت هیپودینامیک برقرار می شود . در این مرحله احیا کافی با مایعات بسیار مهم است</a:t>
            </a:r>
            <a:r>
              <a:rPr lang="fa-IR" sz="2400" dirty="0" smtClean="0">
                <a:cs typeface="B Nazanin" panose="00000400000000000000" pitchFamily="2" charset="-78"/>
              </a:rPr>
              <a:t>.</a:t>
            </a:r>
          </a:p>
          <a:p>
            <a:pPr marL="0" indent="0" algn="r" rtl="1">
              <a:buNone/>
            </a:pPr>
            <a:r>
              <a:rPr lang="fa-IR" sz="2400" dirty="0">
                <a:cs typeface="B Nazanin" panose="00000400000000000000" pitchFamily="2" charset="-78"/>
              </a:rPr>
              <a:t/>
            </a:r>
            <a:br>
              <a:rPr lang="fa-IR" sz="2400" dirty="0">
                <a:cs typeface="B Nazanin" panose="00000400000000000000" pitchFamily="2" charset="-78"/>
              </a:rPr>
            </a:br>
            <a:r>
              <a:rPr lang="fa-IR" sz="2400" dirty="0" smtClean="0">
                <a:solidFill>
                  <a:srgbClr val="C00000"/>
                </a:solidFill>
                <a:cs typeface="B Nazanin" panose="00000400000000000000" pitchFamily="2" charset="-78"/>
              </a:rPr>
              <a:t>از روز </a:t>
            </a:r>
            <a:r>
              <a:rPr lang="fa-IR" sz="2400" b="1" dirty="0" smtClean="0">
                <a:solidFill>
                  <a:srgbClr val="C00000"/>
                </a:solidFill>
                <a:cs typeface="B Nazanin" panose="00000400000000000000" pitchFamily="2" charset="-78"/>
              </a:rPr>
              <a:t>سوم  تا </a:t>
            </a:r>
            <a:r>
              <a:rPr lang="fa-IR" sz="2400" b="1" dirty="0">
                <a:solidFill>
                  <a:srgbClr val="C00000"/>
                </a:solidFill>
                <a:cs typeface="B Nazanin" panose="00000400000000000000" pitchFamily="2" charset="-78"/>
              </a:rPr>
              <a:t>بهبود زخمها ( دوره بعد از احیا) : </a:t>
            </a:r>
            <a:r>
              <a:rPr lang="fa-IR" sz="2400" dirty="0">
                <a:cs typeface="B Nazanin" panose="00000400000000000000" pitchFamily="2" charset="-78"/>
              </a:rPr>
              <a:t>وضعیت هیپردینامیک هیپرمتابولیک ( </a:t>
            </a:r>
            <a:r>
              <a:rPr lang="fa-IR" sz="2400" dirty="0" smtClean="0">
                <a:cs typeface="B Nazanin" panose="00000400000000000000" pitchFamily="2" charset="-78"/>
              </a:rPr>
              <a:t>برون ده قلبی افزایش </a:t>
            </a:r>
            <a:r>
              <a:rPr lang="fa-IR" sz="2400" dirty="0">
                <a:cs typeface="B Nazanin" panose="00000400000000000000" pitchFamily="2" charset="-78"/>
              </a:rPr>
              <a:t>می </a:t>
            </a:r>
            <a:r>
              <a:rPr lang="fa-IR" sz="2400" dirty="0" smtClean="0">
                <a:cs typeface="B Nazanin" panose="00000400000000000000" pitchFamily="2" charset="-78"/>
              </a:rPr>
              <a:t>یابد ،  </a:t>
            </a:r>
            <a:r>
              <a:rPr lang="fa-IR" sz="2400" dirty="0">
                <a:cs typeface="B Nazanin" panose="00000400000000000000" pitchFamily="2" charset="-78"/>
              </a:rPr>
              <a:t>تون عروقی کاهش </a:t>
            </a:r>
            <a:r>
              <a:rPr lang="fa-IR" sz="2400" dirty="0" smtClean="0">
                <a:cs typeface="B Nazanin" panose="00000400000000000000" pitchFamily="2" charset="-78"/>
              </a:rPr>
              <a:t>می یابد ، </a:t>
            </a:r>
            <a:r>
              <a:rPr lang="fa-IR" sz="2400" dirty="0">
                <a:cs typeface="B Nazanin" panose="00000400000000000000" pitchFamily="2" charset="-78"/>
              </a:rPr>
              <a:t>تب) همراه با کاتابولیسم </a:t>
            </a:r>
            <a:r>
              <a:rPr lang="fa-IR" sz="2400" dirty="0" smtClean="0">
                <a:cs typeface="B Nazanin" panose="00000400000000000000" pitchFamily="2" charset="-78"/>
              </a:rPr>
              <a:t>عضلانی ، </a:t>
            </a:r>
            <a:r>
              <a:rPr lang="fa-IR" sz="2400" dirty="0">
                <a:cs typeface="B Nazanin" panose="00000400000000000000" pitchFamily="2" charset="-78"/>
              </a:rPr>
              <a:t>در این مرحله باید زخمهای </a:t>
            </a:r>
            <a:r>
              <a:rPr lang="fa-IR" sz="2400" dirty="0" smtClean="0">
                <a:cs typeface="B Nazanin" panose="00000400000000000000" pitchFamily="2" charset="-78"/>
              </a:rPr>
              <a:t>عمیق دبریدمان </a:t>
            </a:r>
            <a:r>
              <a:rPr lang="fa-IR" sz="2400" dirty="0">
                <a:cs typeface="B Nazanin" panose="00000400000000000000" pitchFamily="2" charset="-78"/>
              </a:rPr>
              <a:t>و بسته شوند تا از سپسیس جلوگیری </a:t>
            </a:r>
            <a:r>
              <a:rPr lang="fa-IR" sz="2400" dirty="0" smtClean="0">
                <a:cs typeface="B Nazanin" panose="00000400000000000000" pitchFamily="2" charset="-78"/>
              </a:rPr>
              <a:t>شود . مراقبت </a:t>
            </a:r>
            <a:r>
              <a:rPr lang="fa-IR" sz="2400" dirty="0">
                <a:cs typeface="B Nazanin" panose="00000400000000000000" pitchFamily="2" charset="-78"/>
              </a:rPr>
              <a:t>از تغذیه بیمار </a:t>
            </a:r>
            <a:r>
              <a:rPr lang="fa-IR" sz="2400" dirty="0" smtClean="0">
                <a:cs typeface="B Nazanin" panose="00000400000000000000" pitchFamily="2" charset="-78"/>
              </a:rPr>
              <a:t>در </a:t>
            </a:r>
            <a:r>
              <a:rPr lang="fa-IR" sz="2400" dirty="0">
                <a:cs typeface="B Nazanin" panose="00000400000000000000" pitchFamily="2" charset="-78"/>
              </a:rPr>
              <a:t>این دوران بسیار مهم </a:t>
            </a:r>
            <a:r>
              <a:rPr lang="fa-IR" sz="2400" dirty="0" smtClean="0">
                <a:cs typeface="B Nazanin" panose="00000400000000000000" pitchFamily="2" charset="-78"/>
              </a:rPr>
              <a:t>است  . بازتوانی </a:t>
            </a:r>
            <a:r>
              <a:rPr lang="fa-IR" sz="2400" dirty="0">
                <a:cs typeface="B Nazanin" panose="00000400000000000000" pitchFamily="2" charset="-78"/>
              </a:rPr>
              <a:t>( حرکت دادن و در صورت امکان راه رفتن بیمار و مراقبتهای روحی روانی) در </a:t>
            </a:r>
            <a:r>
              <a:rPr lang="en-US" sz="2400" dirty="0">
                <a:cs typeface="B Nazanin" panose="00000400000000000000" pitchFamily="2" charset="-78"/>
              </a:rPr>
              <a:t>ICU</a:t>
            </a:r>
            <a:r>
              <a:rPr lang="fa-IR" sz="2400" dirty="0">
                <a:cs typeface="B Nazanin" panose="00000400000000000000" pitchFamily="2" charset="-78"/>
              </a:rPr>
              <a:t> مهم است . </a:t>
            </a:r>
            <a:r>
              <a:rPr lang="fa-IR" sz="2400" dirty="0" smtClean="0">
                <a:cs typeface="B Nazanin" panose="00000400000000000000" pitchFamily="2" charset="-78"/>
              </a:rPr>
              <a:t>فیزیوتراپی </a:t>
            </a:r>
            <a:r>
              <a:rPr lang="fa-IR" sz="2400" dirty="0">
                <a:cs typeface="B Nazanin" panose="00000400000000000000" pitchFamily="2" charset="-78"/>
              </a:rPr>
              <a:t>امری مهم و حیاتی برای جلوگیری از کونتراکچر و ناتوانی ناشی از سوختگی در تمامی مراحل درمان مد نظر قرار گیرد .</a:t>
            </a:r>
            <a:br>
              <a:rPr lang="fa-IR" sz="2400" dirty="0">
                <a:cs typeface="B Nazanin" panose="00000400000000000000" pitchFamily="2" charset="-78"/>
              </a:rPr>
            </a:br>
            <a:r>
              <a:rPr lang="fa-IR" sz="2400" dirty="0">
                <a:cs typeface="B Nazanin" panose="00000400000000000000" pitchFamily="2" charset="-78"/>
              </a:rPr>
              <a:t/>
            </a:r>
            <a:br>
              <a:rPr lang="fa-IR" sz="2400" dirty="0">
                <a:cs typeface="B Nazanin" panose="00000400000000000000" pitchFamily="2" charset="-78"/>
              </a:rPr>
            </a:br>
            <a:r>
              <a:rPr lang="fa-IR" sz="2400" dirty="0">
                <a:solidFill>
                  <a:srgbClr val="0070C0"/>
                </a:solidFill>
                <a:cs typeface="B Nazanin" panose="00000400000000000000" pitchFamily="2" charset="-78"/>
              </a:rPr>
              <a:t>تا </a:t>
            </a:r>
            <a:r>
              <a:rPr lang="fa-IR" sz="2400" dirty="0" smtClean="0">
                <a:solidFill>
                  <a:srgbClr val="0070C0"/>
                </a:solidFill>
                <a:cs typeface="B Nazanin" panose="00000400000000000000" pitchFamily="2" charset="-78"/>
              </a:rPr>
              <a:t>دو سال </a:t>
            </a:r>
            <a:r>
              <a:rPr lang="fa-IR" sz="2400" dirty="0">
                <a:solidFill>
                  <a:srgbClr val="0070C0"/>
                </a:solidFill>
                <a:cs typeface="B Nazanin" panose="00000400000000000000" pitchFamily="2" charset="-78"/>
              </a:rPr>
              <a:t>بعد از آسیب </a:t>
            </a:r>
            <a:r>
              <a:rPr lang="fa-IR" sz="2400" dirty="0" smtClean="0">
                <a:solidFill>
                  <a:srgbClr val="0070C0"/>
                </a:solidFill>
                <a:cs typeface="B Nazanin" panose="00000400000000000000" pitchFamily="2" charset="-78"/>
              </a:rPr>
              <a:t>سوختگی : </a:t>
            </a:r>
            <a:r>
              <a:rPr lang="fa-IR" sz="2400" dirty="0" smtClean="0">
                <a:cs typeface="B Nazanin" panose="00000400000000000000" pitchFamily="2" charset="-78"/>
              </a:rPr>
              <a:t>وضعیت </a:t>
            </a:r>
            <a:r>
              <a:rPr lang="fa-IR" sz="2400" dirty="0">
                <a:cs typeface="B Nazanin" panose="00000400000000000000" pitchFamily="2" charset="-78"/>
              </a:rPr>
              <a:t>هیپر متابولیک به تدریج بهبود می یابد – مراقبت از تغذیه بیمار در این </a:t>
            </a:r>
            <a:r>
              <a:rPr lang="fa-IR" sz="2400" dirty="0" smtClean="0">
                <a:cs typeface="B Nazanin" panose="00000400000000000000" pitchFamily="2" charset="-78"/>
              </a:rPr>
              <a:t>مدت 2سال </a:t>
            </a:r>
            <a:r>
              <a:rPr lang="fa-IR" sz="2400" dirty="0">
                <a:cs typeface="B Nazanin" panose="00000400000000000000" pitchFamily="2" charset="-78"/>
              </a:rPr>
              <a:t>بسیار مهم است.</a:t>
            </a:r>
            <a:r>
              <a:rPr lang="fa-IR" sz="2800" dirty="0">
                <a:cs typeface="B Nazanin" panose="00000400000000000000" pitchFamily="2" charset="-78"/>
              </a:rPr>
              <a:t/>
            </a:r>
            <a:br>
              <a:rPr lang="fa-IR" sz="2800" dirty="0">
                <a:cs typeface="B Nazanin" panose="00000400000000000000" pitchFamily="2" charset="-78"/>
              </a:rPr>
            </a:br>
            <a:endParaRPr lang="en-US" sz="2800" dirty="0">
              <a:cs typeface="B Nazanin" panose="00000400000000000000" pitchFamily="2" charset="-78"/>
            </a:endParaRPr>
          </a:p>
        </p:txBody>
      </p:sp>
    </p:spTree>
    <p:extLst>
      <p:ext uri="{BB962C8B-B14F-4D97-AF65-F5344CB8AC3E}">
        <p14:creationId xmlns:p14="http://schemas.microsoft.com/office/powerpoint/2010/main" val="14526904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04800"/>
            <a:ext cx="6400800" cy="609600"/>
          </a:xfrm>
          <a:ln/>
        </p:spPr>
        <p:style>
          <a:lnRef idx="2">
            <a:schemeClr val="dk1"/>
          </a:lnRef>
          <a:fillRef idx="1">
            <a:schemeClr val="lt1"/>
          </a:fillRef>
          <a:effectRef idx="0">
            <a:schemeClr val="dk1"/>
          </a:effectRef>
          <a:fontRef idx="minor">
            <a:schemeClr val="dk1"/>
          </a:fontRef>
        </p:style>
        <p:txBody>
          <a:bodyPr>
            <a:normAutofit/>
          </a:bodyPr>
          <a:lstStyle/>
          <a:p>
            <a:r>
              <a:rPr lang="fa-IR" sz="2800" b="1" dirty="0" smtClean="0">
                <a:solidFill>
                  <a:schemeClr val="accent6">
                    <a:lumMod val="75000"/>
                  </a:schemeClr>
                </a:solidFill>
                <a:cs typeface="B Titr" pitchFamily="2" charset="-78"/>
              </a:rPr>
              <a:t>سرم تراپی در بیماران سوختگی</a:t>
            </a:r>
            <a:endParaRPr lang="en-US" sz="2800" b="1" dirty="0">
              <a:solidFill>
                <a:schemeClr val="accent6">
                  <a:lumMod val="75000"/>
                </a:schemeClr>
              </a:solidFill>
              <a:cs typeface="B Titr" pitchFamily="2" charset="-78"/>
            </a:endParaRPr>
          </a:p>
        </p:txBody>
      </p:sp>
      <p:sp>
        <p:nvSpPr>
          <p:cNvPr id="3" name="Subtitle 2"/>
          <p:cNvSpPr>
            <a:spLocks noGrp="1"/>
          </p:cNvSpPr>
          <p:nvPr>
            <p:ph type="subTitle" idx="1"/>
          </p:nvPr>
        </p:nvSpPr>
        <p:spPr>
          <a:xfrm>
            <a:off x="304800" y="1295400"/>
            <a:ext cx="8534400" cy="5257800"/>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fa-IR" sz="2400" b="1" dirty="0" smtClean="0">
                <a:solidFill>
                  <a:schemeClr val="tx1"/>
                </a:solidFill>
                <a:cs typeface="B Nazanin" pitchFamily="2" charset="-78"/>
              </a:rPr>
              <a:t>مهمترین فرمولی که در مراکز سوختگی برای محاسبه میزان سرم دریافتی بیمار استفاده می شود ، </a:t>
            </a:r>
            <a:r>
              <a:rPr lang="fa-IR" sz="2400" b="1" dirty="0" smtClean="0">
                <a:solidFill>
                  <a:schemeClr val="tx1"/>
                </a:solidFill>
                <a:cs typeface="B Titr" pitchFamily="2" charset="-78"/>
              </a:rPr>
              <a:t>فرمول پارکلند </a:t>
            </a:r>
            <a:r>
              <a:rPr lang="fa-IR" sz="2400" b="1" dirty="0" smtClean="0">
                <a:solidFill>
                  <a:schemeClr val="tx1"/>
                </a:solidFill>
                <a:cs typeface="B Nazanin" pitchFamily="2" charset="-78"/>
              </a:rPr>
              <a:t>است.</a:t>
            </a:r>
            <a:endParaRPr lang="en-US" sz="2400" dirty="0" smtClean="0">
              <a:solidFill>
                <a:schemeClr val="tx1"/>
              </a:solidFill>
              <a:cs typeface="B Nazanin" pitchFamily="2" charset="-78"/>
            </a:endParaRPr>
          </a:p>
          <a:p>
            <a:pPr lvl="0" rtl="1"/>
            <a:r>
              <a:rPr lang="fa-IR" sz="2400" b="1" dirty="0" smtClean="0">
                <a:solidFill>
                  <a:schemeClr val="tx1"/>
                </a:solidFill>
                <a:cs typeface="B Nazanin" pitchFamily="2" charset="-78"/>
              </a:rPr>
              <a:t>سرم انتخابی در 24 ساعت اول ، </a:t>
            </a:r>
            <a:r>
              <a:rPr lang="fa-IR" sz="2400" b="1" u="sng" dirty="0" smtClean="0">
                <a:solidFill>
                  <a:schemeClr val="tx1"/>
                </a:solidFill>
                <a:cs typeface="B Nazanin" pitchFamily="2" charset="-78"/>
              </a:rPr>
              <a:t>سرم رینگرلاکتات</a:t>
            </a:r>
            <a:r>
              <a:rPr lang="fa-IR" sz="2400" b="1" dirty="0" smtClean="0">
                <a:solidFill>
                  <a:schemeClr val="tx1"/>
                </a:solidFill>
                <a:cs typeface="B Nazanin" pitchFamily="2" charset="-78"/>
              </a:rPr>
              <a:t> است.</a:t>
            </a:r>
          </a:p>
          <a:p>
            <a:endParaRPr lang="fa-IR" sz="2400" b="1" dirty="0" smtClean="0">
              <a:solidFill>
                <a:schemeClr val="tx1"/>
              </a:solidFill>
              <a:cs typeface="B Nazanin" pitchFamily="2" charset="-78"/>
            </a:endParaRPr>
          </a:p>
          <a:p>
            <a:r>
              <a:rPr lang="fa-IR" sz="2400" b="1" dirty="0" smtClean="0">
                <a:solidFill>
                  <a:schemeClr val="tx1"/>
                </a:solidFill>
                <a:cs typeface="B Titr" pitchFamily="2" charset="-78"/>
              </a:rPr>
              <a:t>کل مایع مورد نیاز در 24ساعت اول(میلی لیتر) ₌ درصد سوختگی×4× وزن بدن مصدوم به کیلوگرم</a:t>
            </a:r>
            <a:endParaRPr lang="en-US" sz="2400" b="1" dirty="0" smtClean="0">
              <a:solidFill>
                <a:schemeClr val="tx1"/>
              </a:solidFill>
              <a:cs typeface="B Titr" pitchFamily="2" charset="-78"/>
            </a:endParaRPr>
          </a:p>
          <a:p>
            <a:pPr lvl="0" rtl="1"/>
            <a:r>
              <a:rPr lang="fa-IR" sz="2400" b="1" dirty="0" smtClean="0">
                <a:solidFill>
                  <a:schemeClr val="tx1"/>
                </a:solidFill>
                <a:cs typeface="B Nazanin" pitchFamily="2" charset="-78"/>
              </a:rPr>
              <a:t>(بالغین)</a:t>
            </a:r>
          </a:p>
          <a:p>
            <a:pPr lvl="0" algn="r" rtl="1"/>
            <a:r>
              <a:rPr lang="fa-IR" sz="2400" dirty="0">
                <a:solidFill>
                  <a:schemeClr val="tx1"/>
                </a:solidFill>
                <a:cs typeface="B Nazanin" panose="00000400000000000000" pitchFamily="2" charset="-78"/>
              </a:rPr>
              <a:t>نیمی از این مایع باید در </a:t>
            </a:r>
            <a:r>
              <a:rPr lang="en-US" sz="2400" dirty="0">
                <a:solidFill>
                  <a:schemeClr val="tx1"/>
                </a:solidFill>
                <a:cs typeface="B Nazanin" panose="00000400000000000000" pitchFamily="2" charset="-78"/>
              </a:rPr>
              <a:t>8</a:t>
            </a:r>
            <a:r>
              <a:rPr lang="fa-IR" sz="2400" dirty="0">
                <a:solidFill>
                  <a:schemeClr val="tx1"/>
                </a:solidFill>
                <a:cs typeface="B Nazanin" panose="00000400000000000000" pitchFamily="2" charset="-78"/>
              </a:rPr>
              <a:t> ساعت اول که بیشترین نفوذ پذیری مویرگی و از دست دادن حجم را داریم تزریق نموده و نیم دیگر را در </a:t>
            </a:r>
            <a:r>
              <a:rPr lang="en-US" sz="2400" dirty="0">
                <a:solidFill>
                  <a:schemeClr val="tx1"/>
                </a:solidFill>
                <a:cs typeface="B Nazanin" panose="00000400000000000000" pitchFamily="2" charset="-78"/>
              </a:rPr>
              <a:t>16</a:t>
            </a:r>
            <a:r>
              <a:rPr lang="fa-IR" sz="2400" dirty="0">
                <a:solidFill>
                  <a:schemeClr val="tx1"/>
                </a:solidFill>
                <a:cs typeface="B Nazanin" panose="00000400000000000000" pitchFamily="2" charset="-78"/>
              </a:rPr>
              <a:t> ساعت بعد تزریق می </a:t>
            </a:r>
            <a:r>
              <a:rPr lang="fa-IR" sz="2400" dirty="0" smtClean="0">
                <a:solidFill>
                  <a:schemeClr val="tx1"/>
                </a:solidFill>
                <a:cs typeface="B Nazanin" panose="00000400000000000000" pitchFamily="2" charset="-78"/>
              </a:rPr>
              <a:t>نمائیم</a:t>
            </a:r>
            <a:r>
              <a:rPr lang="en-US" sz="2400" dirty="0" smtClean="0">
                <a:solidFill>
                  <a:schemeClr val="tx1"/>
                </a:solidFill>
                <a:cs typeface="B Nazanin" panose="00000400000000000000" pitchFamily="2" charset="-78"/>
              </a:rPr>
              <a:t> .</a:t>
            </a:r>
          </a:p>
          <a:p>
            <a:pPr lvl="0" algn="r" rtl="1"/>
            <a:r>
              <a:rPr lang="fa-IR" sz="2400" b="1" dirty="0" smtClean="0">
                <a:solidFill>
                  <a:schemeClr val="tx1"/>
                </a:solidFill>
                <a:cs typeface="B Nazanin" pitchFamily="2" charset="-78"/>
              </a:rPr>
              <a:t>     *مبدا زمانی شروع سرم تراپی باید بر اساس زمان بروز سوختگی باشد ، نه از زمانی که مصدوم به بیمارستان منتقل می شود .</a:t>
            </a:r>
            <a:endParaRPr lang="en-US" sz="2400" dirty="0">
              <a:solidFill>
                <a:schemeClr val="tx1"/>
              </a:solidFill>
              <a:cs typeface="B Nazanin" pitchFamily="2" charset="-7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126163"/>
          </a:xfrm>
        </p:spPr>
        <p:txBody>
          <a:bodyPr>
            <a:normAutofit/>
          </a:bodyPr>
          <a:lstStyle/>
          <a:p>
            <a:pPr algn="r" rtl="1"/>
            <a:r>
              <a:rPr lang="fa-IR" b="1" dirty="0">
                <a:solidFill>
                  <a:schemeClr val="tx2"/>
                </a:solidFill>
                <a:cs typeface="B Nazanin" panose="00000400000000000000" pitchFamily="2" charset="-78"/>
              </a:rPr>
              <a:t>فرمول محاسبه مایعات در </a:t>
            </a:r>
            <a:r>
              <a:rPr lang="en-US" b="1" dirty="0" smtClean="0">
                <a:solidFill>
                  <a:schemeClr val="tx2"/>
                </a:solidFill>
                <a:cs typeface="B Nazanin" panose="00000400000000000000" pitchFamily="2" charset="-78"/>
              </a:rPr>
              <a:t>24</a:t>
            </a:r>
            <a:r>
              <a:rPr lang="fa-IR" b="1" dirty="0" smtClean="0">
                <a:solidFill>
                  <a:schemeClr val="tx2"/>
                </a:solidFill>
                <a:cs typeface="B Nazanin" panose="00000400000000000000" pitchFamily="2" charset="-78"/>
              </a:rPr>
              <a:t> ساعت </a:t>
            </a:r>
            <a:r>
              <a:rPr lang="fa-IR" b="1" dirty="0">
                <a:solidFill>
                  <a:schemeClr val="tx2"/>
                </a:solidFill>
                <a:cs typeface="B Nazanin" panose="00000400000000000000" pitchFamily="2" charset="-78"/>
              </a:rPr>
              <a:t>اول </a:t>
            </a:r>
            <a:r>
              <a:rPr lang="fa-IR" dirty="0" smtClean="0">
                <a:cs typeface="B Nazanin" panose="00000400000000000000" pitchFamily="2" charset="-78"/>
              </a:rPr>
              <a:t>( </a:t>
            </a:r>
            <a:r>
              <a:rPr lang="en-US" dirty="0" smtClean="0">
                <a:solidFill>
                  <a:srgbClr val="0000FF"/>
                </a:solidFill>
                <a:cs typeface="B Nazanin" panose="00000400000000000000" pitchFamily="2" charset="-78"/>
              </a:rPr>
              <a:t>Formula</a:t>
            </a:r>
            <a:r>
              <a:rPr lang="fa-IR" dirty="0" smtClean="0">
                <a:solidFill>
                  <a:srgbClr val="0000FF"/>
                </a:solidFill>
                <a:cs typeface="B Nazanin" panose="00000400000000000000" pitchFamily="2" charset="-78"/>
              </a:rPr>
              <a:t> </a:t>
            </a:r>
            <a:r>
              <a:rPr lang="en-US" dirty="0" smtClean="0">
                <a:solidFill>
                  <a:srgbClr val="0000FF"/>
                </a:solidFill>
                <a:cs typeface="B Nazanin" panose="00000400000000000000" pitchFamily="2" charset="-78"/>
              </a:rPr>
              <a:t>Parkland</a:t>
            </a:r>
            <a:r>
              <a:rPr lang="fa-IR" dirty="0" smtClean="0">
                <a:cs typeface="B Nazanin" panose="00000400000000000000" pitchFamily="2" charset="-78"/>
              </a:rPr>
              <a:t> )</a:t>
            </a:r>
            <a:r>
              <a:rPr lang="fa-IR" sz="2400" dirty="0">
                <a:cs typeface="B Nazanin" panose="00000400000000000000" pitchFamily="2" charset="-78"/>
              </a:rPr>
              <a:t/>
            </a:r>
            <a:br>
              <a:rPr lang="fa-IR" sz="2400" dirty="0">
                <a:cs typeface="B Nazanin" panose="00000400000000000000" pitchFamily="2" charset="-78"/>
              </a:rPr>
            </a:br>
            <a:r>
              <a:rPr lang="fa-IR" sz="2400" dirty="0" smtClean="0">
                <a:solidFill>
                  <a:srgbClr val="CC3300"/>
                </a:solidFill>
                <a:cs typeface="B Nazanin" panose="00000400000000000000" pitchFamily="2" charset="-78"/>
              </a:rPr>
              <a:t>بزرگسالان </a:t>
            </a:r>
            <a:r>
              <a:rPr lang="fa-IR" sz="2400" dirty="0" smtClean="0">
                <a:cs typeface="B Nazanin" panose="00000400000000000000" pitchFamily="2" charset="-78"/>
              </a:rPr>
              <a:t>: </a:t>
            </a:r>
            <a:r>
              <a:rPr lang="en-US" sz="2400" dirty="0" smtClean="0">
                <a:cs typeface="B Nazanin" panose="00000400000000000000" pitchFamily="2" charset="-78"/>
              </a:rPr>
              <a:t> 2</a:t>
            </a:r>
            <a:r>
              <a:rPr lang="fa-IR" sz="2400" dirty="0" smtClean="0">
                <a:cs typeface="B Nazanin" panose="00000400000000000000" pitchFamily="2" charset="-78"/>
              </a:rPr>
              <a:t>تا </a:t>
            </a:r>
            <a:r>
              <a:rPr lang="en-US" sz="2400" dirty="0" smtClean="0">
                <a:cs typeface="B Nazanin" panose="00000400000000000000" pitchFamily="2" charset="-78"/>
              </a:rPr>
              <a:t>4</a:t>
            </a:r>
            <a:r>
              <a:rPr lang="fa-IR" sz="2400" dirty="0" smtClean="0">
                <a:cs typeface="B Nazanin" panose="00000400000000000000" pitchFamily="2" charset="-78"/>
              </a:rPr>
              <a:t> سی </a:t>
            </a:r>
            <a:r>
              <a:rPr lang="fa-IR" sz="2400" dirty="0">
                <a:cs typeface="B Nazanin" panose="00000400000000000000" pitchFamily="2" charset="-78"/>
              </a:rPr>
              <a:t>سی </a:t>
            </a:r>
            <a:r>
              <a:rPr lang="fa-IR" sz="2400" dirty="0" smtClean="0">
                <a:cs typeface="B Nazanin" panose="00000400000000000000" pitchFamily="2" charset="-78"/>
              </a:rPr>
              <a:t>رینگرلاکتات </a:t>
            </a:r>
            <a:r>
              <a:rPr lang="fa-IR" sz="2400" dirty="0">
                <a:cs typeface="B Nazanin" panose="00000400000000000000" pitchFamily="2" charset="-78"/>
              </a:rPr>
              <a:t>× وزن × </a:t>
            </a:r>
            <a:r>
              <a:rPr lang="fa-IR" sz="2400" dirty="0" smtClean="0">
                <a:cs typeface="B Nazanin" panose="00000400000000000000" pitchFamily="2" charset="-78"/>
              </a:rPr>
              <a:t>درصد سوختگی</a:t>
            </a:r>
          </a:p>
          <a:p>
            <a:pPr marL="0" indent="0" algn="r" rtl="1">
              <a:buNone/>
            </a:pPr>
            <a:r>
              <a:rPr lang="fa-IR" sz="2400" dirty="0">
                <a:cs typeface="B Nazanin" panose="00000400000000000000" pitchFamily="2" charset="-78"/>
              </a:rPr>
              <a:t/>
            </a:r>
            <a:br>
              <a:rPr lang="fa-IR" sz="2400" dirty="0">
                <a:cs typeface="B Nazanin" panose="00000400000000000000" pitchFamily="2" charset="-78"/>
              </a:rPr>
            </a:br>
            <a:r>
              <a:rPr lang="fa-IR" sz="2400" dirty="0" smtClean="0">
                <a:cs typeface="B Nazanin" panose="00000400000000000000" pitchFamily="2" charset="-78"/>
              </a:rPr>
              <a:t>    </a:t>
            </a:r>
            <a:r>
              <a:rPr lang="fa-IR" sz="2400" dirty="0" smtClean="0">
                <a:solidFill>
                  <a:srgbClr val="CC3300"/>
                </a:solidFill>
                <a:cs typeface="B Nazanin" panose="00000400000000000000" pitchFamily="2" charset="-78"/>
              </a:rPr>
              <a:t>کودکان </a:t>
            </a:r>
            <a:r>
              <a:rPr lang="fa-IR" sz="2400" dirty="0" smtClean="0">
                <a:cs typeface="B Nazanin" panose="00000400000000000000" pitchFamily="2" charset="-78"/>
              </a:rPr>
              <a:t>: </a:t>
            </a:r>
            <a:r>
              <a:rPr lang="en-US" sz="2400" dirty="0" smtClean="0">
                <a:cs typeface="B Nazanin" panose="00000400000000000000" pitchFamily="2" charset="-78"/>
              </a:rPr>
              <a:t> 3</a:t>
            </a:r>
            <a:r>
              <a:rPr lang="fa-IR" sz="2400" dirty="0" smtClean="0">
                <a:cs typeface="B Nazanin" panose="00000400000000000000" pitchFamily="2" charset="-78"/>
              </a:rPr>
              <a:t>تا </a:t>
            </a:r>
            <a:r>
              <a:rPr lang="en-US" sz="2400" dirty="0" smtClean="0">
                <a:cs typeface="B Nazanin" panose="00000400000000000000" pitchFamily="2" charset="-78"/>
              </a:rPr>
              <a:t>4</a:t>
            </a:r>
            <a:r>
              <a:rPr lang="fa-IR" sz="2400" dirty="0" smtClean="0">
                <a:cs typeface="B Nazanin" panose="00000400000000000000" pitchFamily="2" charset="-78"/>
              </a:rPr>
              <a:t> سی </a:t>
            </a:r>
            <a:r>
              <a:rPr lang="fa-IR" sz="2400" dirty="0">
                <a:cs typeface="B Nazanin" panose="00000400000000000000" pitchFamily="2" charset="-78"/>
              </a:rPr>
              <a:t>سی </a:t>
            </a:r>
            <a:r>
              <a:rPr lang="fa-IR" sz="2400" dirty="0" smtClean="0">
                <a:cs typeface="B Nazanin" panose="00000400000000000000" pitchFamily="2" charset="-78"/>
              </a:rPr>
              <a:t>رینگر </a:t>
            </a:r>
            <a:r>
              <a:rPr lang="fa-IR" sz="2400" dirty="0">
                <a:cs typeface="B Nazanin" panose="00000400000000000000" pitchFamily="2" charset="-78"/>
              </a:rPr>
              <a:t>لاکتات × وزن × </a:t>
            </a:r>
            <a:r>
              <a:rPr lang="fa-IR" sz="2400" dirty="0" smtClean="0">
                <a:cs typeface="B Nazanin" panose="00000400000000000000" pitchFamily="2" charset="-78"/>
              </a:rPr>
              <a:t>درصد سوختگی </a:t>
            </a:r>
          </a:p>
          <a:p>
            <a:pPr marL="0" indent="0" algn="r" rtl="1">
              <a:buNone/>
            </a:pPr>
            <a:endParaRPr lang="fa-IR" sz="2400" dirty="0" smtClean="0">
              <a:cs typeface="B Nazanin" panose="00000400000000000000" pitchFamily="2" charset="-78"/>
            </a:endParaRPr>
          </a:p>
          <a:p>
            <a:pPr marL="0" indent="0" algn="r" rtl="1">
              <a:buNone/>
            </a:pPr>
            <a:r>
              <a:rPr lang="fa-IR" sz="2400" dirty="0" smtClean="0">
                <a:solidFill>
                  <a:srgbClr val="CC3300"/>
                </a:solidFill>
                <a:cs typeface="B Nazanin" panose="00000400000000000000" pitchFamily="2" charset="-78"/>
              </a:rPr>
              <a:t>    شیرخواران </a:t>
            </a:r>
            <a:r>
              <a:rPr lang="fa-IR" sz="2400" dirty="0">
                <a:solidFill>
                  <a:srgbClr val="CC3300"/>
                </a:solidFill>
                <a:cs typeface="B Nazanin" panose="00000400000000000000" pitchFamily="2" charset="-78"/>
              </a:rPr>
              <a:t>و </a:t>
            </a:r>
            <a:r>
              <a:rPr lang="fa-IR" sz="2400" dirty="0" smtClean="0">
                <a:solidFill>
                  <a:srgbClr val="CC3300"/>
                </a:solidFill>
                <a:cs typeface="B Nazanin" panose="00000400000000000000" pitchFamily="2" charset="-78"/>
              </a:rPr>
              <a:t>خردسالان </a:t>
            </a:r>
            <a:r>
              <a:rPr lang="fa-IR" sz="2400" dirty="0" smtClean="0">
                <a:cs typeface="B Nazanin" panose="00000400000000000000" pitchFamily="2" charset="-78"/>
              </a:rPr>
              <a:t>: </a:t>
            </a:r>
            <a:r>
              <a:rPr lang="fa-IR" sz="2400" dirty="0">
                <a:cs typeface="B Nazanin" panose="00000400000000000000" pitchFamily="2" charset="-78"/>
              </a:rPr>
              <a:t>علاوه بر حجم </a:t>
            </a:r>
            <a:r>
              <a:rPr lang="fa-IR" sz="2400" dirty="0" smtClean="0">
                <a:cs typeface="B Nazanin" panose="00000400000000000000" pitchFamily="2" charset="-78"/>
              </a:rPr>
              <a:t>مایع </a:t>
            </a:r>
            <a:r>
              <a:rPr lang="fa-IR" sz="2400" dirty="0">
                <a:cs typeface="B Nazanin" panose="00000400000000000000" pitchFamily="2" charset="-78"/>
              </a:rPr>
              <a:t>فوق سرم قندی </a:t>
            </a:r>
            <a:r>
              <a:rPr lang="fa-IR" sz="2400" dirty="0" smtClean="0">
                <a:cs typeface="B Nazanin" panose="00000400000000000000" pitchFamily="2" charset="-78"/>
              </a:rPr>
              <a:t>%</a:t>
            </a:r>
            <a:r>
              <a:rPr lang="en-US" sz="2400" dirty="0" smtClean="0">
                <a:cs typeface="B Nazanin" panose="00000400000000000000" pitchFamily="2" charset="-78"/>
              </a:rPr>
              <a:t> 5</a:t>
            </a:r>
            <a:r>
              <a:rPr lang="fa-IR" sz="2400" dirty="0" smtClean="0">
                <a:cs typeface="B Nazanin" panose="00000400000000000000" pitchFamily="2" charset="-78"/>
              </a:rPr>
              <a:t> به </a:t>
            </a:r>
            <a:r>
              <a:rPr lang="fa-IR" sz="2400" dirty="0">
                <a:cs typeface="B Nazanin" panose="00000400000000000000" pitchFamily="2" charset="-78"/>
              </a:rPr>
              <a:t>عنوان حجم </a:t>
            </a:r>
            <a:r>
              <a:rPr lang="fa-IR" sz="2400" dirty="0" smtClean="0">
                <a:cs typeface="B Nazanin" panose="00000400000000000000" pitchFamily="2" charset="-78"/>
              </a:rPr>
              <a:t>نگهدارنده نیازمندند</a:t>
            </a:r>
            <a:r>
              <a:rPr lang="en-US" sz="2400" dirty="0" smtClean="0">
                <a:cs typeface="B Nazanin" panose="00000400000000000000" pitchFamily="2" charset="-78"/>
              </a:rPr>
              <a:t> </a:t>
            </a:r>
            <a:r>
              <a:rPr lang="fa-IR" sz="2800" dirty="0" smtClean="0">
                <a:cs typeface="B Nazanin" panose="00000400000000000000" pitchFamily="2" charset="-78"/>
              </a:rPr>
              <a:t>.</a:t>
            </a:r>
          </a:p>
          <a:p>
            <a:pPr marL="0" indent="0">
              <a:buNone/>
            </a:pPr>
            <a:r>
              <a:rPr lang="fa-IR" sz="2800" dirty="0">
                <a:cs typeface="B Nazanin" panose="00000400000000000000" pitchFamily="2" charset="-78"/>
              </a:rPr>
              <a:t/>
            </a:r>
            <a:br>
              <a:rPr lang="fa-IR" sz="2800" dirty="0">
                <a:cs typeface="B Nazanin" panose="00000400000000000000" pitchFamily="2" charset="-78"/>
              </a:rPr>
            </a:br>
            <a:r>
              <a:rPr lang="fa-IR" sz="2800" dirty="0" smtClean="0">
                <a:cs typeface="B Nazanin" panose="00000400000000000000" pitchFamily="2" charset="-78"/>
              </a:rPr>
              <a:t>. </a:t>
            </a:r>
            <a:r>
              <a:rPr lang="fa-IR" sz="2800" dirty="0">
                <a:cs typeface="B Nazanin" panose="00000400000000000000" pitchFamily="2" charset="-78"/>
              </a:rPr>
              <a:t/>
            </a:r>
            <a:br>
              <a:rPr lang="fa-IR" sz="2800" dirty="0">
                <a:cs typeface="B Nazanin" panose="00000400000000000000" pitchFamily="2" charset="-78"/>
              </a:rPr>
            </a:br>
            <a:r>
              <a:rPr lang="fa-IR" sz="2800" dirty="0">
                <a:cs typeface="B Nazanin" panose="00000400000000000000" pitchFamily="2" charset="-78"/>
              </a:rPr>
              <a:t/>
            </a:r>
            <a:br>
              <a:rPr lang="fa-IR" sz="2800" dirty="0">
                <a:cs typeface="B Nazanin" panose="00000400000000000000" pitchFamily="2" charset="-78"/>
              </a:rPr>
            </a:br>
            <a:endParaRPr lang="en-US" sz="2800" dirty="0">
              <a:cs typeface="B Nazanin" panose="00000400000000000000" pitchFamily="2" charset="-78"/>
            </a:endParaRPr>
          </a:p>
        </p:txBody>
      </p:sp>
    </p:spTree>
    <p:extLst>
      <p:ext uri="{BB962C8B-B14F-4D97-AF65-F5344CB8AC3E}">
        <p14:creationId xmlns:p14="http://schemas.microsoft.com/office/powerpoint/2010/main" val="11017837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698625"/>
          </a:xfrm>
        </p:spPr>
        <p:txBody>
          <a:bodyPr>
            <a:noAutofit/>
          </a:bodyPr>
          <a:lstStyle/>
          <a:p>
            <a:pPr algn="r" rtl="1"/>
            <a:r>
              <a:rPr lang="fa-IR" sz="2000" b="1" dirty="0" smtClean="0">
                <a:cs typeface="B Nazanin" pitchFamily="2" charset="-78"/>
              </a:rPr>
              <a:t>برای تعیین مایع مورد نیاز در </a:t>
            </a:r>
            <a:r>
              <a:rPr lang="fa-IR" sz="2000" b="1" u="sng" dirty="0" smtClean="0">
                <a:cs typeface="B Nazanin" pitchFamily="2" charset="-78"/>
              </a:rPr>
              <a:t>شیرخوران و اطفال کوچک ( با وزنی کمتر از 20کیلوگرم ) </a:t>
            </a:r>
            <a:r>
              <a:rPr lang="fa-IR" sz="2000" b="1" dirty="0" smtClean="0">
                <a:cs typeface="B Nazanin" pitchFamily="2" charset="-78"/>
              </a:rPr>
              <a:t>سرم به شرح ذیل محاسبه می شود:</a:t>
            </a:r>
            <a:r>
              <a:rPr lang="en-US" sz="2000" dirty="0" smtClean="0">
                <a:cs typeface="B Nazanin" pitchFamily="2" charset="-78"/>
              </a:rPr>
              <a:t/>
            </a:r>
            <a:br>
              <a:rPr lang="en-US" sz="2000" dirty="0" smtClean="0">
                <a:cs typeface="B Nazanin" pitchFamily="2" charset="-78"/>
              </a:rPr>
            </a:br>
            <a:r>
              <a:rPr lang="fa-IR" sz="2000" b="1" dirty="0" smtClean="0">
                <a:solidFill>
                  <a:srgbClr val="C00000"/>
                </a:solidFill>
                <a:cs typeface="B Nazanin" pitchFamily="2" charset="-78"/>
              </a:rPr>
              <a:t>مایع نگهدارنده </a:t>
            </a:r>
            <a:r>
              <a:rPr lang="fa-IR" sz="2000" b="1" dirty="0" smtClean="0">
                <a:cs typeface="B Nazanin" pitchFamily="2" charset="-78"/>
              </a:rPr>
              <a:t>+</a:t>
            </a:r>
            <a:r>
              <a:rPr lang="fa-IR" sz="2000" b="1" dirty="0" smtClean="0">
                <a:solidFill>
                  <a:srgbClr val="C00000"/>
                </a:solidFill>
                <a:cs typeface="B Nazanin" pitchFamily="2" charset="-78"/>
              </a:rPr>
              <a:t> ( وزن بدن </a:t>
            </a:r>
            <a:r>
              <a:rPr lang="fa-IR" sz="2000" b="1" dirty="0" smtClean="0">
                <a:cs typeface="B Nazanin" pitchFamily="2" charset="-78"/>
              </a:rPr>
              <a:t>×</a:t>
            </a:r>
            <a:r>
              <a:rPr lang="fa-IR" sz="2000" b="1" dirty="0" smtClean="0">
                <a:solidFill>
                  <a:srgbClr val="C00000"/>
                </a:solidFill>
                <a:cs typeface="B Nazanin" pitchFamily="2" charset="-78"/>
              </a:rPr>
              <a:t> درصد سوختگی</a:t>
            </a:r>
            <a:r>
              <a:rPr lang="fa-IR" sz="2000" b="1" dirty="0" smtClean="0">
                <a:cs typeface="B Nazanin" pitchFamily="2" charset="-78"/>
              </a:rPr>
              <a:t>× </a:t>
            </a:r>
            <a:r>
              <a:rPr lang="fa-IR" sz="2000" b="1" dirty="0" smtClean="0">
                <a:solidFill>
                  <a:srgbClr val="C00000"/>
                </a:solidFill>
                <a:cs typeface="B Nazanin" pitchFamily="2" charset="-78"/>
              </a:rPr>
              <a:t>4 )  </a:t>
            </a:r>
            <a:r>
              <a:rPr lang="fa-IR" sz="2000" b="1" dirty="0" smtClean="0">
                <a:cs typeface="B Nazanin" pitchFamily="2" charset="-78"/>
              </a:rPr>
              <a:t>₌</a:t>
            </a:r>
            <a:r>
              <a:rPr lang="fa-IR" sz="2000" b="1" dirty="0" smtClean="0">
                <a:solidFill>
                  <a:srgbClr val="C00000"/>
                </a:solidFill>
                <a:cs typeface="B Nazanin" pitchFamily="2" charset="-78"/>
              </a:rPr>
              <a:t>  فرمول پارکلند</a:t>
            </a:r>
            <a:r>
              <a:rPr lang="en-US" sz="2000" dirty="0" smtClean="0">
                <a:cs typeface="B Homa" pitchFamily="2" charset="-78"/>
              </a:rPr>
              <a:t/>
            </a:r>
            <a:br>
              <a:rPr lang="en-US" sz="2000" dirty="0" smtClean="0">
                <a:cs typeface="B Homa" pitchFamily="2" charset="-78"/>
              </a:rPr>
            </a:br>
            <a:endParaRPr lang="en-US" sz="2000" dirty="0">
              <a:cs typeface="B Homa" pitchFamily="2" charset="-78"/>
            </a:endParaRPr>
          </a:p>
        </p:txBody>
      </p:sp>
      <p:sp>
        <p:nvSpPr>
          <p:cNvPr id="3" name="Subtitle 2"/>
          <p:cNvSpPr>
            <a:spLocks noGrp="1"/>
          </p:cNvSpPr>
          <p:nvPr>
            <p:ph type="subTitle" idx="1"/>
          </p:nvPr>
        </p:nvSpPr>
        <p:spPr>
          <a:xfrm>
            <a:off x="304800" y="2819400"/>
            <a:ext cx="8534400" cy="3657600"/>
          </a:xfrm>
          <a:ln/>
        </p:spPr>
        <p:style>
          <a:lnRef idx="1">
            <a:schemeClr val="accent2"/>
          </a:lnRef>
          <a:fillRef idx="2">
            <a:schemeClr val="accent2"/>
          </a:fillRef>
          <a:effectRef idx="1">
            <a:schemeClr val="accent2"/>
          </a:effectRef>
          <a:fontRef idx="minor">
            <a:schemeClr val="dk1"/>
          </a:fontRef>
        </p:style>
        <p:txBody>
          <a:bodyPr>
            <a:normAutofit fontScale="62500" lnSpcReduction="20000"/>
          </a:bodyPr>
          <a:lstStyle/>
          <a:p>
            <a:pPr algn="r" rtl="1">
              <a:lnSpc>
                <a:spcPct val="120000"/>
              </a:lnSpc>
            </a:pPr>
            <a:r>
              <a:rPr lang="fa-IR" sz="2900" b="1" dirty="0" smtClean="0">
                <a:solidFill>
                  <a:schemeClr val="tx1"/>
                </a:solidFill>
                <a:cs typeface="B Nazanin" pitchFamily="2" charset="-78"/>
              </a:rPr>
              <a:t>مثال : </a:t>
            </a:r>
            <a:r>
              <a:rPr lang="fa-IR" b="1" dirty="0" smtClean="0">
                <a:solidFill>
                  <a:schemeClr val="tx1"/>
                </a:solidFill>
                <a:cs typeface="B Nazanin" pitchFamily="2" charset="-78"/>
              </a:rPr>
              <a:t>یک کودک با وزن 20 کیلوگرم و 20درصد سوختگی در 24 ساعت اول اینگونه محاسبه می شود.</a:t>
            </a:r>
            <a:endParaRPr lang="en-US" dirty="0" smtClean="0">
              <a:solidFill>
                <a:schemeClr val="tx1"/>
              </a:solidFill>
              <a:cs typeface="B Nazanin" pitchFamily="2" charset="-78"/>
            </a:endParaRPr>
          </a:p>
          <a:p>
            <a:pPr rtl="1">
              <a:lnSpc>
                <a:spcPct val="170000"/>
              </a:lnSpc>
            </a:pPr>
            <a:r>
              <a:rPr lang="fa-IR" b="1" dirty="0" smtClean="0">
                <a:solidFill>
                  <a:schemeClr val="tx1"/>
                </a:solidFill>
                <a:cs typeface="B Nazanin" pitchFamily="2" charset="-78"/>
              </a:rPr>
              <a:t>  </a:t>
            </a:r>
            <a:r>
              <a:rPr lang="en-US" b="1" dirty="0" smtClean="0">
                <a:solidFill>
                  <a:schemeClr val="tx1"/>
                </a:solidFill>
                <a:cs typeface="B Nazanin" pitchFamily="2" charset="-78"/>
              </a:rPr>
              <a:t>          </a:t>
            </a:r>
            <a:r>
              <a:rPr lang="fa-IR" b="1" dirty="0" smtClean="0">
                <a:solidFill>
                  <a:schemeClr val="tx1"/>
                </a:solidFill>
                <a:cs typeface="B Nazanin" pitchFamily="2" charset="-78"/>
              </a:rPr>
              <a:t>میلی لیتر سرم رینگرلاکتات                      1600 ₌20×4×20 ₌  فرمول پارکلند </a:t>
            </a:r>
            <a:endParaRPr lang="en-US" b="1" dirty="0" smtClean="0">
              <a:solidFill>
                <a:schemeClr val="tx1"/>
              </a:solidFill>
              <a:cs typeface="B Nazanin" pitchFamily="2" charset="-78"/>
            </a:endParaRPr>
          </a:p>
          <a:p>
            <a:pPr algn="r" rtl="1">
              <a:lnSpc>
                <a:spcPct val="170000"/>
              </a:lnSpc>
            </a:pPr>
            <a:r>
              <a:rPr lang="fa-IR" dirty="0" smtClean="0">
                <a:solidFill>
                  <a:schemeClr val="tx1"/>
                </a:solidFill>
                <a:cs typeface="B Nazanin" pitchFamily="2" charset="-78"/>
              </a:rPr>
              <a:t>نصف آن(</a:t>
            </a:r>
            <a:r>
              <a:rPr lang="en-US" dirty="0" smtClean="0">
                <a:solidFill>
                  <a:schemeClr val="tx1"/>
                </a:solidFill>
                <a:cs typeface="B Nazanin" pitchFamily="2" charset="-78"/>
              </a:rPr>
              <a:t>CC </a:t>
            </a:r>
            <a:r>
              <a:rPr lang="fa-IR" dirty="0" smtClean="0">
                <a:solidFill>
                  <a:schemeClr val="tx1"/>
                </a:solidFill>
                <a:cs typeface="B Nazanin" pitchFamily="2" charset="-78"/>
              </a:rPr>
              <a:t>800) در 8 ساعت اول ونصف دیگر(</a:t>
            </a:r>
            <a:r>
              <a:rPr lang="en-US" dirty="0" smtClean="0">
                <a:solidFill>
                  <a:schemeClr val="tx1"/>
                </a:solidFill>
                <a:cs typeface="B Nazanin" pitchFamily="2" charset="-78"/>
              </a:rPr>
              <a:t>CC </a:t>
            </a:r>
            <a:r>
              <a:rPr lang="fa-IR" dirty="0" smtClean="0">
                <a:solidFill>
                  <a:schemeClr val="tx1"/>
                </a:solidFill>
                <a:cs typeface="B Nazanin" pitchFamily="2" charset="-78"/>
              </a:rPr>
              <a:t>800) در 16 ساعت دوم انفوزیون می گردد.</a:t>
            </a:r>
            <a:endParaRPr lang="en-US" dirty="0" smtClean="0">
              <a:solidFill>
                <a:schemeClr val="tx1"/>
              </a:solidFill>
              <a:cs typeface="B Nazanin" pitchFamily="2" charset="-78"/>
            </a:endParaRPr>
          </a:p>
          <a:p>
            <a:pPr rtl="1">
              <a:lnSpc>
                <a:spcPct val="120000"/>
              </a:lnSpc>
            </a:pPr>
            <a:r>
              <a:rPr lang="fa-IR" b="1" dirty="0" smtClean="0">
                <a:solidFill>
                  <a:schemeClr val="tx1"/>
                </a:solidFill>
                <a:cs typeface="B Nazanin" pitchFamily="2" charset="-78"/>
              </a:rPr>
              <a:t>میلی لیتر سرم </a:t>
            </a:r>
            <a:r>
              <a:rPr lang="en-US" b="1" dirty="0" smtClean="0">
                <a:solidFill>
                  <a:schemeClr val="tx1"/>
                </a:solidFill>
                <a:cs typeface="B Nazanin" pitchFamily="2" charset="-78"/>
              </a:rPr>
              <a:t>              D/W5%</a:t>
            </a:r>
            <a:r>
              <a:rPr lang="fa-IR" b="1" dirty="0" smtClean="0">
                <a:solidFill>
                  <a:schemeClr val="tx1"/>
                </a:solidFill>
                <a:cs typeface="B Nazanin" pitchFamily="2" charset="-78"/>
              </a:rPr>
              <a:t> 1500 = (50×10)+(100×10)₌ مایع نگهدارنده</a:t>
            </a:r>
            <a:endParaRPr lang="en-US" b="1" dirty="0" smtClean="0">
              <a:solidFill>
                <a:schemeClr val="tx1"/>
              </a:solidFill>
              <a:cs typeface="B Nazanin" pitchFamily="2" charset="-78"/>
            </a:endParaRPr>
          </a:p>
          <a:p>
            <a:pPr rtl="1">
              <a:lnSpc>
                <a:spcPct val="120000"/>
              </a:lnSpc>
            </a:pPr>
            <a:r>
              <a:rPr lang="fa-IR" dirty="0" smtClean="0">
                <a:solidFill>
                  <a:schemeClr val="tx1"/>
                </a:solidFill>
                <a:cs typeface="B Nazanin" pitchFamily="2" charset="-78"/>
              </a:rPr>
              <a:t>     </a:t>
            </a:r>
          </a:p>
          <a:p>
            <a:pPr rtl="1">
              <a:lnSpc>
                <a:spcPct val="120000"/>
              </a:lnSpc>
            </a:pPr>
            <a:r>
              <a:rPr lang="fa-IR" dirty="0" smtClean="0">
                <a:solidFill>
                  <a:schemeClr val="tx1"/>
                </a:solidFill>
                <a:cs typeface="B Nazanin" pitchFamily="2" charset="-78"/>
              </a:rPr>
              <a:t> *کل سرم بیمار 3100 میلی لیتر است.(1600 میلی لیتر رینگرلاکتات و1500 میلی لیتر سرم </a:t>
            </a:r>
            <a:r>
              <a:rPr lang="en-US" dirty="0" smtClean="0">
                <a:solidFill>
                  <a:schemeClr val="tx1"/>
                </a:solidFill>
                <a:cs typeface="B Nazanin" pitchFamily="2" charset="-78"/>
              </a:rPr>
              <a:t>D/W5%</a:t>
            </a:r>
            <a:r>
              <a:rPr lang="fa-IR" dirty="0" smtClean="0">
                <a:solidFill>
                  <a:schemeClr val="tx1"/>
                </a:solidFill>
                <a:cs typeface="B Nazanin" pitchFamily="2" charset="-78"/>
              </a:rPr>
              <a:t> )</a:t>
            </a:r>
            <a:endParaRPr lang="en-US" dirty="0" smtClean="0">
              <a:solidFill>
                <a:schemeClr val="tx1"/>
              </a:solidFill>
              <a:cs typeface="B Nazanin" pitchFamily="2" charset="-78"/>
            </a:endParaRPr>
          </a:p>
          <a:p>
            <a:pPr rtl="1">
              <a:lnSpc>
                <a:spcPct val="120000"/>
              </a:lnSpc>
            </a:pPr>
            <a:r>
              <a:rPr lang="fa-IR" dirty="0" smtClean="0">
                <a:solidFill>
                  <a:schemeClr val="tx1"/>
                </a:solidFill>
                <a:cs typeface="B Nazanin" pitchFamily="2" charset="-78"/>
              </a:rPr>
              <a:t>      سرم </a:t>
            </a:r>
            <a:r>
              <a:rPr lang="en-US" dirty="0" smtClean="0">
                <a:solidFill>
                  <a:schemeClr val="tx1"/>
                </a:solidFill>
                <a:cs typeface="B Nazanin" pitchFamily="2" charset="-78"/>
              </a:rPr>
              <a:t>D/W5%</a:t>
            </a:r>
            <a:r>
              <a:rPr lang="fa-IR" dirty="0" smtClean="0">
                <a:solidFill>
                  <a:schemeClr val="tx1"/>
                </a:solidFill>
                <a:cs typeface="B Nazanin" pitchFamily="2" charset="-78"/>
              </a:rPr>
              <a:t> به صورت 24 ساعته محاسبه و انفوزیون می گردد.</a:t>
            </a:r>
            <a:endParaRPr lang="en-US" dirty="0" smtClean="0">
              <a:solidFill>
                <a:schemeClr val="tx1"/>
              </a:solidFill>
              <a:cs typeface="B Nazanin" pitchFamily="2" charset="-78"/>
            </a:endParaRPr>
          </a:p>
          <a:p>
            <a:endParaRPr lang="en-US" dirty="0">
              <a:solidFill>
                <a:schemeClr val="tx1"/>
              </a:solidFill>
              <a:cs typeface="B Koodak" pitchFamily="2" charset="-78"/>
            </a:endParaRPr>
          </a:p>
        </p:txBody>
      </p:sp>
      <p:pic>
        <p:nvPicPr>
          <p:cNvPr id="46082" name="Picture 2"/>
          <p:cNvPicPr>
            <a:picLocks noChangeAspect="1" noChangeArrowheads="1"/>
          </p:cNvPicPr>
          <p:nvPr/>
        </p:nvPicPr>
        <p:blipFill>
          <a:blip r:embed="rId2" cstate="print"/>
          <a:srcRect/>
          <a:stretch>
            <a:fillRect/>
          </a:stretch>
        </p:blipFill>
        <p:spPr bwMode="auto">
          <a:xfrm>
            <a:off x="304800" y="1600201"/>
            <a:ext cx="8534400" cy="106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304800"/>
            <a:ext cx="4662488" cy="5257800"/>
          </a:xfrm>
          <a:prstGeom prst="rect">
            <a:avLst/>
          </a:prstGeom>
        </p:spPr>
      </p:pic>
      <p:pic>
        <p:nvPicPr>
          <p:cNvPr id="4" name="Picture 2" descr="C:\Documents and Settings\nemoonehkeifiat\My Documents\My Pictures\bgvf.jpg"/>
          <p:cNvPicPr>
            <a:picLocks noChangeAspect="1" noChangeArrowheads="1"/>
          </p:cNvPicPr>
          <p:nvPr/>
        </p:nvPicPr>
        <p:blipFill>
          <a:blip r:embed="rId3" cstate="print"/>
          <a:srcRect/>
          <a:stretch>
            <a:fillRect/>
          </a:stretch>
        </p:blipFill>
        <p:spPr bwMode="auto">
          <a:xfrm>
            <a:off x="304800" y="304800"/>
            <a:ext cx="3657600" cy="4267200"/>
          </a:xfrm>
          <a:prstGeom prst="rect">
            <a:avLst/>
          </a:prstGeom>
          <a:noFill/>
        </p:spPr>
      </p:pic>
    </p:spTree>
    <p:extLst>
      <p:ext uri="{BB962C8B-B14F-4D97-AF65-F5344CB8AC3E}">
        <p14:creationId xmlns:p14="http://schemas.microsoft.com/office/powerpoint/2010/main" val="33194895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lnSpcReduction="10000"/>
          </a:bodyPr>
          <a:lstStyle/>
          <a:p>
            <a:pPr marL="0" indent="0">
              <a:buNone/>
            </a:pPr>
            <a:r>
              <a:rPr lang="en-US" b="1" dirty="0" smtClean="0"/>
              <a:t>       Ambulance </a:t>
            </a:r>
            <a:r>
              <a:rPr lang="en-US" b="1" dirty="0"/>
              <a:t>Victoria</a:t>
            </a:r>
            <a:r>
              <a:rPr lang="en-US" dirty="0"/>
              <a:t> </a:t>
            </a:r>
            <a:r>
              <a:rPr lang="en-US" dirty="0" smtClean="0"/>
              <a:t>:</a:t>
            </a:r>
            <a:endParaRPr lang="en-US" dirty="0"/>
          </a:p>
          <a:p>
            <a:pPr lvl="0"/>
            <a:r>
              <a:rPr lang="en-US" dirty="0"/>
              <a:t>%TBSA </a:t>
            </a:r>
            <a:r>
              <a:rPr lang="fa-IR" dirty="0" smtClean="0"/>
              <a:t> </a:t>
            </a:r>
            <a:r>
              <a:rPr lang="en-US" dirty="0" smtClean="0"/>
              <a:t>X </a:t>
            </a:r>
            <a:r>
              <a:rPr lang="fa-IR" dirty="0" smtClean="0"/>
              <a:t> </a:t>
            </a:r>
            <a:r>
              <a:rPr lang="en-US" dirty="0" smtClean="0"/>
              <a:t>Weight </a:t>
            </a:r>
            <a:r>
              <a:rPr lang="en-US" dirty="0"/>
              <a:t>in kilograms(kg) = </a:t>
            </a:r>
            <a:r>
              <a:rPr lang="en-US" dirty="0" err="1"/>
              <a:t>mls</a:t>
            </a:r>
            <a:r>
              <a:rPr lang="en-US" dirty="0"/>
              <a:t> in the first </a:t>
            </a:r>
            <a:r>
              <a:rPr lang="en-US" b="1" dirty="0" smtClean="0">
                <a:solidFill>
                  <a:srgbClr val="FF0000"/>
                </a:solidFill>
              </a:rPr>
              <a:t>2</a:t>
            </a:r>
            <a:r>
              <a:rPr lang="fa-IR" b="1" dirty="0" smtClean="0">
                <a:solidFill>
                  <a:srgbClr val="FF0000"/>
                </a:solidFill>
              </a:rPr>
              <a:t> </a:t>
            </a:r>
            <a:r>
              <a:rPr lang="en-US" b="1" dirty="0" smtClean="0">
                <a:solidFill>
                  <a:srgbClr val="FF0000"/>
                </a:solidFill>
              </a:rPr>
              <a:t>hours </a:t>
            </a:r>
            <a:r>
              <a:rPr lang="en-US" dirty="0"/>
              <a:t>after injury .</a:t>
            </a:r>
          </a:p>
          <a:p>
            <a:pPr lvl="0"/>
            <a:r>
              <a:rPr lang="en-US" b="1" dirty="0">
                <a:solidFill>
                  <a:srgbClr val="FF0000"/>
                </a:solidFill>
              </a:rPr>
              <a:t>Normal Saline </a:t>
            </a:r>
            <a:r>
              <a:rPr lang="en-US" dirty="0"/>
              <a:t>is the preferred IV fluid for replacement</a:t>
            </a:r>
            <a:r>
              <a:rPr lang="en-US" dirty="0" smtClean="0"/>
              <a:t>.</a:t>
            </a:r>
          </a:p>
          <a:p>
            <a:pPr lvl="0"/>
            <a:r>
              <a:rPr lang="en-US" b="1" dirty="0" smtClean="0">
                <a:solidFill>
                  <a:srgbClr val="7030A0"/>
                </a:solidFill>
              </a:rPr>
              <a:t>ABA</a:t>
            </a:r>
            <a:r>
              <a:rPr lang="en-US" dirty="0" smtClean="0">
                <a:solidFill>
                  <a:srgbClr val="7030A0"/>
                </a:solidFill>
              </a:rPr>
              <a:t> suggestion for fluid Therapy after burn :</a:t>
            </a:r>
          </a:p>
          <a:p>
            <a:pPr lvl="0"/>
            <a:r>
              <a:rPr lang="en-US" b="1" dirty="0" smtClean="0">
                <a:solidFill>
                  <a:srgbClr val="0000FF"/>
                </a:solidFill>
              </a:rPr>
              <a:t>125 cc/hours  </a:t>
            </a:r>
            <a:r>
              <a:rPr lang="en-US" b="1" dirty="0" smtClean="0">
                <a:solidFill>
                  <a:srgbClr val="CC3300"/>
                </a:solidFill>
              </a:rPr>
              <a:t>Lactated Ringer for &lt; 5 years Pt.</a:t>
            </a:r>
          </a:p>
          <a:p>
            <a:r>
              <a:rPr lang="en-US" b="1" dirty="0" smtClean="0">
                <a:solidFill>
                  <a:srgbClr val="0000FF"/>
                </a:solidFill>
              </a:rPr>
              <a:t>250 </a:t>
            </a:r>
            <a:r>
              <a:rPr lang="en-US" b="1" dirty="0">
                <a:solidFill>
                  <a:srgbClr val="0000FF"/>
                </a:solidFill>
              </a:rPr>
              <a:t>cc/hours  </a:t>
            </a:r>
            <a:r>
              <a:rPr lang="en-US" b="1" dirty="0">
                <a:solidFill>
                  <a:srgbClr val="CC3300"/>
                </a:solidFill>
              </a:rPr>
              <a:t>Lactated Ringer for </a:t>
            </a:r>
            <a:r>
              <a:rPr lang="en-US" b="1" dirty="0" smtClean="0">
                <a:solidFill>
                  <a:srgbClr val="CC3300"/>
                </a:solidFill>
              </a:rPr>
              <a:t>6-13 years Pt.</a:t>
            </a:r>
            <a:endParaRPr lang="en-US" b="1" dirty="0">
              <a:solidFill>
                <a:srgbClr val="CC3300"/>
              </a:solidFill>
            </a:endParaRPr>
          </a:p>
          <a:p>
            <a:r>
              <a:rPr lang="en-US" b="1" dirty="0" smtClean="0">
                <a:solidFill>
                  <a:srgbClr val="0000FF"/>
                </a:solidFill>
              </a:rPr>
              <a:t>500 </a:t>
            </a:r>
            <a:r>
              <a:rPr lang="en-US" b="1" dirty="0">
                <a:solidFill>
                  <a:srgbClr val="0000FF"/>
                </a:solidFill>
              </a:rPr>
              <a:t>cc/hours  </a:t>
            </a:r>
            <a:r>
              <a:rPr lang="en-US" b="1" dirty="0">
                <a:solidFill>
                  <a:srgbClr val="CC3300"/>
                </a:solidFill>
              </a:rPr>
              <a:t>Lactated Ringer for </a:t>
            </a:r>
            <a:r>
              <a:rPr lang="en-US" b="1" dirty="0" smtClean="0">
                <a:solidFill>
                  <a:srgbClr val="CC3300"/>
                </a:solidFill>
              </a:rPr>
              <a:t>≥ 14 years Pt.</a:t>
            </a:r>
            <a:endParaRPr lang="en-US" b="1" dirty="0">
              <a:solidFill>
                <a:srgbClr val="CC3300"/>
              </a:solidFill>
            </a:endParaRPr>
          </a:p>
          <a:p>
            <a:pPr lvl="0"/>
            <a:endParaRPr lang="en-US" b="1" dirty="0" smtClean="0">
              <a:solidFill>
                <a:srgbClr val="CC3300"/>
              </a:solidFill>
            </a:endParaRPr>
          </a:p>
          <a:p>
            <a:pPr lvl="0"/>
            <a:endParaRPr lang="en-US" b="1" dirty="0">
              <a:solidFill>
                <a:srgbClr val="CC3300"/>
              </a:solidFill>
            </a:endParaRPr>
          </a:p>
          <a:p>
            <a:endParaRPr lang="en-US" dirty="0"/>
          </a:p>
        </p:txBody>
      </p:sp>
    </p:spTree>
    <p:extLst>
      <p:ext uri="{BB962C8B-B14F-4D97-AF65-F5344CB8AC3E}">
        <p14:creationId xmlns:p14="http://schemas.microsoft.com/office/powerpoint/2010/main" val="32619483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609600"/>
            <a:ext cx="8686800" cy="3600986"/>
          </a:xfrm>
          <a:prstGeom prst="rect">
            <a:avLst/>
          </a:prstGeom>
        </p:spPr>
        <p:txBody>
          <a:bodyPr wrap="square">
            <a:spAutoFit/>
          </a:bodyPr>
          <a:lstStyle/>
          <a:p>
            <a:pPr lvl="0" algn="r" rtl="1" eaLnBrk="0" fontAlgn="base" hangingPunct="0">
              <a:spcBef>
                <a:spcPct val="0"/>
              </a:spcBef>
              <a:spcAft>
                <a:spcPct val="0"/>
              </a:spcAft>
            </a:pPr>
            <a:r>
              <a:rPr lang="en-US" altLang="en-US" sz="2400" dirty="0">
                <a:solidFill>
                  <a:srgbClr val="000000"/>
                </a:solidFill>
                <a:latin typeface="BLotus"/>
                <a:cs typeface="B Nazanin" panose="00000400000000000000" pitchFamily="2" charset="-78"/>
              </a:rPr>
              <a:t/>
            </a:r>
            <a:br>
              <a:rPr lang="en-US" altLang="en-US" sz="2400" dirty="0">
                <a:solidFill>
                  <a:srgbClr val="000000"/>
                </a:solidFill>
                <a:latin typeface="BLotus"/>
                <a:cs typeface="B Nazanin" panose="00000400000000000000" pitchFamily="2" charset="-78"/>
              </a:rPr>
            </a:br>
            <a:r>
              <a:rPr lang="ar-SA" altLang="en-US" sz="2400" dirty="0" smtClean="0">
                <a:solidFill>
                  <a:srgbClr val="FF0000"/>
                </a:solidFill>
                <a:latin typeface="BLotus"/>
                <a:cs typeface="B Nazanin" panose="00000400000000000000" pitchFamily="2" charset="-78"/>
              </a:rPr>
              <a:t>مای</a:t>
            </a:r>
            <a:r>
              <a:rPr lang="fa-IR" altLang="en-US" sz="2400" dirty="0">
                <a:solidFill>
                  <a:srgbClr val="FF0000"/>
                </a:solidFill>
                <a:latin typeface="BLotus"/>
                <a:cs typeface="B Nazanin" panose="00000400000000000000" pitchFamily="2" charset="-78"/>
              </a:rPr>
              <a:t>ع</a:t>
            </a:r>
            <a:r>
              <a:rPr lang="ar-SA" altLang="en-US" sz="2400" dirty="0" smtClean="0">
                <a:solidFill>
                  <a:srgbClr val="FF0000"/>
                </a:solidFill>
                <a:latin typeface="BLotus"/>
                <a:cs typeface="B Nazanin" panose="00000400000000000000" pitchFamily="2" charset="-78"/>
              </a:rPr>
              <a:t> </a:t>
            </a:r>
            <a:r>
              <a:rPr lang="ar-SA" altLang="en-US" sz="2400" dirty="0">
                <a:solidFill>
                  <a:srgbClr val="FF0000"/>
                </a:solidFill>
                <a:latin typeface="BLotus"/>
                <a:cs typeface="B Nazanin" panose="00000400000000000000" pitchFamily="2" charset="-78"/>
              </a:rPr>
              <a:t>درمانی در 24ساعت دوم:</a:t>
            </a:r>
            <a:r>
              <a:rPr lang="en-US" altLang="en-US" sz="2400" dirty="0">
                <a:solidFill>
                  <a:srgbClr val="000000"/>
                </a:solidFill>
                <a:latin typeface="BLotus"/>
                <a:cs typeface="B Nazanin" panose="00000400000000000000" pitchFamily="2" charset="-78"/>
              </a:rPr>
              <a:t/>
            </a:r>
            <a:br>
              <a:rPr lang="en-US" altLang="en-US" sz="2400" dirty="0">
                <a:solidFill>
                  <a:srgbClr val="000000"/>
                </a:solidFill>
                <a:latin typeface="BLotus"/>
                <a:cs typeface="B Nazanin" panose="00000400000000000000" pitchFamily="2" charset="-78"/>
              </a:rPr>
            </a:br>
            <a:r>
              <a:rPr lang="ar-SA" altLang="en-US" sz="2400" dirty="0">
                <a:solidFill>
                  <a:srgbClr val="000000"/>
                </a:solidFill>
                <a:latin typeface="BLotus"/>
                <a:cs typeface="B Nazanin" panose="00000400000000000000" pitchFamily="2" charset="-78"/>
              </a:rPr>
              <a:t>به طور تقریبی </a:t>
            </a:r>
            <a:r>
              <a:rPr lang="ar-SA" altLang="en-US" sz="2400" dirty="0" smtClean="0">
                <a:solidFill>
                  <a:srgbClr val="000000"/>
                </a:solidFill>
                <a:latin typeface="BLotus"/>
                <a:cs typeface="B Nazanin" panose="00000400000000000000" pitchFamily="2" charset="-78"/>
              </a:rPr>
              <a:t>مای</a:t>
            </a:r>
            <a:r>
              <a:rPr lang="fa-IR" altLang="en-US" sz="2400" dirty="0" smtClean="0">
                <a:solidFill>
                  <a:srgbClr val="000000"/>
                </a:solidFill>
                <a:latin typeface="BLotus"/>
                <a:cs typeface="B Nazanin" panose="00000400000000000000" pitchFamily="2" charset="-78"/>
              </a:rPr>
              <a:t>ع</a:t>
            </a:r>
            <a:r>
              <a:rPr lang="ar-SA" altLang="en-US" sz="2400" dirty="0" smtClean="0">
                <a:solidFill>
                  <a:srgbClr val="000000"/>
                </a:solidFill>
                <a:latin typeface="BLotus"/>
                <a:cs typeface="B Nazanin" panose="00000400000000000000" pitchFamily="2" charset="-78"/>
              </a:rPr>
              <a:t> </a:t>
            </a:r>
            <a:r>
              <a:rPr lang="ar-SA" altLang="en-US" sz="2400" dirty="0">
                <a:solidFill>
                  <a:srgbClr val="000000"/>
                </a:solidFill>
                <a:latin typeface="BLotus"/>
                <a:cs typeface="B Nazanin" panose="00000400000000000000" pitchFamily="2" charset="-78"/>
              </a:rPr>
              <a:t>در روز دوم نصف روز اول است </a:t>
            </a:r>
            <a:r>
              <a:rPr lang="fa-IR" altLang="en-US" sz="2400" dirty="0" smtClean="0">
                <a:solidFill>
                  <a:srgbClr val="000000"/>
                </a:solidFill>
                <a:latin typeface="BLotus"/>
                <a:cs typeface="B Nazanin" panose="00000400000000000000" pitchFamily="2" charset="-78"/>
              </a:rPr>
              <a:t>.</a:t>
            </a:r>
            <a:r>
              <a:rPr lang="en-US" altLang="en-US" sz="2400" dirty="0">
                <a:solidFill>
                  <a:srgbClr val="000000"/>
                </a:solidFill>
                <a:latin typeface="BLotus"/>
                <a:cs typeface="B Nazanin" panose="00000400000000000000" pitchFamily="2" charset="-78"/>
              </a:rPr>
              <a:t/>
            </a:r>
            <a:br>
              <a:rPr lang="en-US" altLang="en-US" sz="2400" dirty="0">
                <a:solidFill>
                  <a:srgbClr val="000000"/>
                </a:solidFill>
                <a:latin typeface="BLotus"/>
                <a:cs typeface="B Nazanin" panose="00000400000000000000" pitchFamily="2" charset="-78"/>
              </a:rPr>
            </a:br>
            <a:r>
              <a:rPr lang="en-US" altLang="en-US" sz="2400" dirty="0">
                <a:solidFill>
                  <a:srgbClr val="000000"/>
                </a:solidFill>
                <a:latin typeface="BLotus"/>
                <a:cs typeface="B Nazanin" panose="00000400000000000000" pitchFamily="2" charset="-78"/>
              </a:rPr>
              <a:t/>
            </a:r>
            <a:br>
              <a:rPr lang="en-US" altLang="en-US" sz="2400" dirty="0">
                <a:solidFill>
                  <a:srgbClr val="000000"/>
                </a:solidFill>
                <a:latin typeface="BLotus"/>
                <a:cs typeface="B Nazanin" panose="00000400000000000000" pitchFamily="2" charset="-78"/>
              </a:rPr>
            </a:br>
            <a:r>
              <a:rPr lang="ar-SA" altLang="en-US" sz="2400" dirty="0">
                <a:solidFill>
                  <a:srgbClr val="000000"/>
                </a:solidFill>
                <a:latin typeface="BLotus"/>
                <a:cs typeface="B Nazanin" panose="00000400000000000000" pitchFamily="2" charset="-78"/>
              </a:rPr>
              <a:t>در </a:t>
            </a:r>
            <a:r>
              <a:rPr lang="ar-SA" altLang="en-US" sz="2400" dirty="0" smtClean="0">
                <a:solidFill>
                  <a:srgbClr val="000000"/>
                </a:solidFill>
                <a:latin typeface="BLotus"/>
                <a:cs typeface="B Nazanin" panose="00000400000000000000" pitchFamily="2" charset="-78"/>
              </a:rPr>
              <a:t>24</a:t>
            </a:r>
            <a:r>
              <a:rPr lang="fa-IR" altLang="en-US" sz="2400" dirty="0" smtClean="0">
                <a:solidFill>
                  <a:srgbClr val="000000"/>
                </a:solidFill>
                <a:latin typeface="BLotus"/>
                <a:cs typeface="B Nazanin" panose="00000400000000000000" pitchFamily="2" charset="-78"/>
              </a:rPr>
              <a:t> </a:t>
            </a:r>
            <a:r>
              <a:rPr lang="ar-SA" altLang="en-US" sz="2400" dirty="0" smtClean="0">
                <a:solidFill>
                  <a:srgbClr val="000000"/>
                </a:solidFill>
                <a:latin typeface="BLotus"/>
                <a:cs typeface="B Nazanin" panose="00000400000000000000" pitchFamily="2" charset="-78"/>
              </a:rPr>
              <a:t>ساعت </a:t>
            </a:r>
            <a:r>
              <a:rPr lang="ar-SA" altLang="en-US" sz="2400" dirty="0">
                <a:solidFill>
                  <a:srgbClr val="000000"/>
                </a:solidFill>
                <a:latin typeface="BLotus"/>
                <a:cs typeface="B Nazanin" panose="00000400000000000000" pitchFamily="2" charset="-78"/>
              </a:rPr>
              <a:t>دوم در صورتیکه درصد </a:t>
            </a:r>
            <a:r>
              <a:rPr lang="ar-SA" altLang="en-US" sz="2400" dirty="0" smtClean="0">
                <a:solidFill>
                  <a:srgbClr val="000000"/>
                </a:solidFill>
                <a:latin typeface="BLotus"/>
                <a:cs typeface="B Nazanin" panose="00000400000000000000" pitchFamily="2" charset="-78"/>
              </a:rPr>
              <a:t>سوخت</a:t>
            </a:r>
            <a:r>
              <a:rPr lang="fa-IR" altLang="en-US" sz="2400" dirty="0" smtClean="0">
                <a:solidFill>
                  <a:srgbClr val="000000"/>
                </a:solidFill>
                <a:latin typeface="BLotus"/>
                <a:cs typeface="B Nazanin" panose="00000400000000000000" pitchFamily="2" charset="-78"/>
              </a:rPr>
              <a:t>گ</a:t>
            </a:r>
            <a:r>
              <a:rPr lang="ar-SA" altLang="en-US" sz="2400" dirty="0" smtClean="0">
                <a:solidFill>
                  <a:srgbClr val="000000"/>
                </a:solidFill>
                <a:latin typeface="BLotus"/>
                <a:cs typeface="B Nazanin" panose="00000400000000000000" pitchFamily="2" charset="-78"/>
              </a:rPr>
              <a:t>ی </a:t>
            </a:r>
            <a:r>
              <a:rPr lang="ar-SA" altLang="en-US" sz="2400" dirty="0">
                <a:solidFill>
                  <a:srgbClr val="000000"/>
                </a:solidFill>
                <a:latin typeface="BLotus"/>
                <a:cs typeface="B Nazanin" panose="00000400000000000000" pitchFamily="2" charset="-78"/>
              </a:rPr>
              <a:t>بیشتر از </a:t>
            </a:r>
            <a:r>
              <a:rPr lang="ar-SA" altLang="en-US" sz="2400" dirty="0" smtClean="0">
                <a:solidFill>
                  <a:srgbClr val="000000"/>
                </a:solidFill>
                <a:latin typeface="BLotus"/>
                <a:cs typeface="B Nazanin" panose="00000400000000000000" pitchFamily="2" charset="-78"/>
              </a:rPr>
              <a:t>%</a:t>
            </a:r>
            <a:r>
              <a:rPr lang="en-US" altLang="en-US" sz="2400" dirty="0">
                <a:solidFill>
                  <a:srgbClr val="000000"/>
                </a:solidFill>
                <a:latin typeface="BLotus"/>
                <a:cs typeface="B Nazanin" panose="00000400000000000000" pitchFamily="2" charset="-78"/>
              </a:rPr>
              <a:t> </a:t>
            </a:r>
            <a:r>
              <a:rPr lang="ar-SA" altLang="en-US" sz="2400" dirty="0" smtClean="0">
                <a:solidFill>
                  <a:srgbClr val="000000"/>
                </a:solidFill>
                <a:latin typeface="BLotus"/>
                <a:cs typeface="B Nazanin" panose="00000400000000000000" pitchFamily="2" charset="-78"/>
              </a:rPr>
              <a:t>30باشد </a:t>
            </a:r>
            <a:r>
              <a:rPr lang="ar-SA" altLang="en-US" sz="2400" dirty="0">
                <a:solidFill>
                  <a:srgbClr val="000000"/>
                </a:solidFill>
                <a:latin typeface="BLotus"/>
                <a:cs typeface="B Nazanin" panose="00000400000000000000" pitchFamily="2" charset="-78"/>
              </a:rPr>
              <a:t>میتوانیم از کلویید </a:t>
            </a:r>
            <a:r>
              <a:rPr lang="fa-IR" altLang="en-US" sz="2400" dirty="0" smtClean="0">
                <a:solidFill>
                  <a:srgbClr val="000000"/>
                </a:solidFill>
                <a:latin typeface="BLotus"/>
                <a:cs typeface="B Nazanin" panose="00000400000000000000" pitchFamily="2" charset="-78"/>
              </a:rPr>
              <a:t>( آ</a:t>
            </a:r>
            <a:r>
              <a:rPr lang="ar-SA" altLang="en-US" sz="2400" dirty="0" smtClean="0">
                <a:solidFill>
                  <a:srgbClr val="000000"/>
                </a:solidFill>
                <a:latin typeface="BLotus"/>
                <a:cs typeface="B Nazanin" panose="00000400000000000000" pitchFamily="2" charset="-78"/>
              </a:rPr>
              <a:t>لبومین %</a:t>
            </a:r>
            <a:r>
              <a:rPr lang="en-US" altLang="en-US" sz="2400" dirty="0" smtClean="0">
                <a:solidFill>
                  <a:srgbClr val="000000"/>
                </a:solidFill>
                <a:latin typeface="BLotus"/>
                <a:cs typeface="B Nazanin" panose="00000400000000000000" pitchFamily="2" charset="-78"/>
              </a:rPr>
              <a:t>5 </a:t>
            </a:r>
            <a:r>
              <a:rPr lang="fa-IR" altLang="en-US" sz="2400" dirty="0" smtClean="0">
                <a:solidFill>
                  <a:srgbClr val="000000"/>
                </a:solidFill>
                <a:latin typeface="BLotus"/>
                <a:cs typeface="B Nazanin" panose="00000400000000000000" pitchFamily="2" charset="-78"/>
              </a:rPr>
              <a:t> </a:t>
            </a:r>
            <a:r>
              <a:rPr lang="ar-SA" altLang="en-US" sz="2400" dirty="0" smtClean="0">
                <a:solidFill>
                  <a:srgbClr val="000000"/>
                </a:solidFill>
                <a:latin typeface="BLotus"/>
                <a:cs typeface="B Nazanin" panose="00000400000000000000" pitchFamily="2" charset="-78"/>
              </a:rPr>
              <a:t>یا</a:t>
            </a:r>
            <a:r>
              <a:rPr lang="fa-IR" altLang="en-US" sz="2400" dirty="0">
                <a:solidFill>
                  <a:srgbClr val="000000"/>
                </a:solidFill>
                <a:latin typeface="BLotus"/>
                <a:cs typeface="B Nazanin" panose="00000400000000000000" pitchFamily="2" charset="-78"/>
              </a:rPr>
              <a:t> </a:t>
            </a:r>
            <a:r>
              <a:rPr lang="en-US" altLang="en-US" sz="2400" dirty="0" smtClean="0">
                <a:solidFill>
                  <a:srgbClr val="000000"/>
                </a:solidFill>
                <a:latin typeface="BLotus"/>
                <a:cs typeface="B Nazanin" panose="00000400000000000000" pitchFamily="2" charset="-78"/>
              </a:rPr>
              <a:t> </a:t>
            </a:r>
            <a:r>
              <a:rPr lang="en-US" altLang="en-US" sz="2400" dirty="0" smtClean="0">
                <a:solidFill>
                  <a:srgbClr val="000000"/>
                </a:solidFill>
                <a:latin typeface="TimesNewRomanPSMT"/>
                <a:cs typeface="B Nazanin" panose="00000400000000000000" pitchFamily="2" charset="-78"/>
              </a:rPr>
              <a:t>FFP</a:t>
            </a:r>
            <a:r>
              <a:rPr lang="fa-IR" altLang="en-US" sz="2400" dirty="0" smtClean="0">
                <a:solidFill>
                  <a:srgbClr val="000000"/>
                </a:solidFill>
                <a:latin typeface="TimesNewRomanPSMT"/>
                <a:cs typeface="B Nazanin" panose="00000400000000000000" pitchFamily="2" charset="-78"/>
              </a:rPr>
              <a:t> ) </a:t>
            </a:r>
            <a:r>
              <a:rPr lang="ar-SA" altLang="en-US" sz="2400" dirty="0" smtClean="0">
                <a:solidFill>
                  <a:srgbClr val="000000"/>
                </a:solidFill>
                <a:latin typeface="BLotus"/>
                <a:cs typeface="B Nazanin" panose="00000400000000000000" pitchFamily="2" charset="-78"/>
              </a:rPr>
              <a:t>استفاده کنیم</a:t>
            </a:r>
            <a:r>
              <a:rPr lang="en-US" altLang="en-US" sz="2400" dirty="0" smtClean="0">
                <a:solidFill>
                  <a:srgbClr val="000000"/>
                </a:solidFill>
                <a:latin typeface="BLotus"/>
                <a:cs typeface="B Nazanin" panose="00000400000000000000" pitchFamily="2" charset="-78"/>
              </a:rPr>
              <a:t> </a:t>
            </a:r>
            <a:r>
              <a:rPr lang="ar-SA" altLang="en-US" sz="2400" dirty="0" smtClean="0">
                <a:solidFill>
                  <a:srgbClr val="000000"/>
                </a:solidFill>
                <a:latin typeface="BLotus"/>
                <a:cs typeface="B Nazanin" panose="00000400000000000000" pitchFamily="2" charset="-78"/>
              </a:rPr>
              <a:t>. حجم</a:t>
            </a:r>
            <a:r>
              <a:rPr lang="fa-IR" altLang="en-US" sz="2400" dirty="0" smtClean="0">
                <a:solidFill>
                  <a:srgbClr val="000000"/>
                </a:solidFill>
                <a:latin typeface="BLotus"/>
                <a:cs typeface="B Nazanin" panose="00000400000000000000" pitchFamily="2" charset="-78"/>
              </a:rPr>
              <a:t> </a:t>
            </a:r>
            <a:r>
              <a:rPr lang="ar-SA" altLang="en-US" sz="2400" dirty="0" smtClean="0">
                <a:solidFill>
                  <a:srgbClr val="000000"/>
                </a:solidFill>
                <a:latin typeface="BLotus"/>
                <a:cs typeface="B Nazanin" panose="00000400000000000000" pitchFamily="2" charset="-78"/>
              </a:rPr>
              <a:t>کلویید </a:t>
            </a:r>
            <a:r>
              <a:rPr lang="ar-SA" altLang="en-US" sz="2400" dirty="0">
                <a:solidFill>
                  <a:srgbClr val="000000"/>
                </a:solidFill>
                <a:latin typeface="BLotus"/>
                <a:cs typeface="B Nazanin" panose="00000400000000000000" pitchFamily="2" charset="-78"/>
              </a:rPr>
              <a:t>از حجم سرم روزانه بیمار کم می شود</a:t>
            </a:r>
            <a:r>
              <a:rPr lang="en-US" altLang="en-US" sz="2400" dirty="0">
                <a:solidFill>
                  <a:srgbClr val="000000"/>
                </a:solidFill>
                <a:latin typeface="BLotus"/>
                <a:cs typeface="B Nazanin" panose="00000400000000000000" pitchFamily="2" charset="-78"/>
              </a:rPr>
              <a:t/>
            </a:r>
            <a:br>
              <a:rPr lang="en-US" altLang="en-US" sz="2400" dirty="0">
                <a:solidFill>
                  <a:srgbClr val="000000"/>
                </a:solidFill>
                <a:latin typeface="BLotus"/>
                <a:cs typeface="B Nazanin" panose="00000400000000000000" pitchFamily="2" charset="-78"/>
              </a:rPr>
            </a:br>
            <a:r>
              <a:rPr lang="ar-SA" altLang="en-US" sz="2400" dirty="0">
                <a:solidFill>
                  <a:srgbClr val="000000"/>
                </a:solidFill>
                <a:latin typeface="BLotus"/>
                <a:cs typeface="B Nazanin" panose="00000400000000000000" pitchFamily="2" charset="-78"/>
              </a:rPr>
              <a:t>در </a:t>
            </a:r>
            <a:r>
              <a:rPr lang="ar-SA" altLang="en-US" sz="2400" dirty="0" smtClean="0">
                <a:solidFill>
                  <a:srgbClr val="000000"/>
                </a:solidFill>
                <a:latin typeface="BLotus"/>
                <a:cs typeface="B Nazanin" panose="00000400000000000000" pitchFamily="2" charset="-78"/>
              </a:rPr>
              <a:t>سوخ</a:t>
            </a:r>
            <a:r>
              <a:rPr lang="fa-IR" altLang="en-US" sz="2400" dirty="0" smtClean="0">
                <a:solidFill>
                  <a:srgbClr val="000000"/>
                </a:solidFill>
                <a:latin typeface="BLotus"/>
                <a:cs typeface="B Nazanin" panose="00000400000000000000" pitchFamily="2" charset="-78"/>
              </a:rPr>
              <a:t>تگ</a:t>
            </a:r>
            <a:r>
              <a:rPr lang="ar-SA" altLang="en-US" sz="2400" dirty="0" smtClean="0">
                <a:solidFill>
                  <a:srgbClr val="000000"/>
                </a:solidFill>
                <a:latin typeface="BLotus"/>
                <a:cs typeface="B Nazanin" panose="00000400000000000000" pitchFamily="2" charset="-78"/>
              </a:rPr>
              <a:t>یهای استنشاقی</a:t>
            </a:r>
            <a:r>
              <a:rPr lang="fa-IR" altLang="en-US" sz="2400" dirty="0" smtClean="0">
                <a:solidFill>
                  <a:srgbClr val="000000"/>
                </a:solidFill>
                <a:latin typeface="BLotus"/>
                <a:cs typeface="B Nazanin" panose="00000400000000000000" pitchFamily="2" charset="-78"/>
              </a:rPr>
              <a:t> </a:t>
            </a:r>
            <a:r>
              <a:rPr lang="ar-SA" altLang="en-US" sz="2400" dirty="0" smtClean="0">
                <a:solidFill>
                  <a:srgbClr val="000000"/>
                </a:solidFill>
                <a:latin typeface="BLotus"/>
                <a:cs typeface="B Nazanin" panose="00000400000000000000" pitchFamily="2" charset="-78"/>
              </a:rPr>
              <a:t>در 8</a:t>
            </a:r>
            <a:r>
              <a:rPr lang="fa-IR" altLang="en-US" sz="2400" dirty="0" smtClean="0">
                <a:solidFill>
                  <a:srgbClr val="000000"/>
                </a:solidFill>
                <a:latin typeface="BLotus"/>
                <a:cs typeface="B Nazanin" panose="00000400000000000000" pitchFamily="2" charset="-78"/>
              </a:rPr>
              <a:t> </a:t>
            </a:r>
            <a:r>
              <a:rPr lang="ar-SA" altLang="en-US" sz="2400" dirty="0" smtClean="0">
                <a:solidFill>
                  <a:srgbClr val="000000"/>
                </a:solidFill>
                <a:latin typeface="BLotus"/>
                <a:cs typeface="B Nazanin" panose="00000400000000000000" pitchFamily="2" charset="-78"/>
              </a:rPr>
              <a:t>ساعت </a:t>
            </a:r>
            <a:r>
              <a:rPr lang="ar-SA" altLang="en-US" sz="2400" dirty="0">
                <a:solidFill>
                  <a:srgbClr val="000000"/>
                </a:solidFill>
                <a:latin typeface="BLotus"/>
                <a:cs typeface="B Nazanin" panose="00000400000000000000" pitchFamily="2" charset="-78"/>
              </a:rPr>
              <a:t>اول به ازای هر لیتر </a:t>
            </a:r>
            <a:r>
              <a:rPr lang="ar-SA" altLang="en-US" sz="2400" dirty="0" smtClean="0">
                <a:solidFill>
                  <a:srgbClr val="000000"/>
                </a:solidFill>
                <a:latin typeface="BLotus"/>
                <a:cs typeface="B Nazanin" panose="00000400000000000000" pitchFamily="2" charset="-78"/>
              </a:rPr>
              <a:t>رین</a:t>
            </a:r>
            <a:r>
              <a:rPr lang="fa-IR" altLang="en-US" sz="2400" dirty="0" smtClean="0">
                <a:solidFill>
                  <a:srgbClr val="000000"/>
                </a:solidFill>
                <a:latin typeface="BLotus"/>
                <a:cs typeface="B Nazanin" panose="00000400000000000000" pitchFamily="2" charset="-78"/>
              </a:rPr>
              <a:t>گ</a:t>
            </a:r>
            <a:r>
              <a:rPr lang="ar-SA" altLang="en-US" sz="2400" dirty="0" smtClean="0">
                <a:solidFill>
                  <a:srgbClr val="000000"/>
                </a:solidFill>
                <a:latin typeface="BLotus"/>
                <a:cs typeface="B Nazanin" panose="00000400000000000000" pitchFamily="2" charset="-78"/>
              </a:rPr>
              <a:t>ر </a:t>
            </a:r>
            <a:r>
              <a:rPr lang="ar-SA" altLang="en-US" sz="2400" dirty="0">
                <a:solidFill>
                  <a:srgbClr val="000000"/>
                </a:solidFill>
                <a:latin typeface="BLotus"/>
                <a:cs typeface="B Nazanin" panose="00000400000000000000" pitchFamily="2" charset="-78"/>
              </a:rPr>
              <a:t>یک ویال </a:t>
            </a:r>
            <a:r>
              <a:rPr lang="ar-SA" altLang="en-US" sz="2400" dirty="0" smtClean="0">
                <a:solidFill>
                  <a:srgbClr val="000000"/>
                </a:solidFill>
                <a:latin typeface="BLotus"/>
                <a:cs typeface="B Nazanin" panose="00000400000000000000" pitchFamily="2" charset="-78"/>
              </a:rPr>
              <a:t>بیکربنات</a:t>
            </a:r>
            <a:r>
              <a:rPr lang="fa-IR" altLang="en-US" sz="2400" dirty="0" smtClean="0">
                <a:solidFill>
                  <a:srgbClr val="000000"/>
                </a:solidFill>
                <a:latin typeface="BLotus"/>
                <a:cs typeface="B Nazanin" panose="00000400000000000000" pitchFamily="2" charset="-78"/>
              </a:rPr>
              <a:t> سدیم</a:t>
            </a:r>
            <a:r>
              <a:rPr lang="ar-SA" altLang="en-US" sz="2400" dirty="0" smtClean="0">
                <a:solidFill>
                  <a:srgbClr val="000000"/>
                </a:solidFill>
                <a:latin typeface="BLotus"/>
                <a:cs typeface="B Nazanin" panose="00000400000000000000" pitchFamily="2" charset="-78"/>
              </a:rPr>
              <a:t> </a:t>
            </a:r>
            <a:r>
              <a:rPr lang="ar-SA" altLang="en-US" sz="2400" dirty="0">
                <a:solidFill>
                  <a:srgbClr val="000000"/>
                </a:solidFill>
                <a:latin typeface="BLotus"/>
                <a:cs typeface="B Nazanin" panose="00000400000000000000" pitchFamily="2" charset="-78"/>
              </a:rPr>
              <a:t>اضافه </a:t>
            </a:r>
            <a:r>
              <a:rPr lang="ar-SA" altLang="en-US" sz="2400" dirty="0" smtClean="0">
                <a:solidFill>
                  <a:srgbClr val="000000"/>
                </a:solidFill>
                <a:latin typeface="BLotus"/>
                <a:cs typeface="B Nazanin" panose="00000400000000000000" pitchFamily="2" charset="-78"/>
              </a:rPr>
              <a:t>میکنیم</a:t>
            </a:r>
            <a:r>
              <a:rPr lang="fa-IR" altLang="en-US" sz="2400" dirty="0" smtClean="0">
                <a:solidFill>
                  <a:srgbClr val="000000"/>
                </a:solidFill>
                <a:latin typeface="BLotus"/>
                <a:cs typeface="B Nazanin" panose="00000400000000000000" pitchFamily="2" charset="-78"/>
              </a:rPr>
              <a:t> .</a:t>
            </a:r>
            <a:r>
              <a:rPr lang="en-US" altLang="en-US" sz="2400" dirty="0">
                <a:solidFill>
                  <a:srgbClr val="000000"/>
                </a:solidFill>
                <a:latin typeface="BLotus"/>
                <a:cs typeface="B Nazanin" panose="00000400000000000000" pitchFamily="2" charset="-78"/>
              </a:rPr>
              <a:t/>
            </a:r>
            <a:br>
              <a:rPr lang="en-US" altLang="en-US" sz="2400" dirty="0">
                <a:solidFill>
                  <a:srgbClr val="000000"/>
                </a:solidFill>
                <a:latin typeface="BLotus"/>
                <a:cs typeface="B Nazanin" panose="00000400000000000000" pitchFamily="2" charset="-78"/>
              </a:rPr>
            </a:br>
            <a:endParaRPr lang="en-US" altLang="en-US" sz="3600" dirty="0">
              <a:latin typeface="Arial" panose="020B0604020202020204" pitchFamily="34" charset="0"/>
              <a:cs typeface="B Nazanin" panose="00000400000000000000" pitchFamily="2" charset="-78"/>
            </a:endParaRPr>
          </a:p>
        </p:txBody>
      </p:sp>
    </p:spTree>
    <p:extLst>
      <p:ext uri="{BB962C8B-B14F-4D97-AF65-F5344CB8AC3E}">
        <p14:creationId xmlns:p14="http://schemas.microsoft.com/office/powerpoint/2010/main" val="8115948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pPr algn="r" rtl="1"/>
            <a:r>
              <a:rPr lang="ar-SA" sz="2400" dirty="0">
                <a:cs typeface="B Nazanin" panose="00000400000000000000" pitchFamily="2" charset="-78"/>
              </a:rPr>
              <a:t>مای</a:t>
            </a:r>
            <a:r>
              <a:rPr lang="fa-IR" sz="2400" dirty="0">
                <a:cs typeface="B Nazanin" panose="00000400000000000000" pitchFamily="2" charset="-78"/>
              </a:rPr>
              <a:t>ع</a:t>
            </a:r>
            <a:r>
              <a:rPr lang="ar-SA" sz="2400" dirty="0">
                <a:cs typeface="B Nazanin" panose="00000400000000000000" pitchFamily="2" charset="-78"/>
              </a:rPr>
              <a:t> درمانی ایده آل آن است که </a:t>
            </a:r>
            <a:r>
              <a:rPr lang="fa-IR" sz="2400" dirty="0" smtClean="0">
                <a:cs typeface="B Nazanin" panose="00000400000000000000" pitchFamily="2" charset="-78"/>
              </a:rPr>
              <a:t>از </a:t>
            </a:r>
            <a:r>
              <a:rPr lang="ar-SA" sz="2400" dirty="0" smtClean="0">
                <a:cs typeface="B Nazanin" panose="00000400000000000000" pitchFamily="2" charset="-78"/>
              </a:rPr>
              <a:t>نارس</a:t>
            </a:r>
            <a:r>
              <a:rPr lang="fa-IR" sz="2400" dirty="0">
                <a:cs typeface="B Nazanin" panose="00000400000000000000" pitchFamily="2" charset="-78"/>
              </a:rPr>
              <a:t>ا</a:t>
            </a:r>
            <a:r>
              <a:rPr lang="ar-SA" sz="2400" dirty="0">
                <a:cs typeface="B Nazanin" panose="00000400000000000000" pitchFamily="2" charset="-78"/>
              </a:rPr>
              <a:t>ئی حاد کلیه ، ادم ریوی و مغزی جلوگیری نماید. در صورت احیاء به موق</a:t>
            </a:r>
            <a:r>
              <a:rPr lang="fa-IR" sz="2400" dirty="0">
                <a:cs typeface="B Nazanin" panose="00000400000000000000" pitchFamily="2" charset="-78"/>
              </a:rPr>
              <a:t>ع</a:t>
            </a:r>
            <a:r>
              <a:rPr lang="ar-SA" sz="2400" dirty="0">
                <a:cs typeface="B Nazanin" panose="00000400000000000000" pitchFamily="2" charset="-78"/>
              </a:rPr>
              <a:t> مایعات</a:t>
            </a:r>
            <a:r>
              <a:rPr lang="en-US" sz="2400" dirty="0">
                <a:cs typeface="B Nazanin" panose="00000400000000000000" pitchFamily="2" charset="-78"/>
              </a:rPr>
              <a:t/>
            </a:r>
            <a:br>
              <a:rPr lang="en-US" sz="2400" dirty="0">
                <a:cs typeface="B Nazanin" panose="00000400000000000000" pitchFamily="2" charset="-78"/>
              </a:rPr>
            </a:br>
            <a:r>
              <a:rPr lang="ar-SA" sz="2400" dirty="0">
                <a:cs typeface="B Nazanin" panose="00000400000000000000" pitchFamily="2" charset="-78"/>
              </a:rPr>
              <a:t>برون ده قلبی که در اوایل سانحه کاهش یافته بود </a:t>
            </a:r>
            <a:r>
              <a:rPr lang="fa-IR" sz="2400" dirty="0">
                <a:cs typeface="B Nazanin" panose="00000400000000000000" pitchFamily="2" charset="-78"/>
              </a:rPr>
              <a:t>در</a:t>
            </a:r>
            <a:r>
              <a:rPr lang="ar-SA" sz="2400" dirty="0">
                <a:cs typeface="B Nazanin" panose="00000400000000000000" pitchFamily="2" charset="-78"/>
              </a:rPr>
              <a:t> مدت </a:t>
            </a:r>
            <a:r>
              <a:rPr lang="en-US" sz="2400" dirty="0" smtClean="0">
                <a:cs typeface="B Nazanin" panose="00000400000000000000" pitchFamily="2" charset="-78"/>
              </a:rPr>
              <a:t>18 -12</a:t>
            </a:r>
            <a:r>
              <a:rPr lang="fa-IR" sz="2400" dirty="0" smtClean="0">
                <a:cs typeface="B Nazanin" panose="00000400000000000000" pitchFamily="2" charset="-78"/>
              </a:rPr>
              <a:t> </a:t>
            </a:r>
            <a:r>
              <a:rPr lang="ar-SA" sz="2400" dirty="0" smtClean="0">
                <a:cs typeface="B Nazanin" panose="00000400000000000000" pitchFamily="2" charset="-78"/>
              </a:rPr>
              <a:t>ساعت </a:t>
            </a:r>
            <a:r>
              <a:rPr lang="ar-SA" sz="2400" dirty="0">
                <a:cs typeface="B Nazanin" panose="00000400000000000000" pitchFamily="2" charset="-78"/>
              </a:rPr>
              <a:t>پس از سوخت</a:t>
            </a:r>
            <a:r>
              <a:rPr lang="fa-IR" sz="2400" dirty="0">
                <a:cs typeface="B Nazanin" panose="00000400000000000000" pitchFamily="2" charset="-78"/>
              </a:rPr>
              <a:t>گ</a:t>
            </a:r>
            <a:r>
              <a:rPr lang="ar-SA" sz="2400" dirty="0">
                <a:cs typeface="B Nazanin" panose="00000400000000000000" pitchFamily="2" charset="-78"/>
              </a:rPr>
              <a:t>ی به حد نرمال می </a:t>
            </a:r>
            <a:r>
              <a:rPr lang="ar-SA" sz="2400" dirty="0" smtClean="0">
                <a:cs typeface="B Nazanin" panose="00000400000000000000" pitchFamily="2" charset="-78"/>
              </a:rPr>
              <a:t>رسد</a:t>
            </a:r>
            <a:r>
              <a:rPr lang="fa-IR" sz="2400" dirty="0" smtClean="0">
                <a:cs typeface="B Nazanin" panose="00000400000000000000" pitchFamily="2" charset="-78"/>
              </a:rPr>
              <a:t> </a:t>
            </a:r>
            <a:r>
              <a:rPr lang="ar-SA" sz="2400" dirty="0" smtClean="0">
                <a:cs typeface="B Nazanin" panose="00000400000000000000" pitchFamily="2" charset="-78"/>
              </a:rPr>
              <a:t>.</a:t>
            </a:r>
            <a:r>
              <a:rPr lang="fa-IR" sz="2400" dirty="0" smtClean="0">
                <a:cs typeface="B Nazanin" panose="00000400000000000000" pitchFamily="2" charset="-78"/>
              </a:rPr>
              <a:t> </a:t>
            </a:r>
            <a:r>
              <a:rPr lang="ar-SA" sz="2400" dirty="0" smtClean="0">
                <a:cs typeface="B Nazanin" panose="00000400000000000000" pitchFamily="2" charset="-78"/>
              </a:rPr>
              <a:t>در </a:t>
            </a:r>
            <a:r>
              <a:rPr lang="ar-SA" sz="2400" dirty="0">
                <a:cs typeface="B Nazanin" panose="00000400000000000000" pitchFamily="2" charset="-78"/>
              </a:rPr>
              <a:t>مواردی</a:t>
            </a:r>
            <a:r>
              <a:rPr lang="fa-IR" sz="2400" dirty="0">
                <a:cs typeface="B Nazanin" panose="00000400000000000000" pitchFamily="2" charset="-78"/>
              </a:rPr>
              <a:t> </a:t>
            </a:r>
            <a:r>
              <a:rPr lang="ar-SA" sz="2400" dirty="0">
                <a:cs typeface="B Nazanin" panose="00000400000000000000" pitchFamily="2" charset="-78"/>
              </a:rPr>
              <a:t>که برونده قلبی با مای</a:t>
            </a:r>
            <a:r>
              <a:rPr lang="fa-IR" sz="2400" dirty="0">
                <a:cs typeface="B Nazanin" panose="00000400000000000000" pitchFamily="2" charset="-78"/>
              </a:rPr>
              <a:t>ع</a:t>
            </a:r>
            <a:r>
              <a:rPr lang="ar-SA" sz="2400" dirty="0">
                <a:cs typeface="B Nazanin" panose="00000400000000000000" pitchFamily="2" charset="-78"/>
              </a:rPr>
              <a:t> درمانی اصلاح نشد</a:t>
            </a:r>
            <a:r>
              <a:rPr lang="fa-IR" sz="2400" dirty="0">
                <a:cs typeface="B Nazanin" panose="00000400000000000000" pitchFamily="2" charset="-78"/>
              </a:rPr>
              <a:t> </a:t>
            </a:r>
            <a:r>
              <a:rPr lang="ar-SA" sz="2400" dirty="0">
                <a:cs typeface="B Nazanin" panose="00000400000000000000" pitchFamily="2" charset="-78"/>
              </a:rPr>
              <a:t>باید به </a:t>
            </a:r>
            <a:r>
              <a:rPr lang="fa-IR" sz="2400" dirty="0">
                <a:cs typeface="B Nazanin" panose="00000400000000000000" pitchFamily="2" charset="-78"/>
              </a:rPr>
              <a:t>انفارکتوس میوکارد </a:t>
            </a:r>
            <a:r>
              <a:rPr lang="ar-SA" sz="2400" dirty="0">
                <a:cs typeface="B Nazanin" panose="00000400000000000000" pitchFamily="2" charset="-78"/>
              </a:rPr>
              <a:t>یا سایر عوامل نارسائی میوکارد مشکوک </a:t>
            </a:r>
            <a:r>
              <a:rPr lang="ar-SA" sz="2400" dirty="0" smtClean="0">
                <a:cs typeface="B Nazanin" panose="00000400000000000000" pitchFamily="2" charset="-78"/>
              </a:rPr>
              <a:t>شد</a:t>
            </a:r>
            <a:r>
              <a:rPr lang="fa-IR" sz="2400" dirty="0" smtClean="0">
                <a:cs typeface="B Nazanin" panose="00000400000000000000" pitchFamily="2" charset="-78"/>
              </a:rPr>
              <a:t> </a:t>
            </a:r>
            <a:r>
              <a:rPr lang="ar-SA" sz="2400" dirty="0" smtClean="0">
                <a:cs typeface="B Nazanin" panose="00000400000000000000" pitchFamily="2" charset="-78"/>
              </a:rPr>
              <a:t>اضطراب و</a:t>
            </a:r>
            <a:r>
              <a:rPr lang="fa-IR" sz="2400" dirty="0" smtClean="0">
                <a:cs typeface="B Nazanin" panose="00000400000000000000" pitchFamily="2" charset="-78"/>
              </a:rPr>
              <a:t> </a:t>
            </a:r>
            <a:r>
              <a:rPr lang="ar-SA" sz="2400" dirty="0" smtClean="0">
                <a:cs typeface="B Nazanin" panose="00000400000000000000" pitchFamily="2" charset="-78"/>
              </a:rPr>
              <a:t>بیقراری </a:t>
            </a:r>
            <a:r>
              <a:rPr lang="ar-SA" sz="2400" dirty="0">
                <a:cs typeface="B Nazanin" panose="00000400000000000000" pitchFamily="2" charset="-78"/>
              </a:rPr>
              <a:t>از علائم زودر</a:t>
            </a:r>
            <a:r>
              <a:rPr lang="fa-IR" sz="2400" dirty="0">
                <a:cs typeface="B Nazanin" panose="00000400000000000000" pitchFamily="2" charset="-78"/>
              </a:rPr>
              <a:t>س</a:t>
            </a:r>
            <a:r>
              <a:rPr lang="ar-SA" sz="2400" dirty="0">
                <a:cs typeface="B Nazanin" panose="00000400000000000000" pitchFamily="2" charset="-78"/>
              </a:rPr>
              <a:t> </a:t>
            </a:r>
            <a:r>
              <a:rPr lang="ar-SA" sz="2400" dirty="0" smtClean="0">
                <a:cs typeface="B Nazanin" panose="00000400000000000000" pitchFamily="2" charset="-78"/>
              </a:rPr>
              <a:t>هیپوولمی</a:t>
            </a:r>
            <a:r>
              <a:rPr lang="fa-IR" sz="2400" dirty="0" smtClean="0">
                <a:cs typeface="B Nazanin" panose="00000400000000000000" pitchFamily="2" charset="-78"/>
              </a:rPr>
              <a:t> </a:t>
            </a:r>
            <a:r>
              <a:rPr lang="ar-SA" sz="2400" dirty="0" smtClean="0">
                <a:cs typeface="B Nazanin" panose="00000400000000000000" pitchFamily="2" charset="-78"/>
              </a:rPr>
              <a:t>و </a:t>
            </a:r>
            <a:r>
              <a:rPr lang="ar-SA" sz="2400" dirty="0">
                <a:cs typeface="B Nazanin" panose="00000400000000000000" pitchFamily="2" charset="-78"/>
              </a:rPr>
              <a:t>هیپوکسمی می باشد . </a:t>
            </a:r>
            <a:r>
              <a:rPr lang="en-US" dirty="0">
                <a:cs typeface="B Nazanin" panose="00000400000000000000" pitchFamily="2" charset="-78"/>
              </a:rPr>
              <a:t/>
            </a:r>
            <a:br>
              <a:rPr lang="en-US" dirty="0">
                <a:cs typeface="B Nazanin" panose="00000400000000000000" pitchFamily="2" charset="-78"/>
              </a:rPr>
            </a:br>
            <a:endParaRPr lang="en-US" dirty="0">
              <a:cs typeface="B Nazanin" panose="00000400000000000000" pitchFamily="2" charset="-78"/>
            </a:endParaRPr>
          </a:p>
          <a:p>
            <a:pPr algn="r" rtl="1"/>
            <a:endParaRPr lang="en-US" dirty="0"/>
          </a:p>
        </p:txBody>
      </p:sp>
    </p:spTree>
    <p:extLst>
      <p:ext uri="{BB962C8B-B14F-4D97-AF65-F5344CB8AC3E}">
        <p14:creationId xmlns:p14="http://schemas.microsoft.com/office/powerpoint/2010/main" val="24314733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pPr algn="r" rtl="1"/>
            <a:r>
              <a:rPr lang="ar-SA" sz="2800" dirty="0" smtClean="0">
                <a:solidFill>
                  <a:srgbClr val="0000FF"/>
                </a:solidFill>
                <a:cs typeface="B Nazanin" panose="00000400000000000000" pitchFamily="2" charset="-78"/>
              </a:rPr>
              <a:t>برون</a:t>
            </a:r>
            <a:r>
              <a:rPr lang="fa-IR" sz="2800" dirty="0" smtClean="0">
                <a:solidFill>
                  <a:srgbClr val="0000FF"/>
                </a:solidFill>
                <a:cs typeface="B Nazanin" panose="00000400000000000000" pitchFamily="2" charset="-78"/>
              </a:rPr>
              <a:t> </a:t>
            </a:r>
            <a:r>
              <a:rPr lang="ar-SA" sz="2800" dirty="0" smtClean="0">
                <a:solidFill>
                  <a:srgbClr val="0000FF"/>
                </a:solidFill>
                <a:cs typeface="B Nazanin" panose="00000400000000000000" pitchFamily="2" charset="-78"/>
              </a:rPr>
              <a:t>ده </a:t>
            </a:r>
            <a:r>
              <a:rPr lang="ar-SA" sz="2800" dirty="0">
                <a:solidFill>
                  <a:srgbClr val="0000FF"/>
                </a:solidFill>
                <a:cs typeface="B Nazanin" panose="00000400000000000000" pitchFamily="2" charset="-78"/>
              </a:rPr>
              <a:t>ادراری در </a:t>
            </a:r>
            <a:r>
              <a:rPr lang="ar-SA" sz="2800" dirty="0" smtClean="0">
                <a:solidFill>
                  <a:srgbClr val="0000FF"/>
                </a:solidFill>
                <a:cs typeface="B Nazanin" panose="00000400000000000000" pitchFamily="2" charset="-78"/>
              </a:rPr>
              <a:t>ساعت</a:t>
            </a:r>
            <a:endParaRPr lang="fa-IR" sz="2800" dirty="0" smtClean="0">
              <a:cs typeface="B Nazanin" panose="00000400000000000000" pitchFamily="2" charset="-78"/>
            </a:endParaRPr>
          </a:p>
          <a:p>
            <a:pPr marL="0" indent="0" algn="r" rtl="1">
              <a:buNone/>
            </a:pPr>
            <a:r>
              <a:rPr lang="ar-SA" sz="2800" dirty="0" smtClean="0">
                <a:cs typeface="B Nazanin" panose="00000400000000000000" pitchFamily="2" charset="-78"/>
              </a:rPr>
              <a:t> </a:t>
            </a:r>
            <a:r>
              <a:rPr lang="ar-SA" sz="2400" dirty="0">
                <a:cs typeface="B Nazanin" panose="00000400000000000000" pitchFamily="2" charset="-78"/>
              </a:rPr>
              <a:t>مانیتورینگ </a:t>
            </a:r>
            <a:r>
              <a:rPr lang="ar-SA" sz="2400" dirty="0" smtClean="0">
                <a:cs typeface="B Nazanin" panose="00000400000000000000" pitchFamily="2" charset="-78"/>
              </a:rPr>
              <a:t>برون</a:t>
            </a:r>
            <a:r>
              <a:rPr lang="fa-IR" sz="2400" dirty="0" smtClean="0">
                <a:cs typeface="B Nazanin" panose="00000400000000000000" pitchFamily="2" charset="-78"/>
              </a:rPr>
              <a:t> </a:t>
            </a:r>
            <a:r>
              <a:rPr lang="ar-SA" sz="2400" dirty="0" smtClean="0">
                <a:cs typeface="B Nazanin" panose="00000400000000000000" pitchFamily="2" charset="-78"/>
              </a:rPr>
              <a:t>ده </a:t>
            </a:r>
            <a:r>
              <a:rPr lang="ar-SA" sz="2400" dirty="0">
                <a:cs typeface="B Nazanin" panose="00000400000000000000" pitchFamily="2" charset="-78"/>
              </a:rPr>
              <a:t>ادراری که با </a:t>
            </a:r>
            <a:r>
              <a:rPr lang="ar-SA" sz="2400" dirty="0" smtClean="0">
                <a:cs typeface="B Nazanin" panose="00000400000000000000" pitchFamily="2" charset="-78"/>
              </a:rPr>
              <a:t>استفاده </a:t>
            </a:r>
            <a:r>
              <a:rPr lang="ar-SA" sz="2400" dirty="0">
                <a:cs typeface="B Nazanin" panose="00000400000000000000" pitchFamily="2" charset="-78"/>
              </a:rPr>
              <a:t>از کاتتریزاسیون ادراری انجام می شود معیار قابل اعتمادی </a:t>
            </a:r>
            <a:r>
              <a:rPr lang="ar-SA" sz="2400" dirty="0" smtClean="0">
                <a:cs typeface="B Nazanin" panose="00000400000000000000" pitchFamily="2" charset="-78"/>
              </a:rPr>
              <a:t>جهت</a:t>
            </a:r>
            <a:r>
              <a:rPr lang="fa-IR" sz="2400" dirty="0" smtClean="0">
                <a:cs typeface="B Nazanin" panose="00000400000000000000" pitchFamily="2" charset="-78"/>
              </a:rPr>
              <a:t> </a:t>
            </a:r>
            <a:r>
              <a:rPr lang="ar-SA" sz="2400" dirty="0" smtClean="0">
                <a:cs typeface="B Nazanin" panose="00000400000000000000" pitchFamily="2" charset="-78"/>
              </a:rPr>
              <a:t>تایید </a:t>
            </a:r>
            <a:r>
              <a:rPr lang="ar-SA" sz="2400" dirty="0">
                <a:cs typeface="B Nazanin" panose="00000400000000000000" pitchFamily="2" charset="-78"/>
              </a:rPr>
              <a:t>کفایت </a:t>
            </a:r>
            <a:r>
              <a:rPr lang="ar-SA" sz="2400" dirty="0" smtClean="0">
                <a:cs typeface="B Nazanin" panose="00000400000000000000" pitchFamily="2" charset="-78"/>
              </a:rPr>
              <a:t>مای</a:t>
            </a:r>
            <a:r>
              <a:rPr lang="fa-IR" sz="2400" dirty="0" smtClean="0">
                <a:cs typeface="B Nazanin" panose="00000400000000000000" pitchFamily="2" charset="-78"/>
              </a:rPr>
              <a:t>ع</a:t>
            </a:r>
            <a:r>
              <a:rPr lang="ar-SA" sz="2400" dirty="0" smtClean="0">
                <a:cs typeface="B Nazanin" panose="00000400000000000000" pitchFamily="2" charset="-78"/>
              </a:rPr>
              <a:t> </a:t>
            </a:r>
            <a:r>
              <a:rPr lang="ar-SA" sz="2400" dirty="0">
                <a:cs typeface="B Nazanin" panose="00000400000000000000" pitchFamily="2" charset="-78"/>
              </a:rPr>
              <a:t>درمانی است</a:t>
            </a:r>
            <a:r>
              <a:rPr lang="en-US" sz="2400" dirty="0">
                <a:cs typeface="B Nazanin" panose="00000400000000000000" pitchFamily="2" charset="-78"/>
              </a:rPr>
              <a:t> .</a:t>
            </a:r>
            <a:br>
              <a:rPr lang="en-US" sz="2400" dirty="0">
                <a:cs typeface="B Nazanin" panose="00000400000000000000" pitchFamily="2" charset="-78"/>
              </a:rPr>
            </a:br>
            <a:r>
              <a:rPr lang="ar-SA" sz="2400" dirty="0" smtClean="0">
                <a:solidFill>
                  <a:srgbClr val="0000FF"/>
                </a:solidFill>
                <a:cs typeface="B Nazanin" panose="00000400000000000000" pitchFamily="2" charset="-78"/>
              </a:rPr>
              <a:t>بزرگسالان</a:t>
            </a:r>
            <a:r>
              <a:rPr lang="ar-SA" sz="2400" dirty="0" smtClean="0">
                <a:cs typeface="B Nazanin" panose="00000400000000000000" pitchFamily="2" charset="-78"/>
              </a:rPr>
              <a:t>:</a:t>
            </a:r>
            <a:r>
              <a:rPr lang="fa-IR" sz="2400" dirty="0" smtClean="0">
                <a:cs typeface="B Nazanin" panose="00000400000000000000" pitchFamily="2" charset="-78"/>
              </a:rPr>
              <a:t> </a:t>
            </a:r>
            <a:r>
              <a:rPr lang="en-US" sz="2400" dirty="0">
                <a:cs typeface="B Nazanin" panose="00000400000000000000" pitchFamily="2" charset="-78"/>
              </a:rPr>
              <a:t> </a:t>
            </a:r>
            <a:r>
              <a:rPr lang="en-US" sz="2400" dirty="0" smtClean="0">
                <a:cs typeface="B Nazanin" panose="00000400000000000000" pitchFamily="2" charset="-78"/>
              </a:rPr>
              <a:t>0.5 -1</a:t>
            </a:r>
            <a:r>
              <a:rPr lang="ar-SA" sz="2400" dirty="0" smtClean="0">
                <a:cs typeface="B Nazanin" panose="00000400000000000000" pitchFamily="2" charset="-78"/>
              </a:rPr>
              <a:t>سی </a:t>
            </a:r>
            <a:r>
              <a:rPr lang="ar-SA" sz="2400" dirty="0">
                <a:cs typeface="B Nazanin" panose="00000400000000000000" pitchFamily="2" charset="-78"/>
              </a:rPr>
              <a:t>سی به ازای هر کیلو گرم وزن بدن در ساعت ( </a:t>
            </a:r>
            <a:r>
              <a:rPr lang="en-US" sz="2400" dirty="0" smtClean="0">
                <a:cs typeface="B Nazanin" panose="00000400000000000000" pitchFamily="2" charset="-78"/>
              </a:rPr>
              <a:t> 50 </a:t>
            </a:r>
            <a:r>
              <a:rPr lang="ar-SA" sz="2400" dirty="0" smtClean="0">
                <a:cs typeface="B Nazanin" panose="00000400000000000000" pitchFamily="2" charset="-78"/>
              </a:rPr>
              <a:t>تا </a:t>
            </a:r>
            <a:r>
              <a:rPr lang="en-US" sz="2400" dirty="0" smtClean="0">
                <a:cs typeface="B Nazanin" panose="00000400000000000000" pitchFamily="2" charset="-78"/>
              </a:rPr>
              <a:t>30</a:t>
            </a:r>
            <a:r>
              <a:rPr lang="fa-IR" sz="2400" dirty="0" smtClean="0">
                <a:cs typeface="B Nazanin" panose="00000400000000000000" pitchFamily="2" charset="-78"/>
              </a:rPr>
              <a:t> </a:t>
            </a:r>
            <a:r>
              <a:rPr lang="ar-SA" sz="2400" dirty="0" smtClean="0">
                <a:cs typeface="B Nazanin" panose="00000400000000000000" pitchFamily="2" charset="-78"/>
              </a:rPr>
              <a:t>سی </a:t>
            </a:r>
            <a:r>
              <a:rPr lang="ar-SA" sz="2400" dirty="0">
                <a:cs typeface="B Nazanin" panose="00000400000000000000" pitchFamily="2" charset="-78"/>
              </a:rPr>
              <a:t>سی در </a:t>
            </a:r>
            <a:r>
              <a:rPr lang="ar-SA" sz="2400" dirty="0" smtClean="0">
                <a:cs typeface="B Nazanin" panose="00000400000000000000" pitchFamily="2" charset="-78"/>
              </a:rPr>
              <a:t>ساعت</a:t>
            </a:r>
            <a:r>
              <a:rPr lang="fa-IR" sz="2400" dirty="0" smtClean="0">
                <a:cs typeface="B Nazanin" panose="00000400000000000000" pitchFamily="2" charset="-78"/>
              </a:rPr>
              <a:t>) </a:t>
            </a:r>
            <a:r>
              <a:rPr lang="en-US" sz="2400" dirty="0">
                <a:cs typeface="B Nazanin" panose="00000400000000000000" pitchFamily="2" charset="-78"/>
              </a:rPr>
              <a:t/>
            </a:r>
            <a:br>
              <a:rPr lang="en-US" sz="2400" dirty="0">
                <a:cs typeface="B Nazanin" panose="00000400000000000000" pitchFamily="2" charset="-78"/>
              </a:rPr>
            </a:br>
            <a:r>
              <a:rPr lang="ar-SA" sz="2400" dirty="0">
                <a:cs typeface="B Nazanin" panose="00000400000000000000" pitchFamily="2" charset="-78"/>
              </a:rPr>
              <a:t>کودکان زیر </a:t>
            </a:r>
            <a:r>
              <a:rPr lang="en-US" sz="2400" dirty="0" smtClean="0">
                <a:cs typeface="B Nazanin" panose="00000400000000000000" pitchFamily="2" charset="-78"/>
              </a:rPr>
              <a:t> 30</a:t>
            </a:r>
            <a:r>
              <a:rPr lang="ar-SA" sz="2400" dirty="0">
                <a:cs typeface="B Nazanin" panose="00000400000000000000" pitchFamily="2" charset="-78"/>
              </a:rPr>
              <a:t>کیلوگرم </a:t>
            </a:r>
            <a:r>
              <a:rPr lang="en-US" sz="2400" dirty="0" smtClean="0">
                <a:cs typeface="B Nazanin" panose="00000400000000000000" pitchFamily="2" charset="-78"/>
              </a:rPr>
              <a:t> 1</a:t>
            </a:r>
            <a:r>
              <a:rPr lang="ar-SA" sz="2400" dirty="0">
                <a:cs typeface="B Nazanin" panose="00000400000000000000" pitchFamily="2" charset="-78"/>
              </a:rPr>
              <a:t>سی سی به ازای هرکیلو گرم وزن بدن در </a:t>
            </a:r>
            <a:r>
              <a:rPr lang="ar-SA" sz="2400" dirty="0" smtClean="0">
                <a:cs typeface="B Nazanin" panose="00000400000000000000" pitchFamily="2" charset="-78"/>
              </a:rPr>
              <a:t>ساعت</a:t>
            </a:r>
            <a:endParaRPr lang="en-US" sz="2400" dirty="0" smtClean="0">
              <a:cs typeface="B Nazanin" panose="00000400000000000000" pitchFamily="2" charset="-78"/>
            </a:endParaRPr>
          </a:p>
          <a:p>
            <a:pPr marL="0" indent="0" algn="r" rtl="1">
              <a:buNone/>
            </a:pPr>
            <a:r>
              <a:rPr lang="ar-SA" b="1" dirty="0">
                <a:cs typeface="B Nazanin" panose="00000400000000000000" pitchFamily="2" charset="-78"/>
              </a:rPr>
              <a:t>الی</a:t>
            </a:r>
            <a:r>
              <a:rPr lang="fa-IR" b="1" dirty="0">
                <a:cs typeface="B Nazanin" panose="00000400000000000000" pitchFamily="2" charset="-78"/>
              </a:rPr>
              <a:t>گ</a:t>
            </a:r>
            <a:r>
              <a:rPr lang="ar-SA" b="1" dirty="0">
                <a:cs typeface="B Nazanin" panose="00000400000000000000" pitchFamily="2" charset="-78"/>
              </a:rPr>
              <a:t>وری </a:t>
            </a:r>
            <a:r>
              <a:rPr lang="ar-SA" sz="2400" dirty="0">
                <a:cs typeface="B Nazanin" panose="00000400000000000000" pitchFamily="2" charset="-78"/>
              </a:rPr>
              <a:t>از اولین علائم افزایش مقاومت عروقی و کاهش برون</a:t>
            </a:r>
            <a:r>
              <a:rPr lang="fa-IR" sz="2400" dirty="0">
                <a:cs typeface="B Nazanin" panose="00000400000000000000" pitchFamily="2" charset="-78"/>
              </a:rPr>
              <a:t> </a:t>
            </a:r>
            <a:r>
              <a:rPr lang="ar-SA" sz="2400" dirty="0">
                <a:cs typeface="B Nazanin" panose="00000400000000000000" pitchFamily="2" charset="-78"/>
              </a:rPr>
              <a:t>ده قلبی در نتیجه دریافت ناکافی مایعات است در این</a:t>
            </a:r>
            <a:r>
              <a:rPr lang="en-US" sz="2400" dirty="0">
                <a:cs typeface="B Nazanin" panose="00000400000000000000" pitchFamily="2" charset="-78"/>
              </a:rPr>
              <a:t> </a:t>
            </a:r>
            <a:r>
              <a:rPr lang="ar-SA" sz="2400" dirty="0">
                <a:cs typeface="B Nazanin" panose="00000400000000000000" pitchFamily="2" charset="-78"/>
              </a:rPr>
              <a:t>شرایط تجویز دیورتیک ممنوع است و باید به حجم مای</a:t>
            </a:r>
            <a:r>
              <a:rPr lang="fa-IR" sz="2400" dirty="0">
                <a:cs typeface="B Nazanin" panose="00000400000000000000" pitchFamily="2" charset="-78"/>
              </a:rPr>
              <a:t>ع</a:t>
            </a:r>
            <a:r>
              <a:rPr lang="ar-SA" sz="2400" dirty="0">
                <a:cs typeface="B Nazanin" panose="00000400000000000000" pitchFamily="2" charset="-78"/>
              </a:rPr>
              <a:t> تزریقی افزود</a:t>
            </a:r>
            <a:r>
              <a:rPr lang="en-US" sz="2400" dirty="0">
                <a:cs typeface="B Nazanin" panose="00000400000000000000" pitchFamily="2" charset="-78"/>
              </a:rPr>
              <a:t>.</a:t>
            </a:r>
            <a:endParaRPr lang="fa-IR" sz="2400" dirty="0">
              <a:cs typeface="B Nazanin" panose="00000400000000000000" pitchFamily="2" charset="-78"/>
            </a:endParaRPr>
          </a:p>
          <a:p>
            <a:pPr marL="0" indent="0" algn="r" rtl="1">
              <a:buNone/>
            </a:pPr>
            <a:endParaRPr lang="en-US" sz="2400" dirty="0" smtClean="0">
              <a:cs typeface="B Nazanin" panose="00000400000000000000" pitchFamily="2" charset="-78"/>
            </a:endParaRPr>
          </a:p>
          <a:p>
            <a:pPr marL="0" indent="0" algn="r" rtl="1">
              <a:buNone/>
            </a:pPr>
            <a:r>
              <a:rPr lang="en-US" sz="2800" dirty="0" smtClean="0">
                <a:cs typeface="B Nazanin" panose="00000400000000000000" pitchFamily="2" charset="-78"/>
              </a:rPr>
              <a:t/>
            </a:r>
            <a:br>
              <a:rPr lang="en-US" sz="2800" dirty="0" smtClean="0">
                <a:cs typeface="B Nazanin" panose="00000400000000000000" pitchFamily="2" charset="-78"/>
              </a:rPr>
            </a:br>
            <a:endParaRPr lang="en-US" sz="2800" dirty="0">
              <a:cs typeface="B Nazanin" panose="00000400000000000000" pitchFamily="2" charset="-78"/>
            </a:endParaRPr>
          </a:p>
        </p:txBody>
      </p:sp>
    </p:spTree>
    <p:extLst>
      <p:ext uri="{BB962C8B-B14F-4D97-AF65-F5344CB8AC3E}">
        <p14:creationId xmlns:p14="http://schemas.microsoft.com/office/powerpoint/2010/main" val="37386372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668963"/>
          </a:xfrm>
        </p:spPr>
        <p:txBody>
          <a:bodyPr>
            <a:normAutofit/>
          </a:bodyPr>
          <a:lstStyle/>
          <a:p>
            <a:pPr marL="0" indent="0" algn="r" rtl="1">
              <a:buNone/>
            </a:pPr>
            <a:r>
              <a:rPr lang="en-US" sz="2400" dirty="0">
                <a:cs typeface="B Nazanin" panose="00000400000000000000" pitchFamily="2" charset="-78"/>
              </a:rPr>
              <a:t/>
            </a:r>
            <a:br>
              <a:rPr lang="en-US" sz="2400" dirty="0">
                <a:cs typeface="B Nazanin" panose="00000400000000000000" pitchFamily="2" charset="-78"/>
              </a:rPr>
            </a:br>
            <a:r>
              <a:rPr lang="ar-SA" sz="2400" dirty="0" smtClean="0">
                <a:solidFill>
                  <a:srgbClr val="0000FF"/>
                </a:solidFill>
                <a:cs typeface="B Nazanin" panose="00000400000000000000" pitchFamily="2" charset="-78"/>
              </a:rPr>
              <a:t>ادرار حاوی ذرات قرمز رنگ </a:t>
            </a:r>
            <a:r>
              <a:rPr lang="fa-IR" sz="2400" dirty="0" smtClean="0">
                <a:solidFill>
                  <a:srgbClr val="0000FF"/>
                </a:solidFill>
                <a:cs typeface="B Nazanin" panose="00000400000000000000" pitchFamily="2" charset="-78"/>
              </a:rPr>
              <a:t>( ادرار هماچوریک ) </a:t>
            </a:r>
            <a:r>
              <a:rPr lang="ar-SA" sz="2400" dirty="0" smtClean="0">
                <a:cs typeface="B Nazanin" panose="00000400000000000000" pitchFamily="2" charset="-78"/>
              </a:rPr>
              <a:t>: </a:t>
            </a:r>
            <a:r>
              <a:rPr lang="ar-SA" sz="2400" dirty="0">
                <a:cs typeface="B Nazanin" panose="00000400000000000000" pitchFamily="2" charset="-78"/>
              </a:rPr>
              <a:t>بیماران با آسیب الکتریکی با ولتاژ بالا یا بیمار با آسیب </a:t>
            </a:r>
            <a:r>
              <a:rPr lang="ar-SA" sz="2400" dirty="0" smtClean="0">
                <a:cs typeface="B Nazanin" panose="00000400000000000000" pitchFamily="2" charset="-78"/>
              </a:rPr>
              <a:t>وسی</a:t>
            </a:r>
            <a:r>
              <a:rPr lang="fa-IR" sz="2400" dirty="0" smtClean="0">
                <a:cs typeface="B Nazanin" panose="00000400000000000000" pitchFamily="2" charset="-78"/>
              </a:rPr>
              <a:t>ع</a:t>
            </a:r>
            <a:r>
              <a:rPr lang="ar-SA" sz="2400" dirty="0" smtClean="0">
                <a:cs typeface="B Nazanin" panose="00000400000000000000" pitchFamily="2" charset="-78"/>
              </a:rPr>
              <a:t> </a:t>
            </a:r>
            <a:r>
              <a:rPr lang="ar-SA" sz="2400" dirty="0">
                <a:cs typeface="B Nazanin" panose="00000400000000000000" pitchFamily="2" charset="-78"/>
              </a:rPr>
              <a:t>ممکن است علامتی مثل ادرار </a:t>
            </a:r>
            <a:r>
              <a:rPr lang="ar-SA" sz="2400" dirty="0" smtClean="0">
                <a:cs typeface="B Nazanin" panose="00000400000000000000" pitchFamily="2" charset="-78"/>
              </a:rPr>
              <a:t>حاوی</a:t>
            </a:r>
            <a:r>
              <a:rPr lang="fa-IR" sz="2400" dirty="0" smtClean="0">
                <a:cs typeface="B Nazanin" panose="00000400000000000000" pitchFamily="2" charset="-78"/>
              </a:rPr>
              <a:t> </a:t>
            </a:r>
            <a:r>
              <a:rPr lang="ar-SA" sz="2400" dirty="0" smtClean="0">
                <a:cs typeface="B Nazanin" panose="00000400000000000000" pitchFamily="2" charset="-78"/>
              </a:rPr>
              <a:t>میوگلوبین </a:t>
            </a:r>
            <a:r>
              <a:rPr lang="ar-SA" sz="2400" dirty="0">
                <a:cs typeface="B Nazanin" panose="00000400000000000000" pitchFamily="2" charset="-78"/>
              </a:rPr>
              <a:t>یا هموگلوبین </a:t>
            </a:r>
            <a:r>
              <a:rPr lang="ar-SA" sz="2400" dirty="0" smtClean="0">
                <a:cs typeface="B Nazanin" panose="00000400000000000000" pitchFamily="2" charset="-78"/>
              </a:rPr>
              <a:t>داشته باش</a:t>
            </a:r>
            <a:r>
              <a:rPr lang="fa-IR" sz="2400" dirty="0" smtClean="0">
                <a:cs typeface="B Nazanin" panose="00000400000000000000" pitchFamily="2" charset="-78"/>
              </a:rPr>
              <a:t>ن</a:t>
            </a:r>
            <a:r>
              <a:rPr lang="ar-SA" sz="2400" dirty="0" smtClean="0">
                <a:cs typeface="B Nazanin" panose="00000400000000000000" pitchFamily="2" charset="-78"/>
              </a:rPr>
              <a:t>د</a:t>
            </a:r>
            <a:r>
              <a:rPr lang="fa-IR" sz="2400" dirty="0" smtClean="0">
                <a:cs typeface="B Nazanin" panose="00000400000000000000" pitchFamily="2" charset="-78"/>
              </a:rPr>
              <a:t> .</a:t>
            </a:r>
            <a:r>
              <a:rPr lang="ar-SA" sz="2400" dirty="0" smtClean="0">
                <a:cs typeface="B Nazanin" panose="00000400000000000000" pitchFamily="2" charset="-78"/>
              </a:rPr>
              <a:t> </a:t>
            </a:r>
            <a:r>
              <a:rPr lang="ar-SA" sz="2400" dirty="0">
                <a:cs typeface="B Nazanin" panose="00000400000000000000" pitchFamily="2" charset="-78"/>
              </a:rPr>
              <a:t>در چنین شرایطی با افزایش حجم مایعات دریافتی باید حجم ادرار را </a:t>
            </a:r>
            <a:r>
              <a:rPr lang="ar-SA" sz="2400" dirty="0" smtClean="0">
                <a:cs typeface="B Nazanin" panose="00000400000000000000" pitchFamily="2" charset="-78"/>
              </a:rPr>
              <a:t>به</a:t>
            </a:r>
            <a:r>
              <a:rPr lang="fa-IR" sz="2400" dirty="0" smtClean="0">
                <a:cs typeface="B Nazanin" panose="00000400000000000000" pitchFamily="2" charset="-78"/>
              </a:rPr>
              <a:t> </a:t>
            </a:r>
            <a:r>
              <a:rPr lang="en-US" sz="2400" dirty="0" smtClean="0">
                <a:cs typeface="B Nazanin" panose="00000400000000000000" pitchFamily="2" charset="-78"/>
              </a:rPr>
              <a:t> 1</a:t>
            </a:r>
            <a:r>
              <a:rPr lang="ar-SA" sz="2400" dirty="0">
                <a:cs typeface="B Nazanin" panose="00000400000000000000" pitchFamily="2" charset="-78"/>
              </a:rPr>
              <a:t>تا </a:t>
            </a:r>
            <a:r>
              <a:rPr lang="en-US" sz="2400" dirty="0" smtClean="0">
                <a:cs typeface="B Nazanin" panose="00000400000000000000" pitchFamily="2" charset="-78"/>
              </a:rPr>
              <a:t>1/5</a:t>
            </a:r>
            <a:r>
              <a:rPr lang="fa-IR" sz="2400" dirty="0" smtClean="0">
                <a:cs typeface="B Nazanin" panose="00000400000000000000" pitchFamily="2" charset="-78"/>
              </a:rPr>
              <a:t> </a:t>
            </a:r>
            <a:r>
              <a:rPr lang="ar-SA" sz="2400" dirty="0" smtClean="0">
                <a:cs typeface="B Nazanin" panose="00000400000000000000" pitchFamily="2" charset="-78"/>
              </a:rPr>
              <a:t>سی سی</a:t>
            </a:r>
            <a:r>
              <a:rPr lang="fa-IR" sz="2400" dirty="0" smtClean="0">
                <a:cs typeface="B Nazanin" panose="00000400000000000000" pitchFamily="2" charset="-78"/>
              </a:rPr>
              <a:t> </a:t>
            </a:r>
            <a:r>
              <a:rPr lang="ar-SA" sz="2400" dirty="0" smtClean="0">
                <a:cs typeface="B Nazanin" panose="00000400000000000000" pitchFamily="2" charset="-78"/>
              </a:rPr>
              <a:t>کیلوگرم </a:t>
            </a:r>
            <a:r>
              <a:rPr lang="ar-SA" sz="2400" dirty="0">
                <a:cs typeface="B Nazanin" panose="00000400000000000000" pitchFamily="2" charset="-78"/>
              </a:rPr>
              <a:t>در ساعت رساند یا حدودا </a:t>
            </a:r>
            <a:r>
              <a:rPr lang="en-US" sz="2400" dirty="0">
                <a:cs typeface="B Nazanin" panose="00000400000000000000" pitchFamily="2" charset="-78"/>
              </a:rPr>
              <a:t> </a:t>
            </a:r>
            <a:r>
              <a:rPr lang="en-US" sz="2400" dirty="0" smtClean="0">
                <a:cs typeface="B Nazanin" panose="00000400000000000000" pitchFamily="2" charset="-78"/>
              </a:rPr>
              <a:t>75</a:t>
            </a:r>
            <a:r>
              <a:rPr lang="ar-SA" sz="2400" dirty="0">
                <a:cs typeface="B Nazanin" panose="00000400000000000000" pitchFamily="2" charset="-78"/>
              </a:rPr>
              <a:t>تا </a:t>
            </a:r>
            <a:r>
              <a:rPr lang="en-US" sz="2400" dirty="0" smtClean="0">
                <a:cs typeface="B Nazanin" panose="00000400000000000000" pitchFamily="2" charset="-78"/>
              </a:rPr>
              <a:t>100</a:t>
            </a:r>
            <a:r>
              <a:rPr lang="fa-IR" sz="2400" dirty="0" smtClean="0">
                <a:cs typeface="B Nazanin" panose="00000400000000000000" pitchFamily="2" charset="-78"/>
              </a:rPr>
              <a:t> </a:t>
            </a:r>
            <a:r>
              <a:rPr lang="ar-SA" sz="2400" dirty="0" smtClean="0">
                <a:cs typeface="B Nazanin" panose="00000400000000000000" pitchFamily="2" charset="-78"/>
              </a:rPr>
              <a:t>سی </a:t>
            </a:r>
            <a:r>
              <a:rPr lang="ar-SA" sz="2400" dirty="0">
                <a:cs typeface="B Nazanin" panose="00000400000000000000" pitchFamily="2" charset="-78"/>
              </a:rPr>
              <a:t>سی در ساعت تا رنگ ادرار روشن شود و نیاز به دیورتیک را </a:t>
            </a:r>
            <a:r>
              <a:rPr lang="ar-SA" sz="2400" dirty="0" smtClean="0">
                <a:cs typeface="B Nazanin" panose="00000400000000000000" pitchFamily="2" charset="-78"/>
              </a:rPr>
              <a:t>مرتف</a:t>
            </a:r>
            <a:r>
              <a:rPr lang="fa-IR" sz="2400" dirty="0">
                <a:cs typeface="B Nazanin" panose="00000400000000000000" pitchFamily="2" charset="-78"/>
              </a:rPr>
              <a:t>ع</a:t>
            </a:r>
            <a:r>
              <a:rPr lang="ar-SA" sz="2400" dirty="0" smtClean="0">
                <a:cs typeface="B Nazanin" panose="00000400000000000000" pitchFamily="2" charset="-78"/>
              </a:rPr>
              <a:t> </a:t>
            </a:r>
            <a:r>
              <a:rPr lang="ar-SA" sz="2400" dirty="0">
                <a:cs typeface="B Nazanin" panose="00000400000000000000" pitchFamily="2" charset="-78"/>
              </a:rPr>
              <a:t>سازد  . </a:t>
            </a:r>
            <a:r>
              <a:rPr lang="fa-IR" sz="2400" dirty="0" smtClean="0">
                <a:cs typeface="B Nazanin" panose="00000400000000000000" pitchFamily="2" charset="-78"/>
              </a:rPr>
              <a:t>وقتی </a:t>
            </a:r>
            <a:r>
              <a:rPr lang="fa-IR" sz="2400" dirty="0">
                <a:cs typeface="B Nazanin" panose="00000400000000000000" pitchFamily="2" charset="-78"/>
              </a:rPr>
              <a:t>برون ده ادراری کافی برقرار شد و </a:t>
            </a:r>
            <a:r>
              <a:rPr lang="fa-IR" sz="2400" dirty="0" smtClean="0">
                <a:cs typeface="B Nazanin" panose="00000400000000000000" pitchFamily="2" charset="-78"/>
              </a:rPr>
              <a:t>ادرار شفاف تر شد ، </a:t>
            </a:r>
            <a:r>
              <a:rPr lang="fa-IR" sz="2400" dirty="0">
                <a:cs typeface="B Nazanin" panose="00000400000000000000" pitchFamily="2" charset="-78"/>
              </a:rPr>
              <a:t>درمان بدون </a:t>
            </a:r>
            <a:r>
              <a:rPr lang="fa-IR" sz="2400" dirty="0" smtClean="0">
                <a:cs typeface="B Nazanin" panose="00000400000000000000" pitchFamily="2" charset="-78"/>
              </a:rPr>
              <a:t>اضافه </a:t>
            </a:r>
            <a:r>
              <a:rPr lang="fa-IR" sz="2400" dirty="0">
                <a:cs typeface="B Nazanin" panose="00000400000000000000" pitchFamily="2" charset="-78"/>
              </a:rPr>
              <a:t>کردن دیورتیک ادامه پیدا میکند </a:t>
            </a:r>
            <a:r>
              <a:rPr lang="fa-IR" sz="2400" dirty="0" smtClean="0">
                <a:cs typeface="B Nazanin" panose="00000400000000000000" pitchFamily="2" charset="-78"/>
              </a:rPr>
              <a:t>. از </a:t>
            </a:r>
            <a:r>
              <a:rPr lang="fa-IR" sz="2400" dirty="0">
                <a:cs typeface="B Nazanin" panose="00000400000000000000" pitchFamily="2" charset="-78"/>
              </a:rPr>
              <a:t>آنجائیکه </a:t>
            </a:r>
            <a:r>
              <a:rPr lang="fa-IR" sz="2400" dirty="0" smtClean="0">
                <a:cs typeface="B Nazanin" panose="00000400000000000000" pitchFamily="2" charset="-78"/>
              </a:rPr>
              <a:t>پیگمانها </a:t>
            </a:r>
            <a:r>
              <a:rPr lang="fa-IR" sz="2400" dirty="0">
                <a:cs typeface="B Nazanin" panose="00000400000000000000" pitchFamily="2" charset="-78"/>
              </a:rPr>
              <a:t>در محیط قلیائی محلولتر </a:t>
            </a:r>
            <a:r>
              <a:rPr lang="fa-IR" sz="2400" dirty="0" smtClean="0">
                <a:cs typeface="B Nazanin" panose="00000400000000000000" pitchFamily="2" charset="-78"/>
              </a:rPr>
              <a:t>هستند ، بیکربنات سدیم می </a:t>
            </a:r>
            <a:r>
              <a:rPr lang="fa-IR" sz="2400" dirty="0">
                <a:cs typeface="B Nazanin" panose="00000400000000000000" pitchFamily="2" charset="-78"/>
              </a:rPr>
              <a:t>بایست به </a:t>
            </a:r>
            <a:r>
              <a:rPr lang="fa-IR" sz="2400" dirty="0" smtClean="0">
                <a:cs typeface="B Nazanin" panose="00000400000000000000" pitchFamily="2" charset="-78"/>
              </a:rPr>
              <a:t>مایع اضافه شود .</a:t>
            </a:r>
            <a:r>
              <a:rPr lang="fa-IR" sz="2400" dirty="0">
                <a:cs typeface="B Nazanin" panose="00000400000000000000" pitchFamily="2" charset="-78"/>
              </a:rPr>
              <a:t/>
            </a:r>
            <a:br>
              <a:rPr lang="fa-IR" sz="2400" dirty="0">
                <a:cs typeface="B Nazanin" panose="00000400000000000000" pitchFamily="2" charset="-78"/>
              </a:rPr>
            </a:br>
            <a:endParaRPr lang="en-US" sz="2400" dirty="0">
              <a:cs typeface="B Nazanin" panose="00000400000000000000" pitchFamily="2" charset="-78"/>
            </a:endParaRPr>
          </a:p>
          <a:p>
            <a:pPr algn="r" rtl="1"/>
            <a:endParaRPr lang="en-US" sz="2400" dirty="0">
              <a:cs typeface="B Nazanin" panose="00000400000000000000" pitchFamily="2" charset="-78"/>
            </a:endParaRPr>
          </a:p>
        </p:txBody>
      </p:sp>
    </p:spTree>
    <p:extLst>
      <p:ext uri="{BB962C8B-B14F-4D97-AF65-F5344CB8AC3E}">
        <p14:creationId xmlns:p14="http://schemas.microsoft.com/office/powerpoint/2010/main" val="41059077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0"/>
            <a:ext cx="8229600" cy="5867400"/>
          </a:xfrm>
        </p:spPr>
        <p:txBody>
          <a:bodyPr>
            <a:normAutofit/>
          </a:bodyPr>
          <a:lstStyle/>
          <a:p>
            <a:pPr algn="r" rtl="1">
              <a:lnSpc>
                <a:spcPct val="150000"/>
              </a:lnSpc>
            </a:pPr>
            <a:r>
              <a:rPr lang="fa-IR" sz="2400" dirty="0">
                <a:cs typeface="B Nazanin" panose="00000400000000000000" pitchFamily="2" charset="-78"/>
              </a:rPr>
              <a:t>آسیب گرمائی علاوه بر تخریب سلولی و التهاب حرارتی </a:t>
            </a:r>
            <a:r>
              <a:rPr lang="fa-IR" sz="2400" dirty="0" smtClean="0">
                <a:cs typeface="B Nazanin" panose="00000400000000000000" pitchFamily="2" charset="-78"/>
              </a:rPr>
              <a:t>باعث تجمع سریع </a:t>
            </a:r>
            <a:r>
              <a:rPr lang="fa-IR" sz="2400" dirty="0">
                <a:cs typeface="B Nazanin" panose="00000400000000000000" pitchFamily="2" charset="-78"/>
              </a:rPr>
              <a:t>و زود </a:t>
            </a:r>
            <a:r>
              <a:rPr lang="fa-IR" sz="2400" dirty="0" smtClean="0">
                <a:cs typeface="B Nazanin" panose="00000400000000000000" pitchFamily="2" charset="-78"/>
              </a:rPr>
              <a:t>هنگام مایع </a:t>
            </a:r>
            <a:r>
              <a:rPr lang="fa-IR" sz="2400" dirty="0">
                <a:cs typeface="B Nazanin" panose="00000400000000000000" pitchFamily="2" charset="-78"/>
              </a:rPr>
              <a:t>(ادم بافتی) و پاسخ التهابی می </a:t>
            </a:r>
            <a:r>
              <a:rPr lang="fa-IR" sz="2400" dirty="0" smtClean="0">
                <a:cs typeface="B Nazanin" panose="00000400000000000000" pitchFamily="2" charset="-78"/>
              </a:rPr>
              <a:t>شود .</a:t>
            </a: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بدنبال </a:t>
            </a:r>
            <a:r>
              <a:rPr lang="fa-IR" sz="2400" dirty="0" smtClean="0">
                <a:cs typeface="B Nazanin" panose="00000400000000000000" pitchFamily="2" charset="-78"/>
              </a:rPr>
              <a:t>سوختگی </a:t>
            </a:r>
            <a:r>
              <a:rPr lang="fa-IR" sz="2400" dirty="0">
                <a:cs typeface="B Nazanin" panose="00000400000000000000" pitchFamily="2" charset="-78"/>
              </a:rPr>
              <a:t>نفوذ پذیری مویرگی به شدت افزایش یافته و </a:t>
            </a:r>
            <a:r>
              <a:rPr lang="fa-IR" sz="2400" dirty="0" smtClean="0">
                <a:cs typeface="B Nazanin" panose="00000400000000000000" pitchFamily="2" charset="-78"/>
              </a:rPr>
              <a:t>باعث </a:t>
            </a:r>
            <a:r>
              <a:rPr lang="fa-IR" sz="2400" dirty="0">
                <a:cs typeface="B Nazanin" panose="00000400000000000000" pitchFamily="2" charset="-78"/>
              </a:rPr>
              <a:t>نشت </a:t>
            </a:r>
            <a:r>
              <a:rPr lang="fa-IR" sz="2400" dirty="0" smtClean="0">
                <a:cs typeface="B Nazanin" panose="00000400000000000000" pitchFamily="2" charset="-78"/>
              </a:rPr>
              <a:t>مایع </a:t>
            </a:r>
            <a:r>
              <a:rPr lang="fa-IR" sz="2400" dirty="0">
                <a:cs typeface="B Nazanin" panose="00000400000000000000" pitchFamily="2" charset="-78"/>
              </a:rPr>
              <a:t>، الکترولیتها و </a:t>
            </a:r>
            <a:r>
              <a:rPr lang="fa-IR" sz="2400" dirty="0" smtClean="0">
                <a:cs typeface="B Nazanin" panose="00000400000000000000" pitchFamily="2" charset="-78"/>
              </a:rPr>
              <a:t>پروتئین ها </a:t>
            </a:r>
            <a:r>
              <a:rPr lang="fa-IR" sz="2400" dirty="0">
                <a:cs typeface="B Nazanin" panose="00000400000000000000" pitchFamily="2" charset="-78"/>
              </a:rPr>
              <a:t>از زخم </a:t>
            </a:r>
            <a:r>
              <a:rPr lang="fa-IR" sz="2400" dirty="0" smtClean="0">
                <a:cs typeface="B Nazanin" panose="00000400000000000000" pitchFamily="2" charset="-78"/>
              </a:rPr>
              <a:t>میشود . در بیماران با </a:t>
            </a:r>
            <a:r>
              <a:rPr lang="fa-IR" sz="2400" dirty="0">
                <a:cs typeface="B Nazanin" panose="00000400000000000000" pitchFamily="2" charset="-78"/>
              </a:rPr>
              <a:t>آسیب </a:t>
            </a:r>
            <a:r>
              <a:rPr lang="fa-IR" sz="2400" dirty="0" smtClean="0">
                <a:cs typeface="B Nazanin" panose="00000400000000000000" pitchFamily="2" charset="-78"/>
              </a:rPr>
              <a:t>سوختگی وسیع </a:t>
            </a:r>
            <a:r>
              <a:rPr lang="fa-IR" sz="2400" dirty="0">
                <a:cs typeface="B Nazanin" panose="00000400000000000000" pitchFamily="2" charset="-78"/>
              </a:rPr>
              <a:t>علاوه بر نواحی سوخته، نواحی آسیب ندیده نیز دچار ادم </a:t>
            </a:r>
            <a:r>
              <a:rPr lang="fa-IR" sz="2400" dirty="0" smtClean="0">
                <a:cs typeface="B Nazanin" panose="00000400000000000000" pitchFamily="2" charset="-78"/>
              </a:rPr>
              <a:t>میشود که علت آن کاهش آلبومین سرم بدنبال آسیب سوختگی است .  </a:t>
            </a:r>
            <a:r>
              <a:rPr lang="fa-IR" sz="2400" dirty="0">
                <a:cs typeface="B Nazanin" panose="00000400000000000000" pitchFamily="2" charset="-78"/>
              </a:rPr>
              <a:t>از دست دادن پلاسما در </a:t>
            </a:r>
            <a:r>
              <a:rPr lang="fa-IR" sz="2400" dirty="0" smtClean="0">
                <a:cs typeface="B Nazanin" panose="00000400000000000000" pitchFamily="2" charset="-78"/>
              </a:rPr>
              <a:t>نواحی سوخته </a:t>
            </a:r>
            <a:r>
              <a:rPr lang="fa-IR" sz="2400" dirty="0">
                <a:cs typeface="B Nazanin" panose="00000400000000000000" pitchFamily="2" charset="-78"/>
              </a:rPr>
              <a:t>و سالم </a:t>
            </a:r>
            <a:r>
              <a:rPr lang="fa-IR" sz="2400" dirty="0" smtClean="0">
                <a:cs typeface="B Nazanin" panose="00000400000000000000" pitchFamily="2" charset="-78"/>
              </a:rPr>
              <a:t>باعث </a:t>
            </a:r>
            <a:r>
              <a:rPr lang="fa-IR" sz="2400" dirty="0">
                <a:cs typeface="B Nazanin" panose="00000400000000000000" pitchFamily="2" charset="-78"/>
              </a:rPr>
              <a:t>کاهش حجم میشود که از علل اصلی شوک در بیماران سوخته است </a:t>
            </a:r>
            <a:r>
              <a:rPr lang="fa-IR" sz="2400" dirty="0" smtClean="0">
                <a:cs typeface="B Nazanin" panose="00000400000000000000" pitchFamily="2" charset="-78"/>
              </a:rPr>
              <a:t> .</a:t>
            </a:r>
            <a:r>
              <a:rPr lang="fa-IR" sz="2400" dirty="0">
                <a:cs typeface="B Nazanin" panose="00000400000000000000" pitchFamily="2" charset="-78"/>
              </a:rPr>
              <a:t/>
            </a:r>
            <a:br>
              <a:rPr lang="fa-IR" sz="2400" dirty="0">
                <a:cs typeface="B Nazanin" panose="00000400000000000000" pitchFamily="2" charset="-78"/>
              </a:rPr>
            </a:br>
            <a:endParaRPr lang="en-US" sz="2400" dirty="0">
              <a:cs typeface="B Nazanin" panose="00000400000000000000" pitchFamily="2" charset="-78"/>
            </a:endParaRPr>
          </a:p>
        </p:txBody>
      </p:sp>
    </p:spTree>
    <p:extLst>
      <p:ext uri="{BB962C8B-B14F-4D97-AF65-F5344CB8AC3E}">
        <p14:creationId xmlns:p14="http://schemas.microsoft.com/office/powerpoint/2010/main" val="39892797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09600"/>
            <a:ext cx="8229600" cy="4525963"/>
          </a:xfrm>
        </p:spPr>
        <p:txBody>
          <a:bodyPr>
            <a:normAutofit/>
          </a:bodyPr>
          <a:lstStyle/>
          <a:p>
            <a:pPr algn="r" rtl="1">
              <a:lnSpc>
                <a:spcPct val="150000"/>
              </a:lnSpc>
            </a:pPr>
            <a:r>
              <a:rPr lang="fa-IR" sz="2400" dirty="0" smtClean="0">
                <a:cs typeface="B Nazanin" panose="00000400000000000000" pitchFamily="2" charset="-78"/>
              </a:rPr>
              <a:t>انجمن سوختگی آمریکا پروفیلاکسی </a:t>
            </a:r>
            <a:r>
              <a:rPr lang="fa-IR" sz="2400" dirty="0">
                <a:cs typeface="B Nazanin" panose="00000400000000000000" pitchFamily="2" charset="-78"/>
              </a:rPr>
              <a:t>در زمینه ایمن سازی کزاز را لازم </a:t>
            </a:r>
            <a:r>
              <a:rPr lang="fa-IR" sz="2400" dirty="0" smtClean="0">
                <a:cs typeface="B Nazanin" panose="00000400000000000000" pitchFamily="2" charset="-78"/>
              </a:rPr>
              <a:t>میداند . پروفیلاکسی تتانوس برای </a:t>
            </a:r>
            <a:r>
              <a:rPr lang="fa-IR" sz="2400" dirty="0">
                <a:cs typeface="B Nazanin" panose="00000400000000000000" pitchFamily="2" charset="-78"/>
              </a:rPr>
              <a:t>کلیه زخمهای </a:t>
            </a:r>
            <a:r>
              <a:rPr lang="fa-IR" sz="2400" dirty="0" smtClean="0">
                <a:cs typeface="B Nazanin" panose="00000400000000000000" pitchFamily="2" charset="-78"/>
              </a:rPr>
              <a:t>سوختگی به غیر </a:t>
            </a:r>
            <a:r>
              <a:rPr lang="fa-IR" sz="2400" dirty="0">
                <a:cs typeface="B Nazanin" panose="00000400000000000000" pitchFamily="2" charset="-78"/>
              </a:rPr>
              <a:t>زخمهای درجه یک لازم است و </a:t>
            </a:r>
            <a:r>
              <a:rPr lang="fa-IR" sz="2400" dirty="0" smtClean="0">
                <a:cs typeface="B Nazanin" panose="00000400000000000000" pitchFamily="2" charset="-78"/>
              </a:rPr>
              <a:t>چنانچه </a:t>
            </a:r>
            <a:r>
              <a:rPr lang="fa-IR" sz="2400" dirty="0">
                <a:cs typeface="B Nazanin" panose="00000400000000000000" pitchFamily="2" charset="-78"/>
              </a:rPr>
              <a:t>بیش </a:t>
            </a:r>
            <a:r>
              <a:rPr lang="fa-IR" sz="2400" dirty="0" smtClean="0">
                <a:cs typeface="B Nazanin" panose="00000400000000000000" pitchFamily="2" charset="-78"/>
              </a:rPr>
              <a:t>از</a:t>
            </a:r>
            <a:r>
              <a:rPr lang="en-US" sz="2400" dirty="0" smtClean="0">
                <a:cs typeface="B Nazanin" panose="00000400000000000000" pitchFamily="2" charset="-78"/>
              </a:rPr>
              <a:t> </a:t>
            </a:r>
            <a:r>
              <a:rPr lang="fa-IR" sz="2400" dirty="0" smtClean="0">
                <a:cs typeface="B Nazanin" panose="00000400000000000000" pitchFamily="2" charset="-78"/>
              </a:rPr>
              <a:t>5</a:t>
            </a:r>
            <a:r>
              <a:rPr lang="en-US" sz="2400" dirty="0" smtClean="0">
                <a:cs typeface="B Nazanin" panose="00000400000000000000" pitchFamily="2" charset="-78"/>
              </a:rPr>
              <a:t> </a:t>
            </a:r>
            <a:r>
              <a:rPr lang="fa-IR" sz="2400" dirty="0" smtClean="0">
                <a:cs typeface="B Nazanin" panose="00000400000000000000" pitchFamily="2" charset="-78"/>
              </a:rPr>
              <a:t>سال </a:t>
            </a:r>
            <a:r>
              <a:rPr lang="fa-IR" sz="2400" dirty="0">
                <a:cs typeface="B Nazanin" panose="00000400000000000000" pitchFamily="2" charset="-78"/>
              </a:rPr>
              <a:t>از </a:t>
            </a:r>
            <a:r>
              <a:rPr lang="fa-IR" sz="2400" dirty="0" smtClean="0">
                <a:cs typeface="B Nazanin" panose="00000400000000000000" pitchFamily="2" charset="-78"/>
              </a:rPr>
              <a:t>تزری</a:t>
            </a:r>
            <a:r>
              <a:rPr lang="fa-IR" sz="2400" dirty="0">
                <a:cs typeface="B Nazanin" panose="00000400000000000000" pitchFamily="2" charset="-78"/>
              </a:rPr>
              <a:t>ق</a:t>
            </a:r>
            <a:r>
              <a:rPr lang="fa-IR" sz="2400" dirty="0" smtClean="0">
                <a:cs typeface="B Nazanin" panose="00000400000000000000" pitchFamily="2" charset="-78"/>
              </a:rPr>
              <a:t> </a:t>
            </a:r>
            <a:r>
              <a:rPr lang="fa-IR" sz="2400" dirty="0">
                <a:cs typeface="B Nazanin" panose="00000400000000000000" pitchFamily="2" charset="-78"/>
              </a:rPr>
              <a:t>واکسن </a:t>
            </a:r>
            <a:r>
              <a:rPr lang="fa-IR" sz="2400" dirty="0" smtClean="0">
                <a:cs typeface="B Nazanin" panose="00000400000000000000" pitchFamily="2" charset="-78"/>
              </a:rPr>
              <a:t>فرد سوخته  </a:t>
            </a:r>
            <a:r>
              <a:rPr lang="fa-IR" sz="2400" dirty="0">
                <a:cs typeface="B Nazanin" panose="00000400000000000000" pitchFamily="2" charset="-78"/>
              </a:rPr>
              <a:t>گذشته </a:t>
            </a:r>
            <a:r>
              <a:rPr lang="fa-IR" sz="2400" dirty="0" smtClean="0">
                <a:cs typeface="B Nazanin" panose="00000400000000000000" pitchFamily="2" charset="-78"/>
              </a:rPr>
              <a:t>باشد دوز یادآور لازم است . </a:t>
            </a:r>
            <a:r>
              <a:rPr lang="fa-IR" sz="2400" dirty="0">
                <a:cs typeface="B Nazanin" panose="00000400000000000000" pitchFamily="2" charset="-78"/>
              </a:rPr>
              <a:t/>
            </a:r>
            <a:br>
              <a:rPr lang="fa-IR" sz="2400" dirty="0">
                <a:cs typeface="B Nazanin" panose="00000400000000000000" pitchFamily="2" charset="-78"/>
              </a:rPr>
            </a:br>
            <a:endParaRPr lang="en-US" sz="2400" dirty="0">
              <a:cs typeface="B Nazanin" panose="00000400000000000000" pitchFamily="2" charset="-78"/>
            </a:endParaRPr>
          </a:p>
        </p:txBody>
      </p:sp>
    </p:spTree>
    <p:extLst>
      <p:ext uri="{BB962C8B-B14F-4D97-AF65-F5344CB8AC3E}">
        <p14:creationId xmlns:p14="http://schemas.microsoft.com/office/powerpoint/2010/main" val="2871375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04088"/>
            <a:ext cx="8229600" cy="492664"/>
          </a:xfrm>
        </p:spPr>
        <p:txBody>
          <a:bodyPr>
            <a:normAutofit fontScale="90000"/>
          </a:bodyPr>
          <a:lstStyle/>
          <a:p>
            <a:pPr algn="ctr"/>
            <a:r>
              <a:rPr lang="en-US" dirty="0" smtClean="0"/>
              <a:t/>
            </a:r>
            <a:br>
              <a:rPr lang="en-US" dirty="0" smtClean="0"/>
            </a:br>
            <a:r>
              <a:rPr lang="en-US" dirty="0" smtClean="0"/>
              <a:t> </a:t>
            </a:r>
            <a:r>
              <a:rPr lang="fa-IR" sz="3100" dirty="0" smtClean="0">
                <a:cs typeface="2  Nazanin" pitchFamily="2" charset="-78"/>
              </a:rPr>
              <a:t> </a:t>
            </a:r>
            <a:r>
              <a:rPr lang="fa-IR" sz="2200" dirty="0" smtClean="0">
                <a:cs typeface="B Titr" pitchFamily="2" charset="-78"/>
              </a:rPr>
              <a:t>الگوریتم مدیریت بیمار سوخته در بخش اورژانس</a:t>
            </a:r>
            <a:endParaRPr lang="en-US" dirty="0">
              <a:cs typeface="B Titr" pitchFamily="2" charset="-78"/>
            </a:endParaRPr>
          </a:p>
        </p:txBody>
      </p:sp>
      <p:sp>
        <p:nvSpPr>
          <p:cNvPr id="2" name="Content Placeholder 1"/>
          <p:cNvSpPr>
            <a:spLocks noGrp="1"/>
          </p:cNvSpPr>
          <p:nvPr>
            <p:ph idx="1"/>
          </p:nvPr>
        </p:nvSpPr>
        <p:spPr/>
        <p:txBody>
          <a:bodyPr/>
          <a:lstStyle/>
          <a:p>
            <a:pPr>
              <a:buNone/>
            </a:pPr>
            <a:r>
              <a:rPr lang="en-US" dirty="0" smtClean="0"/>
              <a:t> </a:t>
            </a:r>
            <a:endParaRPr lang="fa-IR" dirty="0" smtClean="0"/>
          </a:p>
          <a:p>
            <a:pPr>
              <a:buNone/>
            </a:pPr>
            <a:endParaRPr lang="en-US" dirty="0" smtClean="0"/>
          </a:p>
          <a:p>
            <a:pPr>
              <a:buNone/>
            </a:pPr>
            <a:r>
              <a:rPr lang="en-US" dirty="0" smtClean="0"/>
              <a:t> </a:t>
            </a:r>
          </a:p>
          <a:p>
            <a:pPr algn="r"/>
            <a:endParaRPr lang="en-US" dirty="0"/>
          </a:p>
        </p:txBody>
      </p:sp>
      <p:sp>
        <p:nvSpPr>
          <p:cNvPr id="4" name="Down Arrow 3"/>
          <p:cNvSpPr/>
          <p:nvPr/>
        </p:nvSpPr>
        <p:spPr>
          <a:xfrm>
            <a:off x="4419600" y="2362200"/>
            <a:ext cx="45719"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9" name="AutoShape 44"/>
          <p:cNvSpPr>
            <a:spLocks noChangeArrowheads="1"/>
          </p:cNvSpPr>
          <p:nvPr/>
        </p:nvSpPr>
        <p:spPr bwMode="auto">
          <a:xfrm>
            <a:off x="609600" y="3071810"/>
            <a:ext cx="7772400" cy="3176590"/>
          </a:xfrm>
          <a:prstGeom prst="roundRect">
            <a:avLst>
              <a:gd name="adj" fmla="val 16667"/>
            </a:avLst>
          </a:prstGeom>
          <a:solidFill>
            <a:srgbClr val="4F81BD"/>
          </a:solidFill>
          <a:ln w="38100">
            <a:solidFill>
              <a:srgbClr val="F2F2F2"/>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a-IR" sz="2400" b="1" i="0" u="none" strike="noStrike" cap="none" normalizeH="0" baseline="0" dirty="0" smtClean="0">
                <a:ln>
                  <a:noFill/>
                </a:ln>
                <a:solidFill>
                  <a:srgbClr val="FFFF00"/>
                </a:solidFill>
                <a:effectLst/>
                <a:latin typeface="Calibri" pitchFamily="34" charset="0"/>
                <a:ea typeface="Arial" pitchFamily="34" charset="0"/>
                <a:cs typeface="B Nazanin" pitchFamily="2" charset="-78"/>
              </a:rPr>
              <a:t>شرح حال</a:t>
            </a:r>
            <a:endParaRPr kumimoji="0" lang="en-US" sz="2400" b="1" i="0" u="none" strike="noStrike" cap="none" normalizeH="0" baseline="0" dirty="0" smtClean="0">
              <a:ln>
                <a:noFill/>
              </a:ln>
              <a:solidFill>
                <a:srgbClr val="FFFF00"/>
              </a:solidFill>
              <a:effectLst/>
              <a:latin typeface="Calibri" pitchFamily="34" charset="0"/>
              <a:ea typeface="Arial" pitchFamily="34" charset="0"/>
              <a:cs typeface="B Nazanin" pitchFamily="2" charset="-78"/>
            </a:endParaRPr>
          </a:p>
          <a:p>
            <a:pPr marL="0" marR="1143000" lvl="0" indent="0" algn="ctr" defTabSz="914400" rtl="1" eaLnBrk="1" fontAlgn="base" latinLnBrk="0" hangingPunct="1">
              <a:lnSpc>
                <a:spcPct val="100000"/>
              </a:lnSpc>
              <a:spcBef>
                <a:spcPct val="0"/>
              </a:spcBef>
              <a:spcAft>
                <a:spcPts val="1000"/>
              </a:spcAft>
              <a:buClrTx/>
              <a:buSzTx/>
              <a:buFont typeface="Calibri" pitchFamily="34" charset="0"/>
              <a:buChar char="-"/>
              <a:tabLst/>
            </a:pPr>
            <a:r>
              <a:rPr kumimoji="0" lang="fa-IR" sz="2400" b="1" i="0" u="none" strike="noStrike" cap="none" normalizeH="0" baseline="0" dirty="0" smtClean="0">
                <a:ln>
                  <a:noFill/>
                </a:ln>
                <a:solidFill>
                  <a:srgbClr val="FFFF00"/>
                </a:solidFill>
                <a:effectLst/>
                <a:latin typeface="Calibri" pitchFamily="34" charset="0"/>
                <a:ea typeface="Arial" pitchFamily="34" charset="0"/>
                <a:cs typeface="B Nazanin" pitchFamily="2" charset="-78"/>
              </a:rPr>
              <a:t>مکانیزم ، زمان و چگونگی بروز سوختگی</a:t>
            </a:r>
            <a:endParaRPr kumimoji="0" lang="en-US" sz="2400" b="1" i="0" u="none" strike="noStrike" cap="none" normalizeH="0" baseline="0" dirty="0" smtClean="0">
              <a:ln>
                <a:noFill/>
              </a:ln>
              <a:solidFill>
                <a:srgbClr val="FFFF00"/>
              </a:solidFill>
              <a:effectLst/>
              <a:latin typeface="Calibri" pitchFamily="34" charset="0"/>
              <a:ea typeface="Arial" pitchFamily="34" charset="0"/>
              <a:cs typeface="B Nazanin" pitchFamily="2" charset="-78"/>
            </a:endParaRPr>
          </a:p>
          <a:p>
            <a:pPr marL="0" marR="1143000" lvl="0" indent="0" algn="ctr" defTabSz="914400" rtl="1" eaLnBrk="1" fontAlgn="base" latinLnBrk="0" hangingPunct="1">
              <a:lnSpc>
                <a:spcPct val="100000"/>
              </a:lnSpc>
              <a:spcBef>
                <a:spcPct val="0"/>
              </a:spcBef>
              <a:spcAft>
                <a:spcPts val="1000"/>
              </a:spcAft>
              <a:buClrTx/>
              <a:buSzTx/>
              <a:buFont typeface="Calibri" pitchFamily="34" charset="0"/>
              <a:buChar char="-"/>
              <a:tabLst/>
            </a:pPr>
            <a:r>
              <a:rPr kumimoji="0" lang="fa-IR" sz="2400" b="1" i="0" u="none" strike="noStrike" cap="none" normalizeH="0" baseline="0" dirty="0" smtClean="0">
                <a:ln>
                  <a:noFill/>
                </a:ln>
                <a:solidFill>
                  <a:srgbClr val="FFFF00"/>
                </a:solidFill>
                <a:effectLst/>
                <a:latin typeface="Calibri" pitchFamily="34" charset="0"/>
                <a:ea typeface="Arial" pitchFamily="34" charset="0"/>
                <a:cs typeface="B Nazanin" pitchFamily="2" charset="-78"/>
              </a:rPr>
              <a:t>   دریافت اقدامات حمایتی اولیه ، نوع اقدام</a:t>
            </a:r>
            <a:endParaRPr kumimoji="0" lang="en-US" sz="2400" b="1" i="0" u="none" strike="noStrike" cap="none" normalizeH="0" baseline="0" dirty="0" smtClean="0">
              <a:ln>
                <a:noFill/>
              </a:ln>
              <a:solidFill>
                <a:srgbClr val="FFFF00"/>
              </a:solidFill>
              <a:effectLst/>
              <a:latin typeface="Calibri" pitchFamily="34" charset="0"/>
              <a:ea typeface="Arial" pitchFamily="34" charset="0"/>
              <a:cs typeface="B Nazanin" pitchFamily="2" charset="-78"/>
            </a:endParaRPr>
          </a:p>
          <a:p>
            <a:pPr marL="0" marR="0" lvl="0" indent="0" algn="ctr" defTabSz="914400" rtl="1" eaLnBrk="1" fontAlgn="base" latinLnBrk="0" hangingPunct="1">
              <a:lnSpc>
                <a:spcPct val="100000"/>
              </a:lnSpc>
              <a:spcBef>
                <a:spcPct val="0"/>
              </a:spcBef>
              <a:spcAft>
                <a:spcPts val="1000"/>
              </a:spcAft>
              <a:buClrTx/>
              <a:buSzTx/>
              <a:buFont typeface="Calibri" pitchFamily="34" charset="0"/>
              <a:buChar char="-"/>
              <a:tabLst/>
            </a:pPr>
            <a:r>
              <a:rPr kumimoji="0" lang="fa-IR" sz="2400" b="1" i="0" u="none" strike="noStrike" cap="none" normalizeH="0" baseline="0" dirty="0" smtClean="0">
                <a:ln>
                  <a:noFill/>
                </a:ln>
                <a:solidFill>
                  <a:srgbClr val="FFFF00"/>
                </a:solidFill>
                <a:effectLst/>
                <a:latin typeface="Calibri" pitchFamily="34" charset="0"/>
                <a:ea typeface="Arial" pitchFamily="34" charset="0"/>
                <a:cs typeface="B Nazanin" pitchFamily="2" charset="-78"/>
              </a:rPr>
              <a:t>مدت زمان اقدام انجام شده ، خنک نمودن موضع در 3 ساعت اول</a:t>
            </a:r>
            <a:endParaRPr kumimoji="0" lang="en-US" sz="2400" b="1" i="0" u="none" strike="noStrike" cap="none" normalizeH="0" baseline="0" dirty="0" smtClean="0">
              <a:ln>
                <a:noFill/>
              </a:ln>
              <a:solidFill>
                <a:srgbClr val="FFFF00"/>
              </a:solidFill>
              <a:effectLst/>
              <a:latin typeface="Calibri" pitchFamily="34" charset="0"/>
              <a:ea typeface="Arial" pitchFamily="34" charset="0"/>
              <a:cs typeface="B Nazanin" pitchFamily="2" charset="-78"/>
            </a:endParaRPr>
          </a:p>
          <a:p>
            <a:pPr marL="0" marR="0" lvl="0" indent="0" algn="ctr" defTabSz="914400" rtl="1" eaLnBrk="1" fontAlgn="base" latinLnBrk="0" hangingPunct="1">
              <a:lnSpc>
                <a:spcPct val="100000"/>
              </a:lnSpc>
              <a:spcBef>
                <a:spcPct val="0"/>
              </a:spcBef>
              <a:spcAft>
                <a:spcPts val="1000"/>
              </a:spcAft>
              <a:buClrTx/>
              <a:buSzTx/>
              <a:buFont typeface="Calibri" pitchFamily="34" charset="0"/>
              <a:buChar char="-"/>
              <a:tabLst/>
            </a:pPr>
            <a:r>
              <a:rPr kumimoji="0" lang="fa-IR" sz="2400" b="1" i="0" u="none" strike="noStrike" cap="none" normalizeH="0" baseline="0" dirty="0" smtClean="0">
                <a:ln>
                  <a:noFill/>
                </a:ln>
                <a:solidFill>
                  <a:srgbClr val="FFFF00"/>
                </a:solidFill>
                <a:effectLst/>
                <a:latin typeface="Calibri" pitchFamily="34" charset="0"/>
                <a:ea typeface="Arial" pitchFamily="34" charset="0"/>
                <a:cs typeface="B Nazanin" pitchFamily="2" charset="-78"/>
              </a:rPr>
              <a:t>خارج شدن لباس</a:t>
            </a:r>
            <a:endParaRPr kumimoji="0" lang="en-US" sz="2400" b="1" i="0" u="none" strike="noStrike" cap="none" normalizeH="0" baseline="0" dirty="0" smtClean="0">
              <a:ln>
                <a:noFill/>
              </a:ln>
              <a:solidFill>
                <a:srgbClr val="FFFF00"/>
              </a:solidFill>
              <a:effectLst/>
              <a:latin typeface="Calibri" pitchFamily="34" charset="0"/>
              <a:ea typeface="Arial" pitchFamily="34" charset="0"/>
              <a:cs typeface="B Nazanin" pitchFamily="2" charset="-7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60" name="Oval 43"/>
          <p:cNvSpPr>
            <a:spLocks noChangeArrowheads="1"/>
          </p:cNvSpPr>
          <p:nvPr/>
        </p:nvSpPr>
        <p:spPr bwMode="auto">
          <a:xfrm>
            <a:off x="1143000" y="1571612"/>
            <a:ext cx="6705600" cy="714388"/>
          </a:xfrm>
          <a:prstGeom prst="ellipse">
            <a:avLst/>
          </a:prstGeom>
          <a:solidFill>
            <a:srgbClr val="4F81BD"/>
          </a:solidFill>
          <a:ln w="38100">
            <a:solidFill>
              <a:srgbClr val="F2F2F2"/>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a-IR" sz="2000" b="1" i="0" u="none" strike="noStrike" cap="none" normalizeH="0" baseline="0" dirty="0" smtClean="0">
                <a:ln>
                  <a:noFill/>
                </a:ln>
                <a:solidFill>
                  <a:srgbClr val="FFFF00"/>
                </a:solidFill>
                <a:effectLst/>
                <a:latin typeface="Calibri" pitchFamily="34" charset="0"/>
                <a:ea typeface="Arial" pitchFamily="34" charset="0"/>
                <a:cs typeface="B Nazanin" pitchFamily="2" charset="-78"/>
              </a:rPr>
              <a:t>اقدامات اولیه و ثانویه را انجام دهید</a:t>
            </a:r>
            <a:r>
              <a:rPr kumimoji="0" lang="en-US" sz="1400" b="0" i="0" u="none" strike="noStrike" cap="none" normalizeH="0" baseline="0" dirty="0" smtClean="0">
                <a:ln>
                  <a:noFill/>
                </a:ln>
                <a:solidFill>
                  <a:schemeClr val="tx1"/>
                </a:solidFill>
                <a:effectLst/>
                <a:latin typeface="Calibri" pitchFamily="34" charset="0"/>
                <a:ea typeface="Arial" pitchFamily="34" charset="0"/>
                <a:cs typeface="B Nazanin" pitchFamily="2" charset="-78"/>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423645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idx="1"/>
          </p:nvPr>
        </p:nvSpPr>
        <p:spPr>
          <a:xfrm>
            <a:off x="457200" y="0"/>
            <a:ext cx="8229600" cy="6007100"/>
          </a:xfrm>
        </p:spPr>
        <p:txBody>
          <a:bodyPr/>
          <a:lstStyle/>
          <a:p>
            <a:pPr algn="ctr"/>
            <a:endParaRPr lang="en-US" dirty="0"/>
          </a:p>
        </p:txBody>
      </p:sp>
      <p:sp>
        <p:nvSpPr>
          <p:cNvPr id="5" name="Down Arrow 4"/>
          <p:cNvSpPr/>
          <p:nvPr/>
        </p:nvSpPr>
        <p:spPr>
          <a:xfrm>
            <a:off x="4500562" y="214290"/>
            <a:ext cx="71438"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45"/>
          <p:cNvSpPr>
            <a:spLocks noChangeArrowheads="1"/>
          </p:cNvSpPr>
          <p:nvPr/>
        </p:nvSpPr>
        <p:spPr bwMode="auto">
          <a:xfrm>
            <a:off x="1143000" y="857232"/>
            <a:ext cx="7010400" cy="78581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a-IR" sz="3200" b="1" i="0" u="none" strike="noStrike" cap="none" normalizeH="0" baseline="0" dirty="0" smtClean="0">
                <a:ln>
                  <a:noFill/>
                </a:ln>
                <a:solidFill>
                  <a:srgbClr val="FF0000"/>
                </a:solidFill>
                <a:effectLst/>
                <a:latin typeface="Calibri" pitchFamily="34" charset="0"/>
                <a:ea typeface="Arial" pitchFamily="34" charset="0"/>
                <a:cs typeface="B Nazanin" pitchFamily="2" charset="-78"/>
              </a:rPr>
              <a:t>کنترل درد بیمار</a:t>
            </a:r>
            <a:endParaRPr kumimoji="0" lang="en-US" sz="3200" b="1" i="0" u="none" strike="noStrike" cap="none" normalizeH="0" baseline="0" dirty="0" smtClean="0">
              <a:ln>
                <a:noFill/>
              </a:ln>
              <a:solidFill>
                <a:srgbClr val="FF0000"/>
              </a:solidFill>
              <a:effectLst/>
              <a:latin typeface="Arial" pitchFamily="34" charset="0"/>
              <a:cs typeface="Arial" pitchFamily="34" charset="0"/>
            </a:endParaRPr>
          </a:p>
        </p:txBody>
      </p:sp>
      <p:sp>
        <p:nvSpPr>
          <p:cNvPr id="10" name="Down Arrow 9"/>
          <p:cNvSpPr/>
          <p:nvPr/>
        </p:nvSpPr>
        <p:spPr>
          <a:xfrm>
            <a:off x="4500562" y="1785926"/>
            <a:ext cx="71438"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019300" y="2500306"/>
            <a:ext cx="5105400" cy="1643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a:solidFill>
                  <a:srgbClr val="FFFF00"/>
                </a:solidFill>
                <a:cs typeface="2  Titr" pitchFamily="2" charset="-78"/>
              </a:rPr>
              <a:t>محاسبه درصد سوختگی با قانون </a:t>
            </a:r>
            <a:r>
              <a:rPr lang="fa-IR" sz="2800" b="1" dirty="0">
                <a:solidFill>
                  <a:srgbClr val="FFFF00"/>
                </a:solidFill>
              </a:rPr>
              <a:t>9</a:t>
            </a:r>
            <a:endParaRPr lang="en-US" sz="2800" b="1" dirty="0">
              <a:solidFill>
                <a:srgbClr val="FFFF00"/>
              </a:solidFill>
            </a:endParaRPr>
          </a:p>
        </p:txBody>
      </p:sp>
      <p:sp>
        <p:nvSpPr>
          <p:cNvPr id="12" name="Down Arrow 11"/>
          <p:cNvSpPr/>
          <p:nvPr/>
        </p:nvSpPr>
        <p:spPr>
          <a:xfrm>
            <a:off x="4490562" y="4495800"/>
            <a:ext cx="45719" cy="10001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0926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0"/>
            <a:ext cx="8229600" cy="6007291"/>
          </a:xfrm>
        </p:spPr>
        <p:txBody>
          <a:bodyPr/>
          <a:lstStyle/>
          <a:p>
            <a:pPr>
              <a:buNone/>
            </a:pPr>
            <a:endParaRPr lang="en-US" dirty="0"/>
          </a:p>
        </p:txBody>
      </p:sp>
      <p:sp>
        <p:nvSpPr>
          <p:cNvPr id="4" name="Oval 3"/>
          <p:cNvSpPr/>
          <p:nvPr/>
        </p:nvSpPr>
        <p:spPr>
          <a:xfrm>
            <a:off x="500034" y="142852"/>
            <a:ext cx="7715304" cy="50387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5" name="Rectangle 1"/>
          <p:cNvSpPr>
            <a:spLocks noChangeArrowheads="1"/>
          </p:cNvSpPr>
          <p:nvPr/>
        </p:nvSpPr>
        <p:spPr bwMode="auto">
          <a:xfrm>
            <a:off x="2000232" y="389087"/>
            <a:ext cx="5072098"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923925" algn="l"/>
              </a:tabLst>
            </a:pPr>
            <a:r>
              <a:rPr kumimoji="0" lang="fa-IR" sz="2400" b="1" i="0" u="none" strike="noStrike" cap="none" normalizeH="0" baseline="0" dirty="0" smtClean="0">
                <a:ln>
                  <a:noFill/>
                </a:ln>
                <a:solidFill>
                  <a:srgbClr val="FF0000"/>
                </a:solidFill>
                <a:effectLst/>
                <a:latin typeface="Calibri" pitchFamily="34" charset="0"/>
                <a:ea typeface="Calibri" pitchFamily="34" charset="0"/>
                <a:cs typeface="B Nazanin" pitchFamily="2" charset="-78"/>
              </a:rPr>
              <a:t>آیا احتیاج به ارجاع دارد؟</a:t>
            </a:r>
            <a:endParaRPr kumimoji="0" lang="en-US" sz="24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923925" algn="l"/>
              </a:tabLst>
            </a:pPr>
            <a:r>
              <a:rPr kumimoji="0" lang="en-US" sz="2400" b="1" i="0" u="none" strike="noStrike" cap="none" normalizeH="0" baseline="0" dirty="0" smtClean="0">
                <a:ln>
                  <a:noFill/>
                </a:ln>
                <a:solidFill>
                  <a:srgbClr val="FFFF00"/>
                </a:solidFill>
                <a:effectLst/>
                <a:latin typeface="Calibri" pitchFamily="34" charset="0"/>
                <a:ea typeface="Calibri" pitchFamily="34" charset="0"/>
                <a:cs typeface="B Nazanin" pitchFamily="2" charset="-78"/>
              </a:rPr>
              <a:t>  </a:t>
            </a:r>
            <a:r>
              <a:rPr kumimoji="0" lang="fa-IR" sz="2400" b="1" i="0" u="none" strike="noStrike" cap="none" normalizeH="0" baseline="0" dirty="0" smtClean="0">
                <a:ln>
                  <a:noFill/>
                </a:ln>
                <a:solidFill>
                  <a:srgbClr val="FFFF00"/>
                </a:solidFill>
                <a:effectLst/>
                <a:latin typeface="Calibri" pitchFamily="34" charset="0"/>
                <a:ea typeface="Calibri" pitchFamily="34" charset="0"/>
                <a:cs typeface="B Nazanin" pitchFamily="2" charset="-78"/>
              </a:rPr>
              <a:t>بالای 10% در بالغین و بالای</a:t>
            </a:r>
            <a:r>
              <a:rPr kumimoji="0" lang="en-US" sz="2400" b="1" i="0" u="none" strike="noStrike" cap="none" normalizeH="0" baseline="0" dirty="0" smtClean="0">
                <a:ln>
                  <a:noFill/>
                </a:ln>
                <a:solidFill>
                  <a:srgbClr val="FFFF00"/>
                </a:solidFill>
                <a:effectLst/>
                <a:latin typeface="Calibri" pitchFamily="34" charset="0"/>
                <a:ea typeface="Calibri" pitchFamily="34" charset="0"/>
                <a:cs typeface="B Nazanin" pitchFamily="2" charset="-78"/>
              </a:rPr>
              <a:t>  </a:t>
            </a:r>
            <a:r>
              <a:rPr kumimoji="0" lang="fa-IR" sz="2400" b="1" i="0" u="none" strike="noStrike" cap="none" normalizeH="0" baseline="0" dirty="0" smtClean="0">
                <a:ln>
                  <a:noFill/>
                </a:ln>
                <a:solidFill>
                  <a:srgbClr val="FFFF00"/>
                </a:solidFill>
                <a:effectLst/>
                <a:latin typeface="Calibri" pitchFamily="34" charset="0"/>
                <a:ea typeface="Calibri" pitchFamily="34" charset="0"/>
                <a:cs typeface="B Nazanin" pitchFamily="2" charset="-78"/>
              </a:rPr>
              <a:t>5% در اطفال</a:t>
            </a:r>
            <a:r>
              <a:rPr kumimoji="0" lang="en-US" sz="2400" b="1" i="0" u="none" strike="noStrike" cap="none" normalizeH="0" baseline="0" dirty="0" smtClean="0">
                <a:ln>
                  <a:noFill/>
                </a:ln>
                <a:solidFill>
                  <a:srgbClr val="FFFF00"/>
                </a:solidFill>
                <a:effectLst/>
                <a:latin typeface="Calibri" pitchFamily="34" charset="0"/>
                <a:ea typeface="Calibri" pitchFamily="34" charset="0"/>
                <a:cs typeface="B Nazanin" pitchFamily="2" charset="-78"/>
              </a:rPr>
              <a:t>partial</a:t>
            </a:r>
            <a:r>
              <a:rPr kumimoji="0" lang="fa-IR" sz="2400" b="1" i="0" u="none" strike="noStrike" cap="none" normalizeH="0" baseline="0" dirty="0" smtClean="0">
                <a:ln>
                  <a:noFill/>
                </a:ln>
                <a:solidFill>
                  <a:srgbClr val="FFFF00"/>
                </a:solidFill>
                <a:effectLst/>
                <a:latin typeface="Calibri" pitchFamily="34" charset="0"/>
                <a:ea typeface="Calibri" pitchFamily="34" charset="0"/>
                <a:cs typeface="B Nazanin" pitchFamily="2" charset="-78"/>
              </a:rPr>
              <a:t> یا</a:t>
            </a:r>
            <a:r>
              <a:rPr kumimoji="0" lang="en-US" sz="2400" b="1" i="0" u="none" strike="noStrike" cap="none" normalizeH="0" baseline="0" dirty="0" smtClean="0">
                <a:ln>
                  <a:noFill/>
                </a:ln>
                <a:solidFill>
                  <a:srgbClr val="FFFF00"/>
                </a:solidFill>
                <a:effectLst/>
                <a:latin typeface="Calibri" pitchFamily="34" charset="0"/>
                <a:ea typeface="Calibri" pitchFamily="34" charset="0"/>
                <a:cs typeface="B Nazanin" pitchFamily="2" charset="-78"/>
              </a:rPr>
              <a:t> Full thickness</a:t>
            </a:r>
            <a:r>
              <a:rPr kumimoji="0" lang="fa-IR" sz="2400" b="1" i="0" u="none" strike="noStrike" cap="none" normalizeH="0" baseline="0" dirty="0" smtClean="0">
                <a:ln>
                  <a:noFill/>
                </a:ln>
                <a:solidFill>
                  <a:srgbClr val="FFFF00"/>
                </a:solidFill>
                <a:effectLst/>
                <a:latin typeface="Calibri" pitchFamily="34" charset="0"/>
                <a:ea typeface="Calibri" pitchFamily="34" charset="0"/>
                <a:cs typeface="B Nazanin" pitchFamily="2" charset="-78"/>
              </a:rPr>
              <a:t>سوختگی</a:t>
            </a:r>
            <a:r>
              <a:rPr kumimoji="0" lang="en-US" sz="2400" b="1" i="0" u="none" strike="noStrike" cap="none" normalizeH="0" baseline="0" dirty="0" smtClean="0">
                <a:ln>
                  <a:noFill/>
                </a:ln>
                <a:solidFill>
                  <a:srgbClr val="FFFF00"/>
                </a:solidFill>
                <a:effectLst/>
                <a:latin typeface="Calibri" pitchFamily="34" charset="0"/>
                <a:ea typeface="Calibri" pitchFamily="34" charset="0"/>
                <a:cs typeface="B Nazanin" pitchFamily="2" charset="-78"/>
              </a:rPr>
              <a:t> </a:t>
            </a:r>
            <a:endParaRPr kumimoji="0" lang="en-US" sz="24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Char char="•"/>
              <a:tabLst>
                <a:tab pos="923925" algn="l"/>
              </a:tabLst>
            </a:pPr>
            <a:r>
              <a:rPr kumimoji="0" lang="fa-IR" sz="2400" b="1" i="0" u="none" strike="noStrike" cap="none" normalizeH="0" baseline="0" dirty="0" smtClean="0">
                <a:ln>
                  <a:noFill/>
                </a:ln>
                <a:solidFill>
                  <a:srgbClr val="FFFF00"/>
                </a:solidFill>
                <a:effectLst/>
                <a:latin typeface="Calibri" pitchFamily="34" charset="0"/>
                <a:ea typeface="Calibri" pitchFamily="34" charset="0"/>
                <a:cs typeface="B Nazanin" pitchFamily="2" charset="-78"/>
              </a:rPr>
              <a:t>سوختگی  در نواحی مهم مثل صورت یا گردن ، دستها ، پا ، پرینه ، ژنیتالیا و مفاصل بزرگ</a:t>
            </a:r>
            <a:endParaRPr kumimoji="0" lang="en-US" sz="24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Char char="•"/>
              <a:tabLst>
                <a:tab pos="923925" algn="l"/>
              </a:tabLst>
            </a:pPr>
            <a:r>
              <a:rPr kumimoji="0" lang="fa-IR" sz="2400" b="1" i="0" u="none" strike="noStrike" cap="none" normalizeH="0" baseline="0" dirty="0" smtClean="0">
                <a:ln>
                  <a:noFill/>
                </a:ln>
                <a:solidFill>
                  <a:srgbClr val="FFFF00"/>
                </a:solidFill>
                <a:effectLst/>
                <a:latin typeface="Calibri" pitchFamily="34" charset="0"/>
                <a:ea typeface="Calibri" pitchFamily="34" charset="0"/>
                <a:cs typeface="B Nazanin" pitchFamily="2" charset="-78"/>
              </a:rPr>
              <a:t>سوختگی با مواد شیمیایی یا با الکتریسیته</a:t>
            </a:r>
            <a:endParaRPr kumimoji="0" lang="en-US" sz="24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Char char="•"/>
              <a:tabLst>
                <a:tab pos="923925" algn="l"/>
              </a:tabLst>
            </a:pPr>
            <a:r>
              <a:rPr kumimoji="0" lang="fa-IR" sz="2400" b="1" i="0" u="none" strike="noStrike" cap="none" normalizeH="0" baseline="0" dirty="0" smtClean="0">
                <a:ln>
                  <a:noFill/>
                </a:ln>
                <a:solidFill>
                  <a:srgbClr val="FFFF00"/>
                </a:solidFill>
                <a:effectLst/>
                <a:latin typeface="Calibri" pitchFamily="34" charset="0"/>
                <a:ea typeface="Calibri" pitchFamily="34" charset="0"/>
                <a:cs typeface="B Nazanin" pitchFamily="2" charset="-78"/>
              </a:rPr>
              <a:t>سوختگی دور تا دور یک اندام</a:t>
            </a:r>
            <a:endParaRPr kumimoji="0" lang="en-US" sz="24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Char char="•"/>
              <a:tabLst>
                <a:tab pos="923925" algn="l"/>
              </a:tabLst>
            </a:pPr>
            <a:r>
              <a:rPr kumimoji="0" lang="fa-IR" sz="2400" b="1" i="0" u="none" strike="noStrike" cap="none" normalizeH="0" baseline="0" dirty="0" smtClean="0">
                <a:ln>
                  <a:noFill/>
                </a:ln>
                <a:solidFill>
                  <a:srgbClr val="FFFF00"/>
                </a:solidFill>
                <a:effectLst/>
                <a:latin typeface="Calibri" pitchFamily="34" charset="0"/>
                <a:ea typeface="Calibri" pitchFamily="34" charset="0"/>
                <a:cs typeface="B Nazanin" pitchFamily="2" charset="-78"/>
              </a:rPr>
              <a:t>سوختگی همراه با تروما یا یک بیماری زمینه ای که از قبل وجود داشته است</a:t>
            </a:r>
            <a:endParaRPr kumimoji="0" lang="en-US" sz="24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Char char="•"/>
              <a:tabLst>
                <a:tab pos="923925" algn="l"/>
              </a:tabLst>
            </a:pPr>
            <a:r>
              <a:rPr kumimoji="0" lang="fa-IR" sz="2400" b="1" i="0" u="none" strike="noStrike" cap="none" normalizeH="0" baseline="0" dirty="0" smtClean="0">
                <a:ln>
                  <a:noFill/>
                </a:ln>
                <a:solidFill>
                  <a:srgbClr val="FFFF00"/>
                </a:solidFill>
                <a:effectLst/>
                <a:latin typeface="Calibri" pitchFamily="34" charset="0"/>
                <a:ea typeface="Calibri" pitchFamily="34" charset="0"/>
                <a:cs typeface="B Nazanin" pitchFamily="2" charset="-78"/>
              </a:rPr>
              <a:t>سوختگی که غیر تصادفی بنظر بیاید</a:t>
            </a:r>
            <a:endParaRPr kumimoji="0" lang="en-US" sz="2400" b="1" i="0" u="none" strike="noStrike" cap="none" normalizeH="0" baseline="0" dirty="0" smtClean="0">
              <a:ln>
                <a:noFill/>
              </a:ln>
              <a:solidFill>
                <a:srgbClr val="FFFF00"/>
              </a:solidFill>
              <a:effectLst/>
              <a:latin typeface="Calibri" pitchFamily="34" charset="0"/>
              <a:ea typeface="Calibri" pitchFamily="34" charset="0"/>
              <a:cs typeface="B Nazanin" pitchFamily="2" charset="-78"/>
            </a:endParaRPr>
          </a:p>
          <a:p>
            <a:pPr marL="0" marR="0" lvl="0" indent="0" algn="ctr" defTabSz="914400" rtl="0" eaLnBrk="0" fontAlgn="base" latinLnBrk="0" hangingPunct="0">
              <a:lnSpc>
                <a:spcPct val="100000"/>
              </a:lnSpc>
              <a:spcBef>
                <a:spcPct val="0"/>
              </a:spcBef>
              <a:spcAft>
                <a:spcPct val="0"/>
              </a:spcAft>
              <a:buClrTx/>
              <a:buSzTx/>
              <a:buFontTx/>
              <a:buNone/>
              <a:tabLst>
                <a:tab pos="923925" algn="l"/>
              </a:tabLst>
            </a:pPr>
            <a:r>
              <a:rPr kumimoji="0" lang="fa-IR" sz="2400" b="1" i="0" u="none" strike="noStrike" cap="none" normalizeH="0" baseline="0" dirty="0" smtClean="0">
                <a:ln>
                  <a:noFill/>
                </a:ln>
                <a:solidFill>
                  <a:srgbClr val="FFFF00"/>
                </a:solidFill>
                <a:effectLst/>
                <a:latin typeface="Calibri" pitchFamily="34" charset="0"/>
                <a:ea typeface="Calibri" pitchFamily="34" charset="0"/>
                <a:cs typeface="B Nazanin" pitchFamily="2" charset="-78"/>
              </a:rPr>
              <a:t>حاملگی با سوختگی پوستی</a:t>
            </a:r>
            <a:r>
              <a:rPr kumimoji="0" lang="en-US" sz="2400" b="1" i="0" u="none" strike="noStrike" cap="none" normalizeH="0" baseline="0" dirty="0" smtClean="0">
                <a:ln>
                  <a:noFill/>
                </a:ln>
                <a:solidFill>
                  <a:schemeClr val="tx1"/>
                </a:solidFill>
                <a:effectLst/>
                <a:latin typeface="Arial" pitchFamily="34" charset="0"/>
                <a:cs typeface="Arial" pitchFamily="34" charset="0"/>
              </a:rPr>
              <a:t> </a:t>
            </a:r>
          </a:p>
        </p:txBody>
      </p:sp>
      <p:sp>
        <p:nvSpPr>
          <p:cNvPr id="6" name="Down Arrow 5"/>
          <p:cNvSpPr/>
          <p:nvPr/>
        </p:nvSpPr>
        <p:spPr>
          <a:xfrm>
            <a:off x="2667000" y="5029200"/>
            <a:ext cx="45719" cy="928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6553200" y="4953000"/>
            <a:ext cx="71438" cy="10001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0323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lgn="r" rtl="1"/>
            <a:r>
              <a:rPr lang="fa-IR" sz="2400" dirty="0">
                <a:cs typeface="B Nazanin" panose="00000400000000000000" pitchFamily="2" charset="-78"/>
              </a:rPr>
              <a:t>صدمات </a:t>
            </a:r>
            <a:r>
              <a:rPr lang="fa-IR" sz="2400" dirty="0" smtClean="0">
                <a:cs typeface="B Nazanin" panose="00000400000000000000" pitchFamily="2" charset="-78"/>
              </a:rPr>
              <a:t>سوخت</a:t>
            </a:r>
            <a:r>
              <a:rPr lang="fa-IR" sz="2400" dirty="0">
                <a:cs typeface="B Nazanin" panose="00000400000000000000" pitchFamily="2" charset="-78"/>
              </a:rPr>
              <a:t>گ</a:t>
            </a:r>
            <a:r>
              <a:rPr lang="fa-IR" sz="2400" dirty="0" smtClean="0">
                <a:cs typeface="B Nazanin" panose="00000400000000000000" pitchFamily="2" charset="-78"/>
              </a:rPr>
              <a:t>ی </a:t>
            </a:r>
            <a:r>
              <a:rPr lang="fa-IR" sz="2400" dirty="0">
                <a:cs typeface="B Nazanin" panose="00000400000000000000" pitchFamily="2" charset="-78"/>
              </a:rPr>
              <a:t>جزو تروماهای جدی منجر به مرگ محسوب میگردند </a:t>
            </a:r>
            <a:r>
              <a:rPr lang="fa-IR" sz="2400" dirty="0" smtClean="0">
                <a:cs typeface="B Nazanin" panose="00000400000000000000" pitchFamily="2" charset="-78"/>
              </a:rPr>
              <a:t>. سوختگی چهارمین ترومای شایع در جهان است .در </a:t>
            </a:r>
            <a:r>
              <a:rPr lang="fa-IR" sz="2400" dirty="0">
                <a:cs typeface="B Nazanin" panose="00000400000000000000" pitchFamily="2" charset="-78"/>
              </a:rPr>
              <a:t>ایران </a:t>
            </a:r>
            <a:r>
              <a:rPr lang="fa-IR" sz="2400" dirty="0" smtClean="0">
                <a:cs typeface="B Nazanin" panose="00000400000000000000" pitchFamily="2" charset="-78"/>
              </a:rPr>
              <a:t>سالیانه300000 </a:t>
            </a:r>
            <a:r>
              <a:rPr lang="fa-IR" sz="2400" dirty="0">
                <a:cs typeface="B Nazanin" panose="00000400000000000000" pitchFamily="2" charset="-78"/>
              </a:rPr>
              <a:t>مورد سوختگی رخ میدهد که 8 برابر آمار جهانی است . سالانه حدود ۲۲هزار تا ۲۸هزار نفر در </a:t>
            </a:r>
            <a:r>
              <a:rPr lang="fa-IR" sz="2400" dirty="0" smtClean="0">
                <a:cs typeface="B Nazanin" panose="00000400000000000000" pitchFamily="2" charset="-78"/>
              </a:rPr>
              <a:t>بخشهای </a:t>
            </a:r>
            <a:r>
              <a:rPr lang="fa-IR" sz="2400" dirty="0">
                <a:cs typeface="B Nazanin" panose="00000400000000000000" pitchFamily="2" charset="-78"/>
              </a:rPr>
              <a:t>سوختگی بستری می‌شوند </a:t>
            </a:r>
            <a:r>
              <a:rPr lang="fa-IR" sz="2400" dirty="0" smtClean="0">
                <a:cs typeface="B Nazanin" panose="00000400000000000000" pitchFamily="2" charset="-78"/>
              </a:rPr>
              <a:t>.</a:t>
            </a:r>
            <a:r>
              <a:rPr lang="fa-IR" sz="2400" dirty="0">
                <a:cs typeface="B Nazanin" pitchFamily="2" charset="-78"/>
              </a:rPr>
              <a:t> </a:t>
            </a:r>
            <a:endParaRPr lang="en-US" sz="2400" dirty="0">
              <a:cs typeface="B Nazanin" pitchFamily="2" charset="-78"/>
            </a:endParaRPr>
          </a:p>
          <a:p>
            <a:pPr algn="r" rtl="1"/>
            <a:r>
              <a:rPr lang="fa-IR" sz="2400" dirty="0" smtClean="0">
                <a:cs typeface="B Nazanin" panose="00000400000000000000" pitchFamily="2" charset="-78"/>
              </a:rPr>
              <a:t> سالانه </a:t>
            </a:r>
            <a:r>
              <a:rPr lang="fa-IR" sz="2400" dirty="0">
                <a:cs typeface="B Nazanin" panose="00000400000000000000" pitchFamily="2" charset="-78"/>
              </a:rPr>
              <a:t>حدود ۱۰ درصد بیماران سوختگی دچار نقص عضو </a:t>
            </a:r>
            <a:r>
              <a:rPr lang="fa-IR" sz="2400" dirty="0" smtClean="0">
                <a:cs typeface="B Nazanin" panose="00000400000000000000" pitchFamily="2" charset="-78"/>
              </a:rPr>
              <a:t>می‌شوند . </a:t>
            </a:r>
            <a:r>
              <a:rPr lang="fa-IR" sz="2400" dirty="0">
                <a:cs typeface="B Nazanin" panose="00000400000000000000" pitchFamily="2" charset="-78"/>
              </a:rPr>
              <a:t>میزان </a:t>
            </a:r>
            <a:r>
              <a:rPr lang="fa-IR" sz="2400" dirty="0" smtClean="0">
                <a:cs typeface="B Nazanin" panose="00000400000000000000" pitchFamily="2" charset="-78"/>
              </a:rPr>
              <a:t>مرگ ‌ومیر ناشی </a:t>
            </a:r>
            <a:r>
              <a:rPr lang="fa-IR" sz="2400" dirty="0">
                <a:cs typeface="B Nazanin" panose="00000400000000000000" pitchFamily="2" charset="-78"/>
              </a:rPr>
              <a:t>از </a:t>
            </a:r>
            <a:r>
              <a:rPr lang="fa-IR" sz="2400" dirty="0" smtClean="0">
                <a:cs typeface="B Nazanin" panose="00000400000000000000" pitchFamily="2" charset="-78"/>
              </a:rPr>
              <a:t>سوختگی در ایران  سالانه حدود 2هزار </a:t>
            </a:r>
            <a:r>
              <a:rPr lang="fa-IR" sz="2400" dirty="0">
                <a:cs typeface="B Nazanin" panose="00000400000000000000" pitchFamily="2" charset="-78"/>
              </a:rPr>
              <a:t>نفر </a:t>
            </a:r>
            <a:r>
              <a:rPr lang="fa-IR" sz="2400" dirty="0" smtClean="0">
                <a:cs typeface="B Nazanin" panose="00000400000000000000" pitchFamily="2" charset="-78"/>
              </a:rPr>
              <a:t>است . بیشترین </a:t>
            </a:r>
            <a:r>
              <a:rPr lang="fa-IR" sz="2400" dirty="0">
                <a:cs typeface="B Nazanin" panose="00000400000000000000" pitchFamily="2" charset="-78"/>
              </a:rPr>
              <a:t>میزان سوختگی در مردان </a:t>
            </a:r>
            <a:r>
              <a:rPr lang="fa-IR" sz="2400" dirty="0" smtClean="0">
                <a:cs typeface="B Nazanin" panose="00000400000000000000" pitchFamily="2" charset="-78"/>
              </a:rPr>
              <a:t>است</a:t>
            </a:r>
            <a:r>
              <a:rPr lang="en-US" sz="2400" dirty="0" smtClean="0">
                <a:cs typeface="B Nazanin" panose="00000400000000000000" pitchFamily="2" charset="-78"/>
              </a:rPr>
              <a:t> </a:t>
            </a:r>
            <a:r>
              <a:rPr lang="fa-IR" sz="2400" dirty="0" smtClean="0">
                <a:cs typeface="B Nazanin" panose="00000400000000000000" pitchFamily="2" charset="-78"/>
              </a:rPr>
              <a:t>. </a:t>
            </a:r>
            <a:r>
              <a:rPr lang="fa-IR" sz="2400" dirty="0">
                <a:cs typeface="B Nazanin" panose="00000400000000000000" pitchFamily="2" charset="-78"/>
              </a:rPr>
              <a:t>حوادث شغلی، علت اصلی سوختگی مردان به حساب </a:t>
            </a:r>
            <a:r>
              <a:rPr lang="fa-IR" sz="2400" dirty="0" smtClean="0">
                <a:cs typeface="B Nazanin" panose="00000400000000000000" pitchFamily="2" charset="-78"/>
              </a:rPr>
              <a:t>می‌آید . </a:t>
            </a:r>
            <a:r>
              <a:rPr lang="fa-IR" sz="2400" dirty="0">
                <a:cs typeface="B Nazanin" panose="00000400000000000000" pitchFamily="2" charset="-78"/>
              </a:rPr>
              <a:t>پس از مردان، زنان در جایگاه دوم قرار دارند </a:t>
            </a:r>
            <a:r>
              <a:rPr lang="fa-IR" sz="2400" dirty="0" smtClean="0">
                <a:cs typeface="B Nazanin" panose="00000400000000000000" pitchFamily="2" charset="-78"/>
              </a:rPr>
              <a:t>. کودکان </a:t>
            </a:r>
            <a:r>
              <a:rPr lang="fa-IR" sz="2400" dirty="0">
                <a:cs typeface="B Nazanin" panose="00000400000000000000" pitchFamily="2" charset="-78"/>
              </a:rPr>
              <a:t>نیز در جایگاه سوم قرار دارند که به دلیل مایعات داغ دچار سوختگی </a:t>
            </a:r>
            <a:r>
              <a:rPr lang="fa-IR" sz="2400" dirty="0" smtClean="0">
                <a:cs typeface="B Nazanin" panose="00000400000000000000" pitchFamily="2" charset="-78"/>
              </a:rPr>
              <a:t>می‌شوند . </a:t>
            </a:r>
            <a:r>
              <a:rPr lang="fa-IR" sz="2400" dirty="0">
                <a:cs typeface="B Nazanin" pitchFamily="2" charset="-78"/>
              </a:rPr>
              <a:t>میزان سوختگی کودکان در ایران ۱۱ برابر </a:t>
            </a:r>
            <a:r>
              <a:rPr lang="fa-IR" sz="2400" dirty="0" smtClean="0">
                <a:cs typeface="B Nazanin" pitchFamily="2" charset="-78"/>
              </a:rPr>
              <a:t>متوسط </a:t>
            </a:r>
            <a:r>
              <a:rPr lang="fa-IR" sz="2400" dirty="0">
                <a:cs typeface="B Nazanin" pitchFamily="2" charset="-78"/>
              </a:rPr>
              <a:t>جهانی </a:t>
            </a:r>
            <a:r>
              <a:rPr lang="fa-IR" sz="2400" dirty="0" smtClean="0">
                <a:cs typeface="B Nazanin" pitchFamily="2" charset="-78"/>
              </a:rPr>
              <a:t>است . میزان خودسوزی در ایران 37 % براورد میشود . با توجه به این آمار  </a:t>
            </a:r>
            <a:r>
              <a:rPr lang="fa-IR" sz="2400" dirty="0">
                <a:cs typeface="B Nazanin" pitchFamily="2" charset="-78"/>
              </a:rPr>
              <a:t>10 تا 20 درصد تخت‌های بیمارستان‌های کشور باید به سوختگی اختصاص پیدا </a:t>
            </a:r>
            <a:r>
              <a:rPr lang="fa-IR" sz="2400" dirty="0" smtClean="0">
                <a:cs typeface="B Nazanin" pitchFamily="2" charset="-78"/>
              </a:rPr>
              <a:t>کند .</a:t>
            </a:r>
          </a:p>
          <a:p>
            <a:pPr algn="r" rtl="1"/>
            <a:r>
              <a:rPr lang="fa-IR" sz="2400" dirty="0" smtClean="0">
                <a:cs typeface="B Nazanin" pitchFamily="2" charset="-78"/>
              </a:rPr>
              <a:t>در آمریکا 58% بیماران بعد از 6 ماه ، 66 % بعد از 12 ماه و 71% بیماران بعد از 2 سال به حرفه قبل از سوختگی برمیگردند .</a:t>
            </a:r>
            <a:endParaRPr lang="en-US" sz="2400" dirty="0">
              <a:cs typeface="B Nazanin" pitchFamily="2" charset="-78"/>
            </a:endParaRPr>
          </a:p>
          <a:p>
            <a:pPr algn="r" rtl="1"/>
            <a:endParaRPr lang="en-US" sz="2800" dirty="0">
              <a:cs typeface="B Nazanin" panose="00000400000000000000" pitchFamily="2" charset="-78"/>
            </a:endParaRPr>
          </a:p>
        </p:txBody>
      </p:sp>
    </p:spTree>
    <p:extLst>
      <p:ext uri="{BB962C8B-B14F-4D97-AF65-F5344CB8AC3E}">
        <p14:creationId xmlns:p14="http://schemas.microsoft.com/office/powerpoint/2010/main" val="10659989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0"/>
            <a:ext cx="8229600" cy="6007291"/>
          </a:xfrm>
        </p:spPr>
        <p:txBody>
          <a:bodyPr/>
          <a:lstStyle/>
          <a:p>
            <a:pPr>
              <a:buNone/>
            </a:pPr>
            <a:endParaRPr lang="en-US" dirty="0"/>
          </a:p>
        </p:txBody>
      </p:sp>
      <p:sp>
        <p:nvSpPr>
          <p:cNvPr id="4" name="Down Arrow 3"/>
          <p:cNvSpPr/>
          <p:nvPr/>
        </p:nvSpPr>
        <p:spPr>
          <a:xfrm>
            <a:off x="2571736" y="285728"/>
            <a:ext cx="45719"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6500826" y="214290"/>
            <a:ext cx="45719" cy="10715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000232" y="1357298"/>
            <a:ext cx="1143008"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kumimoji="0" lang="fa-IR"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خیر</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Oval 6"/>
          <p:cNvSpPr/>
          <p:nvPr/>
        </p:nvSpPr>
        <p:spPr>
          <a:xfrm>
            <a:off x="6000760" y="1357298"/>
            <a:ext cx="1071570"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kumimoji="0" lang="fa-IR"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بله</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Down Arrow 9"/>
          <p:cNvSpPr/>
          <p:nvPr/>
        </p:nvSpPr>
        <p:spPr>
          <a:xfrm>
            <a:off x="2571736" y="1928802"/>
            <a:ext cx="45719" cy="7858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Down Arrow 10"/>
          <p:cNvSpPr/>
          <p:nvPr/>
        </p:nvSpPr>
        <p:spPr>
          <a:xfrm>
            <a:off x="6572264" y="2000240"/>
            <a:ext cx="45719" cy="928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5500694" y="3214686"/>
            <a:ext cx="2428892" cy="15001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rgbClr val="FFFF00"/>
                </a:solidFill>
                <a:cs typeface="B Titr" pitchFamily="2" charset="-78"/>
              </a:rPr>
              <a:t>ارجاع به مرکز سوختگی</a:t>
            </a:r>
            <a:endParaRPr lang="en-US" dirty="0">
              <a:solidFill>
                <a:srgbClr val="FFFF00"/>
              </a:solidFill>
              <a:cs typeface="B Titr" pitchFamily="2" charset="-78"/>
            </a:endParaRPr>
          </a:p>
        </p:txBody>
      </p:sp>
      <p:sp>
        <p:nvSpPr>
          <p:cNvPr id="13" name="Rounded Rectangle 12"/>
          <p:cNvSpPr/>
          <p:nvPr/>
        </p:nvSpPr>
        <p:spPr>
          <a:xfrm rot="10800000">
            <a:off x="714348" y="2857496"/>
            <a:ext cx="4214842" cy="25717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3"/>
          <p:cNvSpPr>
            <a:spLocks noChangeArrowheads="1"/>
          </p:cNvSpPr>
          <p:nvPr/>
        </p:nvSpPr>
        <p:spPr bwMode="auto">
          <a:xfrm rot="10800000" flipV="1">
            <a:off x="1214414" y="3042727"/>
            <a:ext cx="335758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tab pos="3810000" algn="l"/>
              </a:tabLst>
            </a:pPr>
            <a:r>
              <a:rPr kumimoji="0" lang="fa-IR" sz="2000" b="1" i="0" u="none" strike="noStrike" cap="none" normalizeH="0" baseline="0" dirty="0" smtClean="0">
                <a:ln>
                  <a:noFill/>
                </a:ln>
                <a:solidFill>
                  <a:srgbClr val="FFFF00"/>
                </a:solidFill>
                <a:effectLst/>
                <a:latin typeface="Calibri" pitchFamily="34" charset="0"/>
                <a:ea typeface="Calibri" pitchFamily="34" charset="0"/>
                <a:cs typeface="B Titr" pitchFamily="2" charset="-78"/>
              </a:rPr>
              <a:t>سوختگی خفیف </a:t>
            </a:r>
          </a:p>
          <a:p>
            <a:pPr marL="0" marR="0" lvl="0" indent="0" algn="ctr" defTabSz="914400" rtl="1" eaLnBrk="0" fontAlgn="base" latinLnBrk="0" hangingPunct="0">
              <a:lnSpc>
                <a:spcPct val="100000"/>
              </a:lnSpc>
              <a:spcBef>
                <a:spcPct val="0"/>
              </a:spcBef>
              <a:spcAft>
                <a:spcPct val="0"/>
              </a:spcAft>
              <a:buClrTx/>
              <a:buSzTx/>
              <a:buFontTx/>
              <a:buNone/>
              <a:tabLst>
                <a:tab pos="3810000" algn="l"/>
              </a:tabLst>
            </a:pPr>
            <a:r>
              <a:rPr kumimoji="0" lang="fa-IR" sz="2000" b="1" i="0" u="none" strike="noStrike" cap="none" normalizeH="0" baseline="0" dirty="0" smtClean="0">
                <a:ln>
                  <a:noFill/>
                </a:ln>
                <a:solidFill>
                  <a:srgbClr val="FFFF00"/>
                </a:solidFill>
                <a:effectLst/>
                <a:latin typeface="Calibri" pitchFamily="34" charset="0"/>
                <a:ea typeface="Calibri" pitchFamily="34" charset="0"/>
                <a:cs typeface="B Titr" pitchFamily="2" charset="-78"/>
              </a:rPr>
              <a:t>قابل کنترل در سایر بیمارستانها و مراکز درمانی</a:t>
            </a:r>
            <a:endParaRPr kumimoji="0" lang="en-US" sz="2000" b="0" i="0" u="none" strike="noStrike" cap="none" normalizeH="0" baseline="0" dirty="0" smtClean="0">
              <a:ln>
                <a:noFill/>
              </a:ln>
              <a:solidFill>
                <a:srgbClr val="FFFF00"/>
              </a:solidFill>
              <a:effectLst/>
              <a:latin typeface="Arial" pitchFamily="34" charset="0"/>
              <a:cs typeface="B Titr"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tab pos="3810000" algn="l"/>
              </a:tabLst>
            </a:pPr>
            <a:r>
              <a:rPr kumimoji="0" lang="fa-IR" sz="2000" b="1" i="0" u="none" strike="noStrike" cap="none" normalizeH="0" baseline="0" dirty="0" smtClean="0">
                <a:ln>
                  <a:noFill/>
                </a:ln>
                <a:solidFill>
                  <a:srgbClr val="FFFF00"/>
                </a:solidFill>
                <a:effectLst/>
                <a:latin typeface="Calibri" pitchFamily="34" charset="0"/>
                <a:ea typeface="Calibri" pitchFamily="34" charset="0"/>
                <a:cs typeface="B Titr" pitchFamily="2" charset="-78"/>
              </a:rPr>
              <a:t>ارزیابی زخم سوختگی</a:t>
            </a:r>
            <a:endParaRPr kumimoji="0" lang="en-US" sz="2000" b="0" i="0" u="none" strike="noStrike" cap="none" normalizeH="0" baseline="0" dirty="0" smtClean="0">
              <a:ln>
                <a:noFill/>
              </a:ln>
              <a:solidFill>
                <a:srgbClr val="FFFF00"/>
              </a:solidFill>
              <a:effectLst/>
              <a:latin typeface="Arial" pitchFamily="34" charset="0"/>
              <a:cs typeface="B Titr"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tab pos="3810000" algn="l"/>
              </a:tabLst>
            </a:pPr>
            <a:r>
              <a:rPr kumimoji="0" lang="fa-IR" sz="2000" b="1" i="0" u="none" strike="noStrike" cap="none" normalizeH="0" baseline="0" dirty="0" smtClean="0">
                <a:ln>
                  <a:noFill/>
                </a:ln>
                <a:solidFill>
                  <a:srgbClr val="FFFF00"/>
                </a:solidFill>
                <a:effectLst/>
                <a:latin typeface="Calibri" pitchFamily="34" charset="0"/>
                <a:ea typeface="Calibri" pitchFamily="34" charset="0"/>
                <a:cs typeface="B Titr" pitchFamily="2" charset="-78"/>
              </a:rPr>
              <a:t>پانسمان</a:t>
            </a:r>
            <a:endParaRPr kumimoji="0" lang="en-US" sz="2000" b="0" i="0" u="none" strike="noStrike" cap="none" normalizeH="0" baseline="0" dirty="0" smtClean="0">
              <a:ln>
                <a:noFill/>
              </a:ln>
              <a:solidFill>
                <a:srgbClr val="FFFF00"/>
              </a:solidFill>
              <a:effectLst/>
              <a:latin typeface="Arial" pitchFamily="34" charset="0"/>
              <a:cs typeface="B Titr"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tab pos="3810000" algn="l"/>
              </a:tabLst>
            </a:pPr>
            <a:r>
              <a:rPr kumimoji="0" lang="fa-IR" sz="2000" b="1" i="0" u="none" strike="noStrike" cap="none" normalizeH="0" baseline="0" dirty="0" smtClean="0">
                <a:ln>
                  <a:noFill/>
                </a:ln>
                <a:solidFill>
                  <a:srgbClr val="FFFF00"/>
                </a:solidFill>
                <a:effectLst/>
                <a:latin typeface="Calibri" pitchFamily="34" charset="0"/>
                <a:ea typeface="Calibri" pitchFamily="34" charset="0"/>
                <a:cs typeface="B Titr" pitchFamily="2" charset="-78"/>
              </a:rPr>
              <a:t>تجویز ضد درد در صورت نیاز</a:t>
            </a:r>
            <a:endParaRPr kumimoji="0" lang="fa-IR" sz="2000" b="0" i="0" u="none" strike="noStrike" cap="none" normalizeH="0" baseline="0" dirty="0" smtClean="0">
              <a:ln>
                <a:noFill/>
              </a:ln>
              <a:solidFill>
                <a:srgbClr val="FFFF00"/>
              </a:solidFill>
              <a:effectLst/>
              <a:latin typeface="Arial" pitchFamily="34" charset="0"/>
              <a:cs typeface="B Titr" pitchFamily="2" charset="-78"/>
            </a:endParaRPr>
          </a:p>
        </p:txBody>
      </p:sp>
    </p:spTree>
    <p:extLst>
      <p:ext uri="{BB962C8B-B14F-4D97-AF65-F5344CB8AC3E}">
        <p14:creationId xmlns:p14="http://schemas.microsoft.com/office/powerpoint/2010/main" val="129823525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596" y="285728"/>
            <a:ext cx="8229600" cy="1143000"/>
          </a:xfrm>
        </p:spPr>
        <p:txBody>
          <a:bodyPr>
            <a:normAutofit/>
          </a:bodyPr>
          <a:lstStyle/>
          <a:p>
            <a:pPr algn="ctr"/>
            <a:r>
              <a:rPr lang="fa-IR" sz="2200" dirty="0" smtClean="0">
                <a:cs typeface="B Titr" pitchFamily="2" charset="-78"/>
              </a:rPr>
              <a:t>الگوریتم تصمیم گیری برای پانسمان زخم سوختگی</a:t>
            </a:r>
            <a:r>
              <a:rPr lang="en-US" dirty="0" smtClean="0"/>
              <a:t/>
            </a:r>
            <a:br>
              <a:rPr lang="en-US" dirty="0" smtClean="0"/>
            </a:br>
            <a:endParaRPr lang="en-US" dirty="0"/>
          </a:p>
        </p:txBody>
      </p:sp>
      <p:sp>
        <p:nvSpPr>
          <p:cNvPr id="2" name="Content Placeholder 1"/>
          <p:cNvSpPr>
            <a:spLocks noGrp="1"/>
          </p:cNvSpPr>
          <p:nvPr>
            <p:ph idx="1"/>
          </p:nvPr>
        </p:nvSpPr>
        <p:spPr/>
        <p:txBody>
          <a:bodyPr/>
          <a:lstStyle/>
          <a:p>
            <a:pPr algn="ctr"/>
            <a:r>
              <a:rPr lang="fa-IR" dirty="0" smtClean="0"/>
              <a:t>بله</a:t>
            </a:r>
            <a:endParaRPr lang="en-US" dirty="0"/>
          </a:p>
        </p:txBody>
      </p:sp>
      <p:sp>
        <p:nvSpPr>
          <p:cNvPr id="4" name="Oval 3"/>
          <p:cNvSpPr/>
          <p:nvPr/>
        </p:nvSpPr>
        <p:spPr>
          <a:xfrm>
            <a:off x="838200" y="914400"/>
            <a:ext cx="7429552"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a:solidFill>
                  <a:srgbClr val="FFFF00"/>
                </a:solidFill>
                <a:cs typeface="B Titr" pitchFamily="2" charset="-78"/>
              </a:rPr>
              <a:t>آیا اقدامات کافی دریافت کرده است ؟</a:t>
            </a:r>
            <a:endParaRPr lang="en-US" sz="2800" dirty="0">
              <a:solidFill>
                <a:srgbClr val="FFFF00"/>
              </a:solidFill>
              <a:cs typeface="B Titr" pitchFamily="2" charset="-78"/>
            </a:endParaRPr>
          </a:p>
        </p:txBody>
      </p:sp>
      <p:sp>
        <p:nvSpPr>
          <p:cNvPr id="7" name="Down Arrow 6"/>
          <p:cNvSpPr/>
          <p:nvPr/>
        </p:nvSpPr>
        <p:spPr>
          <a:xfrm>
            <a:off x="928662" y="2643182"/>
            <a:ext cx="1643074" cy="928694"/>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rgbClr val="FFFF00"/>
                </a:solidFill>
                <a:cs typeface="B Titr" pitchFamily="2" charset="-78"/>
              </a:rPr>
              <a:t>بله</a:t>
            </a:r>
            <a:endParaRPr lang="en-US" b="1" dirty="0">
              <a:solidFill>
                <a:srgbClr val="FFFF00"/>
              </a:solidFill>
              <a:cs typeface="B Titr" pitchFamily="2" charset="-78"/>
            </a:endParaRPr>
          </a:p>
        </p:txBody>
      </p:sp>
      <p:sp>
        <p:nvSpPr>
          <p:cNvPr id="8" name="Down Arrow 7"/>
          <p:cNvSpPr/>
          <p:nvPr/>
        </p:nvSpPr>
        <p:spPr>
          <a:xfrm flipH="1">
            <a:off x="6215074" y="2643182"/>
            <a:ext cx="1525917" cy="928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rgbClr val="FFFF00"/>
                </a:solidFill>
                <a:cs typeface="B Titr" pitchFamily="2" charset="-78"/>
              </a:rPr>
              <a:t>خیر</a:t>
            </a:r>
            <a:endParaRPr lang="en-US" dirty="0">
              <a:solidFill>
                <a:srgbClr val="FFFF00"/>
              </a:solidFill>
              <a:cs typeface="B Titr" pitchFamily="2" charset="-78"/>
            </a:endParaRPr>
          </a:p>
        </p:txBody>
      </p:sp>
      <p:sp>
        <p:nvSpPr>
          <p:cNvPr id="31751" name="Oval 59"/>
          <p:cNvSpPr>
            <a:spLocks noChangeArrowheads="1"/>
          </p:cNvSpPr>
          <p:nvPr/>
        </p:nvSpPr>
        <p:spPr bwMode="auto">
          <a:xfrm rot="10800000" flipV="1">
            <a:off x="571472" y="3643314"/>
            <a:ext cx="3771928" cy="235745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571500" lvl="0" indent="0" algn="ctr" defTabSz="914400" rtl="1" eaLnBrk="1" fontAlgn="base" latinLnBrk="0" hangingPunct="1">
              <a:lnSpc>
                <a:spcPct val="100000"/>
              </a:lnSpc>
              <a:spcBef>
                <a:spcPct val="0"/>
              </a:spcBef>
              <a:spcAft>
                <a:spcPts val="1000"/>
              </a:spcAft>
              <a:buClrTx/>
              <a:buSzTx/>
              <a:buFontTx/>
              <a:buNone/>
              <a:tabLst/>
            </a:pPr>
            <a:r>
              <a:rPr kumimoji="0" lang="fa-IR" sz="2000" b="1" i="0" u="none" strike="noStrike" cap="none" normalizeH="0" baseline="0" dirty="0" smtClean="0">
                <a:ln>
                  <a:noFill/>
                </a:ln>
                <a:solidFill>
                  <a:schemeClr val="tx1"/>
                </a:solidFill>
                <a:effectLst/>
                <a:latin typeface="Calibri" pitchFamily="34" charset="0"/>
                <a:ea typeface="Arial" pitchFamily="34" charset="0"/>
                <a:cs typeface="B Nazanin" pitchFamily="2" charset="-78"/>
              </a:rPr>
              <a:t>آیا سوختگی با شعله ، جریان الکتریکی ، روغن داغ یا تماس با منبع حرارتی ایجاد شده است ؟</a:t>
            </a:r>
          </a:p>
          <a:p>
            <a:pPr marL="0" marR="571500" lvl="0" indent="0" defTabSz="914400" rtl="1"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B Nazanin" pitchFamily="2" charset="-78"/>
              </a:rPr>
              <a:t>	</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752" name="Oval 58"/>
          <p:cNvSpPr>
            <a:spLocks noChangeArrowheads="1"/>
          </p:cNvSpPr>
          <p:nvPr/>
        </p:nvSpPr>
        <p:spPr bwMode="auto">
          <a:xfrm>
            <a:off x="4648200" y="3714752"/>
            <a:ext cx="4067204" cy="250033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571500" lvl="0" indent="0" algn="r" defTabSz="914400" rtl="1" eaLnBrk="1" fontAlgn="base" latinLnBrk="0" hangingPunct="1">
              <a:lnSpc>
                <a:spcPct val="100000"/>
              </a:lnSpc>
              <a:spcBef>
                <a:spcPct val="0"/>
              </a:spcBef>
              <a:spcAft>
                <a:spcPts val="1000"/>
              </a:spcAft>
              <a:buClrTx/>
              <a:buSzTx/>
              <a:buFontTx/>
              <a:buNone/>
              <a:tabLst/>
            </a:pPr>
            <a:r>
              <a:rPr kumimoji="0" lang="fa-IR" sz="2000" b="1" i="0" u="none" strike="noStrike" cap="none" normalizeH="0" baseline="0" dirty="0" smtClean="0">
                <a:ln>
                  <a:noFill/>
                </a:ln>
                <a:solidFill>
                  <a:schemeClr val="tx1"/>
                </a:solidFill>
                <a:effectLst/>
                <a:latin typeface="Calibri" pitchFamily="34" charset="0"/>
                <a:ea typeface="Arial" pitchFamily="34" charset="0"/>
                <a:cs typeface="B Nazanin" pitchFamily="2" charset="-78"/>
              </a:rPr>
              <a:t>آیا سوختگی با شعله ، جریان الکتریکی ، روغن داغ یا تماس با منبع حرارتی ایجاد شده است ؟</a:t>
            </a:r>
          </a:p>
          <a:p>
            <a:pPr marL="0" marR="571500" lvl="0" indent="0" algn="r" defTabSz="914400" rtl="1"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Arial" pitchFamily="34" charset="0"/>
                <a:cs typeface="B Nazanin" pitchFamily="2" charset="-78"/>
              </a:rPr>
              <a:t>	</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879749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0"/>
            <a:ext cx="8229600" cy="6007291"/>
          </a:xfrm>
        </p:spPr>
        <p:txBody>
          <a:bodyPr/>
          <a:lstStyle/>
          <a:p>
            <a:endParaRPr lang="en-US" dirty="0"/>
          </a:p>
        </p:txBody>
      </p:sp>
      <p:sp>
        <p:nvSpPr>
          <p:cNvPr id="4" name="Down Arrow 3"/>
          <p:cNvSpPr/>
          <p:nvPr/>
        </p:nvSpPr>
        <p:spPr>
          <a:xfrm flipH="1">
            <a:off x="2071670" y="214290"/>
            <a:ext cx="1168726" cy="857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rgbClr val="FFFF00"/>
                </a:solidFill>
                <a:cs typeface="B Titr" pitchFamily="2" charset="-78"/>
              </a:rPr>
              <a:t>بله</a:t>
            </a:r>
            <a:endParaRPr lang="en-US" dirty="0">
              <a:solidFill>
                <a:srgbClr val="FFFF00"/>
              </a:solidFill>
              <a:cs typeface="B Titr" pitchFamily="2" charset="-78"/>
            </a:endParaRPr>
          </a:p>
        </p:txBody>
      </p:sp>
      <p:sp>
        <p:nvSpPr>
          <p:cNvPr id="5" name="Down Arrow 4"/>
          <p:cNvSpPr/>
          <p:nvPr/>
        </p:nvSpPr>
        <p:spPr>
          <a:xfrm>
            <a:off x="6357950" y="214290"/>
            <a:ext cx="1143008" cy="857256"/>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rgbClr val="FFFF00"/>
                </a:solidFill>
                <a:cs typeface="B Titr" pitchFamily="2" charset="-78"/>
              </a:rPr>
              <a:t>خیر</a:t>
            </a:r>
            <a:endParaRPr lang="en-US" dirty="0">
              <a:solidFill>
                <a:srgbClr val="FFFF00"/>
              </a:solidFill>
              <a:cs typeface="B Titr" pitchFamily="2" charset="-78"/>
            </a:endParaRPr>
          </a:p>
        </p:txBody>
      </p:sp>
      <p:sp>
        <p:nvSpPr>
          <p:cNvPr id="6" name="Oval 5"/>
          <p:cNvSpPr/>
          <p:nvPr/>
        </p:nvSpPr>
        <p:spPr>
          <a:xfrm>
            <a:off x="1571604" y="1000108"/>
            <a:ext cx="6072230" cy="12144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rgbClr val="002060"/>
                </a:solidFill>
                <a:cs typeface="B Titr" pitchFamily="2" charset="-78"/>
              </a:rPr>
              <a:t>پر شدگی مویرگی بیش از 2 ثانیه ؟</a:t>
            </a:r>
            <a:endParaRPr lang="en-US" sz="2400" dirty="0">
              <a:solidFill>
                <a:srgbClr val="002060"/>
              </a:solidFill>
              <a:cs typeface="B Titr" pitchFamily="2" charset="-78"/>
            </a:endParaRPr>
          </a:p>
        </p:txBody>
      </p:sp>
      <p:sp>
        <p:nvSpPr>
          <p:cNvPr id="7" name="Down Arrow 6"/>
          <p:cNvSpPr/>
          <p:nvPr/>
        </p:nvSpPr>
        <p:spPr>
          <a:xfrm flipH="1">
            <a:off x="1857356" y="2214554"/>
            <a:ext cx="1428760" cy="928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rgbClr val="FFFF00"/>
                </a:solidFill>
                <a:cs typeface="B Titr" pitchFamily="2" charset="-78"/>
              </a:rPr>
              <a:t>خیر</a:t>
            </a:r>
            <a:endParaRPr lang="en-US" b="1" dirty="0">
              <a:solidFill>
                <a:srgbClr val="FFFF00"/>
              </a:solidFill>
              <a:cs typeface="B Titr" pitchFamily="2" charset="-78"/>
            </a:endParaRPr>
          </a:p>
        </p:txBody>
      </p:sp>
      <p:sp>
        <p:nvSpPr>
          <p:cNvPr id="8" name="Down Arrow 7"/>
          <p:cNvSpPr/>
          <p:nvPr/>
        </p:nvSpPr>
        <p:spPr>
          <a:xfrm>
            <a:off x="6286512" y="2214554"/>
            <a:ext cx="1285884" cy="10715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rgbClr val="FFFF00"/>
                </a:solidFill>
                <a:cs typeface="B Titr" pitchFamily="2" charset="-78"/>
              </a:rPr>
              <a:t>بله</a:t>
            </a:r>
            <a:endParaRPr lang="en-US" dirty="0">
              <a:solidFill>
                <a:srgbClr val="FFFF00"/>
              </a:solidFill>
              <a:cs typeface="B Titr" pitchFamily="2" charset="-78"/>
            </a:endParaRPr>
          </a:p>
        </p:txBody>
      </p:sp>
      <p:sp>
        <p:nvSpPr>
          <p:cNvPr id="9" name="Down Arrow 8"/>
          <p:cNvSpPr/>
          <p:nvPr/>
        </p:nvSpPr>
        <p:spPr>
          <a:xfrm>
            <a:off x="642910" y="0"/>
            <a:ext cx="1071570" cy="32861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rgbClr val="92D050"/>
                </a:solidFill>
                <a:cs typeface="B Titr" pitchFamily="2" charset="-78"/>
              </a:rPr>
              <a:t>خیر</a:t>
            </a:r>
            <a:endParaRPr lang="en-US" b="1" dirty="0">
              <a:solidFill>
                <a:srgbClr val="92D050"/>
              </a:solidFill>
              <a:cs typeface="B Titr" pitchFamily="2" charset="-78"/>
            </a:endParaRPr>
          </a:p>
        </p:txBody>
      </p:sp>
      <p:sp>
        <p:nvSpPr>
          <p:cNvPr id="11" name="Down Arrow 10"/>
          <p:cNvSpPr/>
          <p:nvPr/>
        </p:nvSpPr>
        <p:spPr>
          <a:xfrm>
            <a:off x="7715272" y="357166"/>
            <a:ext cx="1000132" cy="31432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rgbClr val="92D050"/>
                </a:solidFill>
                <a:cs typeface="B Titr" pitchFamily="2" charset="-78"/>
              </a:rPr>
              <a:t>بله</a:t>
            </a:r>
            <a:endParaRPr lang="en-US" b="1" dirty="0">
              <a:solidFill>
                <a:srgbClr val="92D050"/>
              </a:solidFill>
              <a:cs typeface="B Titr" pitchFamily="2" charset="-78"/>
            </a:endParaRPr>
          </a:p>
        </p:txBody>
      </p:sp>
      <p:sp>
        <p:nvSpPr>
          <p:cNvPr id="32770" name="Oval 67"/>
          <p:cNvSpPr>
            <a:spLocks noChangeArrowheads="1"/>
          </p:cNvSpPr>
          <p:nvPr/>
        </p:nvSpPr>
        <p:spPr bwMode="auto">
          <a:xfrm>
            <a:off x="457200" y="3214686"/>
            <a:ext cx="3614734" cy="272891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a-IR" sz="2000" b="1" i="0" u="none" strike="noStrike" cap="none" normalizeH="0" baseline="0" dirty="0" smtClean="0">
                <a:ln>
                  <a:noFill/>
                </a:ln>
                <a:solidFill>
                  <a:schemeClr val="tx1"/>
                </a:solidFill>
                <a:effectLst/>
                <a:latin typeface="Calibri" pitchFamily="34" charset="0"/>
                <a:ea typeface="Arial" pitchFamily="34" charset="0"/>
                <a:cs typeface="B Titr" pitchFamily="2" charset="-78"/>
              </a:rPr>
              <a:t>سوختگی احتمالا" سطحی است .از فیلم ،سیلیکون ،پانسمانهای هیدروکلویید استفاده کنید.طی 7 تا 10 روز آینده مجدد ویزیت کنید</a:t>
            </a:r>
            <a:endParaRPr kumimoji="0" lang="en-US" sz="2000" b="0" i="0" u="none" strike="noStrike" cap="none" normalizeH="0" baseline="0" dirty="0" smtClean="0">
              <a:ln>
                <a:noFill/>
              </a:ln>
              <a:solidFill>
                <a:schemeClr val="tx1"/>
              </a:solidFill>
              <a:effectLst/>
              <a:latin typeface="Arial" pitchFamily="34" charset="0"/>
              <a:cs typeface="B Titr" pitchFamily="2" charset="-78"/>
            </a:endParaRPr>
          </a:p>
        </p:txBody>
      </p:sp>
      <p:sp>
        <p:nvSpPr>
          <p:cNvPr id="32771" name="Oval 63"/>
          <p:cNvSpPr>
            <a:spLocks noChangeArrowheads="1"/>
          </p:cNvSpPr>
          <p:nvPr/>
        </p:nvSpPr>
        <p:spPr bwMode="auto">
          <a:xfrm>
            <a:off x="4648200" y="3276600"/>
            <a:ext cx="4038600" cy="2586038"/>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a-IR" sz="1600" b="1" i="0" u="none" strike="noStrike" cap="none" normalizeH="0" baseline="0" dirty="0" smtClean="0">
                <a:ln>
                  <a:noFill/>
                </a:ln>
                <a:solidFill>
                  <a:schemeClr val="tx1"/>
                </a:solidFill>
                <a:effectLst/>
                <a:latin typeface="Calibri" pitchFamily="34" charset="0"/>
                <a:ea typeface="Arial" pitchFamily="34" charset="0"/>
                <a:cs typeface="B Titr" pitchFamily="2" charset="-78"/>
              </a:rPr>
              <a:t>احتمال سوختگی عمیق وجود دارد ، از پانسمان دارای نقره یا پانسمانهای آنتی میکروبیال استفاده کنید و تا 3 روز آینده مجددا " بررسی کنید</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1146639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533401"/>
            <a:ext cx="6629400" cy="761999"/>
          </a:xfrm>
        </p:spPr>
        <p:txBody>
          <a:bodyPr>
            <a:normAutofit/>
          </a:bodyPr>
          <a:lstStyle/>
          <a:p>
            <a:r>
              <a:rPr lang="fa-IR" sz="3200" dirty="0" smtClean="0">
                <a:solidFill>
                  <a:srgbClr val="FF0000"/>
                </a:solidFill>
                <a:cs typeface="B Titr" pitchFamily="2" charset="-78"/>
              </a:rPr>
              <a:t>نحوه ی تعیین درصد سوختگی:</a:t>
            </a:r>
            <a:endParaRPr lang="en-US" sz="3200" dirty="0">
              <a:solidFill>
                <a:srgbClr val="FF0000"/>
              </a:solidFill>
              <a:cs typeface="B Titr" pitchFamily="2" charset="-78"/>
            </a:endParaRPr>
          </a:p>
        </p:txBody>
      </p:sp>
      <p:sp>
        <p:nvSpPr>
          <p:cNvPr id="3" name="Subtitle 2"/>
          <p:cNvSpPr>
            <a:spLocks noGrp="1"/>
          </p:cNvSpPr>
          <p:nvPr>
            <p:ph type="subTitle" idx="1"/>
          </p:nvPr>
        </p:nvSpPr>
        <p:spPr>
          <a:xfrm>
            <a:off x="381000" y="1371600"/>
            <a:ext cx="8305800" cy="4343400"/>
          </a:xfrm>
          <a:ln/>
        </p:spPr>
        <p:style>
          <a:lnRef idx="1">
            <a:schemeClr val="accent2"/>
          </a:lnRef>
          <a:fillRef idx="2">
            <a:schemeClr val="accent2"/>
          </a:fillRef>
          <a:effectRef idx="1">
            <a:schemeClr val="accent2"/>
          </a:effectRef>
          <a:fontRef idx="minor">
            <a:schemeClr val="dk1"/>
          </a:fontRef>
        </p:style>
        <p:txBody>
          <a:bodyPr>
            <a:normAutofit/>
          </a:bodyPr>
          <a:lstStyle/>
          <a:p>
            <a:pPr algn="r" rtl="1"/>
            <a:r>
              <a:rPr lang="fa-IR" sz="4000" dirty="0" smtClean="0">
                <a:solidFill>
                  <a:schemeClr val="tx1"/>
                </a:solidFill>
                <a:cs typeface="+mj-cs"/>
              </a:rPr>
              <a:t>1- </a:t>
            </a:r>
            <a:r>
              <a:rPr lang="fa-IR" sz="4000" dirty="0" smtClean="0">
                <a:solidFill>
                  <a:schemeClr val="tx1"/>
                </a:solidFill>
                <a:cs typeface="B Nazanin" pitchFamily="2" charset="-78"/>
              </a:rPr>
              <a:t>قانون 9</a:t>
            </a:r>
            <a:r>
              <a:rPr lang="fa-IR" sz="4000" dirty="0" smtClean="0">
                <a:solidFill>
                  <a:schemeClr val="tx1"/>
                </a:solidFill>
                <a:cs typeface="+mj-cs"/>
              </a:rPr>
              <a:t>(</a:t>
            </a:r>
            <a:r>
              <a:rPr lang="en-US" sz="4000" dirty="0" smtClean="0">
                <a:solidFill>
                  <a:schemeClr val="tx1"/>
                </a:solidFill>
                <a:cs typeface="+mj-cs"/>
              </a:rPr>
              <a:t>Rule of nines</a:t>
            </a:r>
            <a:r>
              <a:rPr lang="fa-IR" sz="4000" dirty="0" smtClean="0">
                <a:solidFill>
                  <a:schemeClr val="tx1"/>
                </a:solidFill>
                <a:cs typeface="+mj-cs"/>
              </a:rPr>
              <a:t>)</a:t>
            </a:r>
          </a:p>
          <a:p>
            <a:pPr algn="r" rtl="1"/>
            <a:r>
              <a:rPr lang="fa-IR" sz="4000" dirty="0" smtClean="0">
                <a:solidFill>
                  <a:schemeClr val="tx1"/>
                </a:solidFill>
                <a:cs typeface="+mj-cs"/>
              </a:rPr>
              <a:t>2-  </a:t>
            </a:r>
            <a:r>
              <a:rPr lang="fa-IR" sz="4000" dirty="0" smtClean="0">
                <a:solidFill>
                  <a:schemeClr val="tx1"/>
                </a:solidFill>
                <a:cs typeface="B Nazanin" pitchFamily="2" charset="-78"/>
              </a:rPr>
              <a:t>قانون کف دست</a:t>
            </a:r>
            <a:endParaRPr lang="en-US" sz="4000" dirty="0">
              <a:solidFill>
                <a:schemeClr val="tx1"/>
              </a:solidFill>
              <a:cs typeface="B Nazanin" pitchFamily="2" charset="-78"/>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53000" y="228600"/>
            <a:ext cx="3657600" cy="6248400"/>
          </a:xfrm>
        </p:spPr>
        <p:style>
          <a:lnRef idx="1">
            <a:schemeClr val="accent5"/>
          </a:lnRef>
          <a:fillRef idx="2">
            <a:schemeClr val="accent5"/>
          </a:fillRef>
          <a:effectRef idx="1">
            <a:schemeClr val="accent5"/>
          </a:effectRef>
          <a:fontRef idx="minor">
            <a:schemeClr val="dk1"/>
          </a:fontRef>
        </p:style>
        <p:txBody>
          <a:bodyPr>
            <a:normAutofit/>
          </a:bodyPr>
          <a:lstStyle/>
          <a:p>
            <a:pPr rtl="1"/>
            <a:endParaRPr lang="fa-IR" dirty="0" smtClean="0">
              <a:solidFill>
                <a:schemeClr val="tx1"/>
              </a:solidFill>
              <a:cs typeface="B Nazanin" pitchFamily="2" charset="-78"/>
            </a:endParaRPr>
          </a:p>
          <a:p>
            <a:pPr rtl="1"/>
            <a:endParaRPr lang="fa-IR" dirty="0">
              <a:solidFill>
                <a:schemeClr val="tx1"/>
              </a:solidFill>
              <a:cs typeface="B Nazanin" pitchFamily="2" charset="-78"/>
            </a:endParaRPr>
          </a:p>
          <a:p>
            <a:pPr rtl="1"/>
            <a:r>
              <a:rPr lang="fa-IR" sz="2800" dirty="0" smtClean="0">
                <a:solidFill>
                  <a:schemeClr val="tx1"/>
                </a:solidFill>
                <a:cs typeface="B Nazanin" pitchFamily="2" charset="-78"/>
              </a:rPr>
              <a:t>جهت تعیین </a:t>
            </a:r>
            <a:r>
              <a:rPr lang="ar-SA" sz="2800" dirty="0" smtClean="0">
                <a:solidFill>
                  <a:schemeClr val="tx1"/>
                </a:solidFill>
                <a:cs typeface="B Nazanin" pitchFamily="2" charset="-78"/>
              </a:rPr>
              <a:t>وسعت سوختگى در بدن از </a:t>
            </a:r>
            <a:r>
              <a:rPr lang="ar-SA" sz="2800" dirty="0">
                <a:solidFill>
                  <a:schemeClr val="tx1"/>
                </a:solidFill>
                <a:cs typeface="B Nazanin" pitchFamily="2" charset="-78"/>
              </a:rPr>
              <a:t>قانون عدد </a:t>
            </a:r>
            <a:r>
              <a:rPr lang="fa-IR" sz="2800" dirty="0">
                <a:solidFill>
                  <a:schemeClr val="tx1"/>
                </a:solidFill>
                <a:cs typeface="B Nazanin" pitchFamily="2" charset="-78"/>
              </a:rPr>
              <a:t>۹</a:t>
            </a:r>
            <a:r>
              <a:rPr lang="ar-SA" sz="2800" dirty="0">
                <a:solidFill>
                  <a:schemeClr val="tx1"/>
                </a:solidFill>
                <a:cs typeface="B Nazanin" pitchFamily="2" charset="-78"/>
              </a:rPr>
              <a:t> استفاده مى‌شود که هر قسمت بدن با ضريبى از عدد </a:t>
            </a:r>
            <a:r>
              <a:rPr lang="fa-IR" sz="2800" dirty="0">
                <a:solidFill>
                  <a:schemeClr val="tx1"/>
                </a:solidFill>
                <a:cs typeface="B Nazanin" pitchFamily="2" charset="-78"/>
              </a:rPr>
              <a:t>۹</a:t>
            </a:r>
            <a:r>
              <a:rPr lang="ar-SA" sz="2800" dirty="0">
                <a:solidFill>
                  <a:schemeClr val="tx1"/>
                </a:solidFill>
                <a:cs typeface="B Nazanin" pitchFamily="2" charset="-78"/>
              </a:rPr>
              <a:t> درصدبندى شده و مى‌توان براساس آن </a:t>
            </a:r>
            <a:r>
              <a:rPr lang="ar-SA" sz="2800" dirty="0" smtClean="0">
                <a:solidFill>
                  <a:schemeClr val="tx1"/>
                </a:solidFill>
                <a:cs typeface="B Nazanin" pitchFamily="2" charset="-78"/>
              </a:rPr>
              <a:t>وسعت </a:t>
            </a:r>
            <a:r>
              <a:rPr lang="ar-SA" sz="2800" dirty="0">
                <a:solidFill>
                  <a:schemeClr val="tx1"/>
                </a:solidFill>
                <a:cs typeface="B Nazanin" pitchFamily="2" charset="-78"/>
              </a:rPr>
              <a:t>سوختگى را تخمين زد</a:t>
            </a:r>
            <a:r>
              <a:rPr lang="en-US" sz="2400" dirty="0">
                <a:solidFill>
                  <a:schemeClr val="tx1"/>
                </a:solidFill>
                <a:cs typeface="B Nazanin" pitchFamily="2" charset="-78"/>
              </a:rPr>
              <a:t>.</a:t>
            </a:r>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04800" y="228600"/>
            <a:ext cx="4343400" cy="411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57200"/>
            <a:ext cx="7772400" cy="2362200"/>
          </a:xfrm>
        </p:spPr>
        <p:txBody>
          <a:bodyPr>
            <a:noAutofit/>
          </a:bodyPr>
          <a:lstStyle/>
          <a:p>
            <a:r>
              <a:rPr lang="fa-IR" sz="3200" dirty="0" smtClean="0">
                <a:cs typeface="B Titr" pitchFamily="2" charset="-78"/>
              </a:rPr>
              <a:t>قانون کف دست :</a:t>
            </a:r>
            <a:r>
              <a:rPr lang="fa-IR" sz="2800" dirty="0" smtClean="0">
                <a:cs typeface="B Nazanin" pitchFamily="2" charset="-78"/>
              </a:rPr>
              <a:t/>
            </a:r>
            <a:br>
              <a:rPr lang="fa-IR" sz="2800" dirty="0" smtClean="0">
                <a:cs typeface="B Nazanin" pitchFamily="2" charset="-78"/>
              </a:rPr>
            </a:br>
            <a:r>
              <a:rPr lang="fa-IR" sz="2400" dirty="0" smtClean="0">
                <a:cs typeface="B Nazanin" pitchFamily="2" charset="-78"/>
              </a:rPr>
              <a:t>در این قانون هر کف دست بیمار 1% از کل بدن وی محسوب می شود.این قانون برای سوختگی های کوچک بیشتر کاربرد دارد</a:t>
            </a:r>
            <a:r>
              <a:rPr lang="fa-IR" sz="2400" dirty="0" smtClean="0">
                <a:cs typeface="B Yekan" pitchFamily="2" charset="-78"/>
              </a:rPr>
              <a:t>.</a:t>
            </a:r>
            <a:endParaRPr lang="en-US" sz="3600" dirty="0">
              <a:cs typeface="B Yekan" pitchFamily="2" charset="-78"/>
            </a:endParaRPr>
          </a:p>
        </p:txBody>
      </p:sp>
      <p:pic>
        <p:nvPicPr>
          <p:cNvPr id="2050" name="Picture 2"/>
          <p:cNvPicPr>
            <a:picLocks noChangeAspect="1" noChangeArrowheads="1"/>
          </p:cNvPicPr>
          <p:nvPr/>
        </p:nvPicPr>
        <p:blipFill>
          <a:blip r:embed="rId2" cstate="print"/>
          <a:srcRect/>
          <a:stretch>
            <a:fillRect/>
          </a:stretch>
        </p:blipFill>
        <p:spPr bwMode="auto">
          <a:xfrm>
            <a:off x="1828800" y="2895600"/>
            <a:ext cx="5410200" cy="3352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Lund </a:t>
            </a:r>
            <a:r>
              <a:rPr lang="en-US" dirty="0"/>
              <a:t>and </a:t>
            </a:r>
            <a:r>
              <a:rPr lang="en-US" dirty="0" smtClean="0"/>
              <a:t>Browder chart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295400"/>
            <a:ext cx="7696200" cy="5181600"/>
          </a:xfrm>
        </p:spPr>
      </p:pic>
    </p:spTree>
    <p:extLst>
      <p:ext uri="{BB962C8B-B14F-4D97-AF65-F5344CB8AC3E}">
        <p14:creationId xmlns:p14="http://schemas.microsoft.com/office/powerpoint/2010/main" val="33594591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a:xfrm>
            <a:off x="1905000" y="381000"/>
            <a:ext cx="5410200" cy="990601"/>
          </a:xfrm>
        </p:spPr>
        <p:style>
          <a:lnRef idx="1">
            <a:schemeClr val="accent2"/>
          </a:lnRef>
          <a:fillRef idx="2">
            <a:schemeClr val="accent2"/>
          </a:fillRef>
          <a:effectRef idx="1">
            <a:schemeClr val="accent2"/>
          </a:effectRef>
          <a:fontRef idx="minor">
            <a:schemeClr val="dk1"/>
          </a:fontRef>
        </p:style>
        <p:txBody>
          <a:bodyPr>
            <a:normAutofit/>
          </a:bodyPr>
          <a:lstStyle/>
          <a:p>
            <a:pPr eaLnBrk="1" hangingPunct="1"/>
            <a:r>
              <a:rPr lang="ar-SA" sz="3200" b="1" dirty="0" smtClean="0">
                <a:cs typeface="B Nazanin" pitchFamily="2" charset="-78"/>
              </a:rPr>
              <a:t>عامل و منبع ایجاد سوختگی</a:t>
            </a:r>
            <a:r>
              <a:rPr lang="en-US" sz="3200" dirty="0" smtClean="0">
                <a:cs typeface="B Nazanin" pitchFamily="2" charset="-78"/>
              </a:rPr>
              <a:t> </a:t>
            </a:r>
          </a:p>
        </p:txBody>
      </p:sp>
      <p:sp>
        <p:nvSpPr>
          <p:cNvPr id="4" name="Rectangle 3"/>
          <p:cNvSpPr>
            <a:spLocks noGrp="1" noChangeArrowheads="1"/>
          </p:cNvSpPr>
          <p:nvPr>
            <p:ph type="subTitle" idx="1"/>
          </p:nvPr>
        </p:nvSpPr>
        <p:spPr>
          <a:xfrm>
            <a:off x="685800" y="1600200"/>
            <a:ext cx="7543800" cy="4876800"/>
          </a:xfrm>
          <a:ln w="76200"/>
        </p:spPr>
        <p:style>
          <a:lnRef idx="2">
            <a:schemeClr val="accent2"/>
          </a:lnRef>
          <a:fillRef idx="1">
            <a:schemeClr val="lt1"/>
          </a:fillRef>
          <a:effectRef idx="0">
            <a:schemeClr val="accent2"/>
          </a:effectRef>
          <a:fontRef idx="minor">
            <a:schemeClr val="dk1"/>
          </a:fontRef>
        </p:style>
        <p:txBody>
          <a:bodyPr>
            <a:normAutofit/>
          </a:bodyPr>
          <a:lstStyle/>
          <a:p>
            <a:pPr algn="r" rtl="1"/>
            <a:r>
              <a:rPr lang="ar-SA" sz="2400" dirty="0" smtClean="0">
                <a:solidFill>
                  <a:schemeClr val="tx1"/>
                </a:solidFill>
                <a:cs typeface="B Mitra" pitchFamily="2" charset="-78"/>
              </a:rPr>
              <a:t>سوختگیها را می‌توان بر اساس عامل ایجاد کننده آن</a:t>
            </a:r>
            <a:r>
              <a:rPr lang="fa-IR" sz="2400" dirty="0" smtClean="0">
                <a:solidFill>
                  <a:schemeClr val="tx1"/>
                </a:solidFill>
                <a:cs typeface="B Mitra" pitchFamily="2" charset="-78"/>
              </a:rPr>
              <a:t> </a:t>
            </a:r>
            <a:r>
              <a:rPr lang="ar-SA" sz="2400" dirty="0">
                <a:solidFill>
                  <a:schemeClr val="tx1"/>
                </a:solidFill>
                <a:cs typeface="B Mitra" pitchFamily="2" charset="-78"/>
              </a:rPr>
              <a:t>طبقه‌بندی کرد</a:t>
            </a:r>
            <a:r>
              <a:rPr lang="fa-IR" sz="2400" dirty="0">
                <a:solidFill>
                  <a:schemeClr val="tx1"/>
                </a:solidFill>
                <a:cs typeface="B Mitra" pitchFamily="2" charset="-78"/>
              </a:rPr>
              <a:t>.</a:t>
            </a:r>
            <a:endParaRPr lang="en-US" sz="2400" dirty="0">
              <a:solidFill>
                <a:schemeClr val="tx1"/>
              </a:solidFill>
              <a:cs typeface="B Mitra" pitchFamily="2" charset="-78"/>
            </a:endParaRPr>
          </a:p>
          <a:p>
            <a:pPr algn="r" rtl="1" eaLnBrk="1" hangingPunct="1"/>
            <a:endParaRPr lang="fa-IR" sz="2400" dirty="0" smtClean="0">
              <a:solidFill>
                <a:schemeClr val="tx1"/>
              </a:solidFill>
              <a:cs typeface="B Mitra" pitchFamily="2" charset="-78"/>
            </a:endParaRPr>
          </a:p>
          <a:p>
            <a:pPr lvl="3" algn="r" rtl="1" eaLnBrk="1" hangingPunct="1">
              <a:buFont typeface="Wingdings" pitchFamily="2" charset="2"/>
              <a:buChar char="Ø"/>
            </a:pPr>
            <a:r>
              <a:rPr lang="ar-SA" sz="2400" dirty="0" smtClean="0">
                <a:solidFill>
                  <a:schemeClr val="tx1"/>
                </a:solidFill>
                <a:cs typeface="B Mitra" pitchFamily="2" charset="-78"/>
              </a:rPr>
              <a:t>شیمیایی </a:t>
            </a:r>
            <a:endParaRPr lang="fa-IR" sz="2400" dirty="0" smtClean="0">
              <a:solidFill>
                <a:schemeClr val="tx1"/>
              </a:solidFill>
              <a:cs typeface="B Mitra" pitchFamily="2" charset="-78"/>
            </a:endParaRPr>
          </a:p>
          <a:p>
            <a:pPr lvl="3" algn="r" rtl="1" eaLnBrk="1" hangingPunct="1">
              <a:buFont typeface="Wingdings" pitchFamily="2" charset="2"/>
              <a:buChar char="Ø"/>
            </a:pPr>
            <a:r>
              <a:rPr lang="ar-SA" sz="2400" dirty="0" smtClean="0">
                <a:solidFill>
                  <a:schemeClr val="tx1"/>
                </a:solidFill>
                <a:cs typeface="B Mitra" pitchFamily="2" charset="-78"/>
              </a:rPr>
              <a:t>الکتریکی </a:t>
            </a:r>
            <a:endParaRPr lang="fa-IR" sz="2400" dirty="0" smtClean="0">
              <a:solidFill>
                <a:schemeClr val="tx1"/>
              </a:solidFill>
              <a:cs typeface="B Mitra" pitchFamily="2" charset="-78"/>
            </a:endParaRPr>
          </a:p>
          <a:p>
            <a:pPr lvl="3" algn="r" rtl="1" eaLnBrk="1" hangingPunct="1">
              <a:buFont typeface="Wingdings" pitchFamily="2" charset="2"/>
              <a:buChar char="Ø"/>
            </a:pPr>
            <a:r>
              <a:rPr lang="ar-SA" sz="2400" dirty="0" smtClean="0">
                <a:solidFill>
                  <a:schemeClr val="tx1"/>
                </a:solidFill>
                <a:cs typeface="B Mitra" pitchFamily="2" charset="-78"/>
              </a:rPr>
              <a:t> حرارتی </a:t>
            </a:r>
            <a:endParaRPr lang="fa-IR" sz="2400" dirty="0" smtClean="0">
              <a:solidFill>
                <a:schemeClr val="tx1"/>
              </a:solidFill>
              <a:cs typeface="B Mitra" pitchFamily="2" charset="-78"/>
            </a:endParaRPr>
          </a:p>
          <a:p>
            <a:pPr lvl="3" algn="r" rtl="1" eaLnBrk="1" hangingPunct="1">
              <a:buFont typeface="Wingdings" pitchFamily="2" charset="2"/>
              <a:buChar char="Ø"/>
            </a:pPr>
            <a:r>
              <a:rPr lang="ar-SA" sz="2400" dirty="0" smtClean="0">
                <a:solidFill>
                  <a:schemeClr val="tx1"/>
                </a:solidFill>
                <a:cs typeface="B Mitra" pitchFamily="2" charset="-78"/>
              </a:rPr>
              <a:t> نورانی </a:t>
            </a:r>
            <a:endParaRPr lang="fa-IR" sz="2400" dirty="0" smtClean="0">
              <a:solidFill>
                <a:schemeClr val="tx1"/>
              </a:solidFill>
              <a:cs typeface="B Mitra" pitchFamily="2" charset="-78"/>
            </a:endParaRPr>
          </a:p>
          <a:p>
            <a:pPr lvl="3" algn="r" rtl="1" eaLnBrk="1" hangingPunct="1">
              <a:buFont typeface="Wingdings" pitchFamily="2" charset="2"/>
              <a:buChar char="Ø"/>
            </a:pPr>
            <a:r>
              <a:rPr lang="ar-SA" sz="2400" dirty="0" smtClean="0">
                <a:solidFill>
                  <a:schemeClr val="tx1"/>
                </a:solidFill>
                <a:cs typeface="B Mitra" pitchFamily="2" charset="-78"/>
              </a:rPr>
              <a:t> تشعشعی</a:t>
            </a:r>
            <a:endParaRPr lang="fa-IR" sz="2400" dirty="0" smtClean="0">
              <a:solidFill>
                <a:schemeClr val="tx1"/>
              </a:solidFill>
              <a:cs typeface="B Mitra" pitchFamily="2" charset="-78"/>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lgn="r" rtl="1"/>
            <a:r>
              <a:rPr lang="fa-IR" sz="2400" dirty="0">
                <a:solidFill>
                  <a:schemeClr val="tx2"/>
                </a:solidFill>
                <a:cs typeface="B Nazanin" panose="00000400000000000000" pitchFamily="2" charset="-78"/>
              </a:rPr>
              <a:t>آسیبهای تنفسی فوق </a:t>
            </a:r>
            <a:r>
              <a:rPr lang="fa-IR" sz="2400" dirty="0" smtClean="0">
                <a:solidFill>
                  <a:schemeClr val="tx2"/>
                </a:solidFill>
                <a:cs typeface="B Nazanin" panose="00000400000000000000" pitchFamily="2" charset="-78"/>
              </a:rPr>
              <a:t>گلوت </a:t>
            </a:r>
            <a:r>
              <a:rPr lang="fa-IR" sz="2400" dirty="0" smtClean="0">
                <a:cs typeface="B Nazanin" panose="00000400000000000000" pitchFamily="2" charset="-78"/>
              </a:rPr>
              <a:t>: </a:t>
            </a:r>
            <a:r>
              <a:rPr lang="fa-IR" sz="2400" dirty="0">
                <a:cs typeface="B Nazanin" panose="00000400000000000000" pitchFamily="2" charset="-78"/>
              </a:rPr>
              <a:t>انسداد راه هوائی </a:t>
            </a:r>
            <a:r>
              <a:rPr lang="fa-IR" sz="2400" dirty="0" smtClean="0">
                <a:cs typeface="B Nazanin" panose="00000400000000000000" pitchFamily="2" charset="-78"/>
              </a:rPr>
              <a:t>به سرعت </a:t>
            </a:r>
            <a:r>
              <a:rPr lang="fa-IR" sz="2400" dirty="0">
                <a:cs typeface="B Nazanin" panose="00000400000000000000" pitchFamily="2" charset="-78"/>
              </a:rPr>
              <a:t>پیشرفت میکند . بیمارانی با ادم یا </a:t>
            </a:r>
            <a:r>
              <a:rPr lang="fa-IR" sz="2400" dirty="0" smtClean="0">
                <a:cs typeface="B Nazanin" panose="00000400000000000000" pitchFamily="2" charset="-78"/>
              </a:rPr>
              <a:t>سوختگی حلق </a:t>
            </a:r>
            <a:r>
              <a:rPr lang="fa-IR" sz="2400" dirty="0">
                <a:cs typeface="B Nazanin" panose="00000400000000000000" pitchFamily="2" charset="-78"/>
              </a:rPr>
              <a:t>تا </a:t>
            </a:r>
            <a:r>
              <a:rPr lang="fa-IR" sz="2400" dirty="0" smtClean="0">
                <a:cs typeface="B Nazanin" panose="00000400000000000000" pitchFamily="2" charset="-78"/>
              </a:rPr>
              <a:t>گرفتگی </a:t>
            </a:r>
            <a:r>
              <a:rPr lang="fa-IR" sz="2400" dirty="0">
                <a:cs typeface="B Nazanin" panose="00000400000000000000" pitchFamily="2" charset="-78"/>
              </a:rPr>
              <a:t>صدا و استریدور در معرض خطر </a:t>
            </a:r>
            <a:r>
              <a:rPr lang="fa-IR" sz="2400" dirty="0" smtClean="0">
                <a:cs typeface="B Nazanin" panose="00000400000000000000" pitchFamily="2" charset="-78"/>
              </a:rPr>
              <a:t>بالایی </a:t>
            </a:r>
            <a:r>
              <a:rPr lang="fa-IR" sz="2400" dirty="0">
                <a:cs typeface="B Nazanin" panose="00000400000000000000" pitchFamily="2" charset="-78"/>
              </a:rPr>
              <a:t>در جهت انسداد راه هوائی فوقانی قرار دارند و قبل از انتقال به مرکز </a:t>
            </a:r>
            <a:r>
              <a:rPr lang="fa-IR" sz="2400" dirty="0" smtClean="0">
                <a:cs typeface="B Nazanin" panose="00000400000000000000" pitchFamily="2" charset="-78"/>
              </a:rPr>
              <a:t>سوختگی </a:t>
            </a:r>
            <a:r>
              <a:rPr lang="fa-IR" sz="2400" dirty="0">
                <a:cs typeface="B Nazanin" panose="00000400000000000000" pitchFamily="2" charset="-78"/>
              </a:rPr>
              <a:t>باید لوله گذاری داخل تراشه برای آنان انجام شود. </a:t>
            </a:r>
            <a:endParaRPr lang="fa-IR" sz="2400" dirty="0" smtClean="0">
              <a:cs typeface="B Nazanin" panose="00000400000000000000" pitchFamily="2" charset="-78"/>
            </a:endParaRPr>
          </a:p>
          <a:p>
            <a:pPr algn="r" rtl="1">
              <a:buFontTx/>
              <a:buChar char="-"/>
            </a:pPr>
            <a:r>
              <a:rPr lang="fa-IR" sz="2400" dirty="0" smtClean="0">
                <a:cs typeface="B Nazanin" panose="00000400000000000000" pitchFamily="2" charset="-78"/>
              </a:rPr>
              <a:t> </a:t>
            </a:r>
            <a:r>
              <a:rPr lang="fa-IR" sz="2400" dirty="0" smtClean="0">
                <a:solidFill>
                  <a:schemeClr val="tx2"/>
                </a:solidFill>
                <a:cs typeface="B Nazanin" panose="00000400000000000000" pitchFamily="2" charset="-78"/>
              </a:rPr>
              <a:t>آسیبهای تنفسی زیر گلوت </a:t>
            </a:r>
            <a:r>
              <a:rPr lang="fa-IR" sz="2400" dirty="0" smtClean="0">
                <a:cs typeface="B Nazanin" panose="00000400000000000000" pitchFamily="2" charset="-78"/>
              </a:rPr>
              <a:t>: باعث </a:t>
            </a:r>
            <a:r>
              <a:rPr lang="fa-IR" sz="2400" dirty="0">
                <a:cs typeface="B Nazanin" panose="00000400000000000000" pitchFamily="2" charset="-78"/>
              </a:rPr>
              <a:t>تخریب فعالیت مژکها </a:t>
            </a:r>
            <a:r>
              <a:rPr lang="fa-IR" sz="2400" dirty="0" smtClean="0">
                <a:cs typeface="B Nazanin" panose="00000400000000000000" pitchFamily="2" charset="-78"/>
              </a:rPr>
              <a:t>، </a:t>
            </a:r>
            <a:r>
              <a:rPr lang="fa-IR" sz="2400" dirty="0">
                <a:cs typeface="B Nazanin" panose="00000400000000000000" pitchFamily="2" charset="-78"/>
              </a:rPr>
              <a:t>التهاب </a:t>
            </a:r>
            <a:r>
              <a:rPr lang="fa-IR" sz="2400" dirty="0" smtClean="0">
                <a:cs typeface="B Nazanin" panose="00000400000000000000" pitchFamily="2" charset="-78"/>
              </a:rPr>
              <a:t>، </a:t>
            </a:r>
            <a:r>
              <a:rPr lang="fa-IR" sz="2400" dirty="0">
                <a:cs typeface="B Nazanin" panose="00000400000000000000" pitchFamily="2" charset="-78"/>
              </a:rPr>
              <a:t>افزایش ترشحات </a:t>
            </a:r>
          </a:p>
          <a:p>
            <a:pPr algn="r" rtl="1">
              <a:buFontTx/>
              <a:buChar char="-"/>
            </a:pPr>
            <a:r>
              <a:rPr lang="fa-IR" sz="2400" dirty="0">
                <a:cs typeface="B Nazanin" panose="00000400000000000000" pitchFamily="2" charset="-78"/>
              </a:rPr>
              <a:t> ایجاد ادم </a:t>
            </a:r>
            <a:r>
              <a:rPr lang="fa-IR" sz="2400" dirty="0" smtClean="0">
                <a:cs typeface="B Nazanin" panose="00000400000000000000" pitchFamily="2" charset="-78"/>
              </a:rPr>
              <a:t>، </a:t>
            </a:r>
            <a:r>
              <a:rPr lang="fa-IR" sz="2400" dirty="0">
                <a:cs typeface="B Nazanin" panose="00000400000000000000" pitchFamily="2" charset="-78"/>
              </a:rPr>
              <a:t>افزایش جریان خون </a:t>
            </a:r>
            <a:r>
              <a:rPr lang="fa-IR" sz="2400" dirty="0" smtClean="0">
                <a:cs typeface="B Nazanin" panose="00000400000000000000" pitchFamily="2" charset="-78"/>
              </a:rPr>
              <a:t>، </a:t>
            </a:r>
            <a:r>
              <a:rPr lang="fa-IR" sz="2400" dirty="0">
                <a:cs typeface="B Nazanin" panose="00000400000000000000" pitchFamily="2" charset="-78"/>
              </a:rPr>
              <a:t>آسیب به مخاط راه هوائی </a:t>
            </a:r>
            <a:r>
              <a:rPr lang="fa-IR" sz="2400" dirty="0" smtClean="0">
                <a:cs typeface="B Nazanin" panose="00000400000000000000" pitchFamily="2" charset="-78"/>
              </a:rPr>
              <a:t>، </a:t>
            </a:r>
            <a:r>
              <a:rPr lang="fa-IR" sz="2400" dirty="0">
                <a:cs typeface="B Nazanin" panose="00000400000000000000" pitchFamily="2" charset="-78"/>
              </a:rPr>
              <a:t>اسپاسم برونش و </a:t>
            </a:r>
            <a:r>
              <a:rPr lang="fa-IR" sz="2400" dirty="0" smtClean="0">
                <a:cs typeface="B Nazanin" panose="00000400000000000000" pitchFamily="2" charset="-78"/>
              </a:rPr>
              <a:t>برونشیولها ، تراکئوبرونشیت همراه با </a:t>
            </a:r>
            <a:r>
              <a:rPr lang="fa-IR" sz="2400" dirty="0">
                <a:cs typeface="B Nazanin" panose="00000400000000000000" pitchFamily="2" charset="-78"/>
              </a:rPr>
              <a:t>اسپاسم شدید و ویزینگ در دقایق و ساعات اولیه پس از آسیب رخ میدهد .</a:t>
            </a:r>
            <a:endParaRPr lang="en-US" sz="2400" dirty="0">
              <a:cs typeface="B Nazanin" panose="00000400000000000000" pitchFamily="2" charset="-78"/>
            </a:endParaRPr>
          </a:p>
          <a:p>
            <a:pPr algn="r" rtl="1"/>
            <a:r>
              <a:rPr lang="fa-IR" sz="2400" b="1" dirty="0" smtClean="0">
                <a:cs typeface="B Nazanin" panose="00000400000000000000" pitchFamily="2" charset="-78"/>
              </a:rPr>
              <a:t>به ازای هر نیم تا یک درصد سوختگی ، بیمار باید 1 روز در </a:t>
            </a:r>
            <a:r>
              <a:rPr lang="en-US" sz="2400" b="1" dirty="0" smtClean="0">
                <a:cs typeface="B Nazanin" panose="00000400000000000000" pitchFamily="2" charset="-78"/>
              </a:rPr>
              <a:t>ICU</a:t>
            </a:r>
            <a:r>
              <a:rPr lang="fa-IR" sz="2400" b="1" dirty="0" smtClean="0">
                <a:cs typeface="B Nazanin" panose="00000400000000000000" pitchFamily="2" charset="-78"/>
              </a:rPr>
              <a:t> بستری باشد .</a:t>
            </a:r>
            <a:endParaRPr lang="en-US" sz="2400" b="1" dirty="0">
              <a:cs typeface="B Nazanin" panose="00000400000000000000" pitchFamily="2" charset="-78"/>
            </a:endParaRPr>
          </a:p>
        </p:txBody>
      </p:sp>
    </p:spTree>
    <p:extLst>
      <p:ext uri="{BB962C8B-B14F-4D97-AF65-F5344CB8AC3E}">
        <p14:creationId xmlns:p14="http://schemas.microsoft.com/office/powerpoint/2010/main" val="26864370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fa-IR" sz="2800" b="1" dirty="0">
                <a:solidFill>
                  <a:srgbClr val="FF0000"/>
                </a:solidFill>
                <a:cs typeface="B Nazanin" panose="00000400000000000000" pitchFamily="2" charset="-78"/>
              </a:rPr>
              <a:t>سوختگی نواحی خاص </a:t>
            </a:r>
            <a:endParaRPr lang="en-US" sz="2800" b="1" dirty="0">
              <a:solidFill>
                <a:srgbClr val="FF0000"/>
              </a:solidFill>
              <a:cs typeface="B Nazanin" panose="00000400000000000000" pitchFamily="2" charset="-78"/>
            </a:endParaRPr>
          </a:p>
        </p:txBody>
      </p:sp>
      <p:sp>
        <p:nvSpPr>
          <p:cNvPr id="3" name="Content Placeholder 2"/>
          <p:cNvSpPr>
            <a:spLocks noGrp="1"/>
          </p:cNvSpPr>
          <p:nvPr>
            <p:ph idx="1"/>
          </p:nvPr>
        </p:nvSpPr>
        <p:spPr>
          <a:xfrm>
            <a:off x="457200" y="990600"/>
            <a:ext cx="8229600" cy="5135563"/>
          </a:xfrm>
        </p:spPr>
        <p:txBody>
          <a:bodyPr>
            <a:normAutofit/>
          </a:bodyPr>
          <a:lstStyle/>
          <a:p>
            <a:pPr algn="r" rtl="1"/>
            <a:r>
              <a:rPr lang="fa-IR" sz="2400" dirty="0" smtClean="0">
                <a:cs typeface="B Nazanin" panose="00000400000000000000" pitchFamily="2" charset="-78"/>
              </a:rPr>
              <a:t>سوختگی </a:t>
            </a:r>
            <a:r>
              <a:rPr lang="fa-IR" sz="2400" dirty="0">
                <a:cs typeface="B Nazanin" panose="00000400000000000000" pitchFamily="2" charset="-78"/>
              </a:rPr>
              <a:t>های نواحی </a:t>
            </a:r>
            <a:r>
              <a:rPr lang="fa-IR" sz="2400" dirty="0" smtClean="0">
                <a:cs typeface="B Nazanin" panose="00000400000000000000" pitchFamily="2" charset="-78"/>
              </a:rPr>
              <a:t>بحرانی </a:t>
            </a:r>
            <a:r>
              <a:rPr lang="fa-IR" sz="2400" dirty="0">
                <a:cs typeface="B Nazanin" panose="00000400000000000000" pitchFamily="2" charset="-78"/>
              </a:rPr>
              <a:t>مثل صورت ، پاها ، چشم ها ، زیر بغل ، پرینه ، دستها و مفاصل بزرگ نیازمند ارزیابی </a:t>
            </a:r>
            <a:r>
              <a:rPr lang="fa-IR" sz="2400" dirty="0" smtClean="0">
                <a:cs typeface="B Nazanin" panose="00000400000000000000" pitchFamily="2" charset="-78"/>
              </a:rPr>
              <a:t>خاص هستند . </a:t>
            </a:r>
          </a:p>
          <a:p>
            <a:pPr algn="r" rtl="1"/>
            <a:r>
              <a:rPr lang="fa-IR" sz="2400" dirty="0" smtClean="0">
                <a:cs typeface="B Nazanin" panose="00000400000000000000" pitchFamily="2" charset="-78"/>
              </a:rPr>
              <a:t> </a:t>
            </a:r>
            <a:r>
              <a:rPr lang="fa-IR" sz="2400" dirty="0">
                <a:solidFill>
                  <a:schemeClr val="tx2"/>
                </a:solidFill>
                <a:cs typeface="B Nazanin" panose="00000400000000000000" pitchFamily="2" charset="-78"/>
              </a:rPr>
              <a:t>سوختگی صورت </a:t>
            </a:r>
            <a:r>
              <a:rPr lang="fa-IR" sz="2400" dirty="0">
                <a:cs typeface="B Nazanin" panose="00000400000000000000" pitchFamily="2" charset="-78"/>
              </a:rPr>
              <a:t>: </a:t>
            </a:r>
            <a:r>
              <a:rPr lang="fa-IR" sz="2400" dirty="0" smtClean="0">
                <a:cs typeface="B Nazanin" panose="00000400000000000000" pitchFamily="2" charset="-78"/>
              </a:rPr>
              <a:t>سوختگی </a:t>
            </a:r>
            <a:r>
              <a:rPr lang="fa-IR" sz="2400" dirty="0">
                <a:cs typeface="B Nazanin" panose="00000400000000000000" pitchFamily="2" charset="-78"/>
              </a:rPr>
              <a:t>صورت همواره جدی در نظر گرفته می شود و نیازمند مراقبتهای </a:t>
            </a:r>
            <a:r>
              <a:rPr lang="fa-IR" sz="2400" dirty="0" smtClean="0">
                <a:cs typeface="B Nazanin" panose="00000400000000000000" pitchFamily="2" charset="-78"/>
              </a:rPr>
              <a:t>بیمارستانی </a:t>
            </a:r>
            <a:r>
              <a:rPr lang="fa-IR" sz="2400" dirty="0">
                <a:cs typeface="B Nazanin" panose="00000400000000000000" pitchFamily="2" charset="-78"/>
              </a:rPr>
              <a:t>است. </a:t>
            </a:r>
            <a:r>
              <a:rPr lang="fa-IR" sz="2400" dirty="0" smtClean="0">
                <a:cs typeface="B Nazanin" panose="00000400000000000000" pitchFamily="2" charset="-78"/>
              </a:rPr>
              <a:t>بدلیل </a:t>
            </a:r>
            <a:r>
              <a:rPr lang="fa-IR" sz="2400" dirty="0">
                <a:cs typeface="B Nazanin" panose="00000400000000000000" pitchFamily="2" charset="-78"/>
              </a:rPr>
              <a:t>زیاد بودن جریان خون </a:t>
            </a:r>
            <a:r>
              <a:rPr lang="fa-IR" sz="2400" dirty="0" smtClean="0">
                <a:cs typeface="B Nazanin" panose="00000400000000000000" pitchFamily="2" charset="-78"/>
              </a:rPr>
              <a:t>صورت سوختگیهای </a:t>
            </a:r>
            <a:r>
              <a:rPr lang="fa-IR" sz="2400" dirty="0">
                <a:cs typeface="B Nazanin" panose="00000400000000000000" pitchFamily="2" charset="-78"/>
              </a:rPr>
              <a:t>صورت با ادم شدیدی همراه است . </a:t>
            </a:r>
            <a:r>
              <a:rPr lang="fa-IR" sz="2400" dirty="0" smtClean="0">
                <a:cs typeface="B Nazanin" panose="00000400000000000000" pitchFamily="2" charset="-78"/>
              </a:rPr>
              <a:t>جهت </a:t>
            </a:r>
            <a:r>
              <a:rPr lang="fa-IR" sz="2400" dirty="0">
                <a:cs typeface="B Nazanin" panose="00000400000000000000" pitchFamily="2" charset="-78"/>
              </a:rPr>
              <a:t>کاهش ادم سر و </a:t>
            </a:r>
            <a:r>
              <a:rPr lang="fa-IR" sz="2400" dirty="0" smtClean="0">
                <a:cs typeface="B Nazanin" panose="00000400000000000000" pitchFamily="2" charset="-78"/>
              </a:rPr>
              <a:t>تنه </a:t>
            </a:r>
            <a:r>
              <a:rPr lang="fa-IR" sz="2400" dirty="0">
                <a:cs typeface="B Nazanin" panose="00000400000000000000" pitchFamily="2" charset="-78"/>
              </a:rPr>
              <a:t>بیمار باید 30 درجه </a:t>
            </a:r>
            <a:r>
              <a:rPr lang="fa-IR" sz="2400" dirty="0" smtClean="0">
                <a:cs typeface="B Nazanin" panose="00000400000000000000" pitchFamily="2" charset="-78"/>
              </a:rPr>
              <a:t>بالاتر </a:t>
            </a:r>
            <a:r>
              <a:rPr lang="fa-IR" sz="2400" dirty="0">
                <a:cs typeface="B Nazanin" panose="00000400000000000000" pitchFamily="2" charset="-78"/>
              </a:rPr>
              <a:t>قرار </a:t>
            </a:r>
            <a:r>
              <a:rPr lang="fa-IR" sz="2400" dirty="0" smtClean="0">
                <a:cs typeface="B Nazanin" panose="00000400000000000000" pitchFamily="2" charset="-78"/>
              </a:rPr>
              <a:t>گیرد . </a:t>
            </a:r>
            <a:r>
              <a:rPr lang="fa-IR" sz="2400" dirty="0">
                <a:cs typeface="B Nazanin" panose="00000400000000000000" pitchFamily="2" charset="-78"/>
              </a:rPr>
              <a:t>برای جلوگیری از التهاب </a:t>
            </a:r>
            <a:r>
              <a:rPr lang="fa-IR" sz="2400" dirty="0" smtClean="0">
                <a:cs typeface="B Nazanin" panose="00000400000000000000" pitchFamily="2" charset="-78"/>
              </a:rPr>
              <a:t>ملتحمه شست شو</a:t>
            </a:r>
            <a:r>
              <a:rPr lang="en-US" sz="2400" dirty="0" smtClean="0">
                <a:cs typeface="B Nazanin" panose="00000400000000000000" pitchFamily="2" charset="-78"/>
              </a:rPr>
              <a:t> </a:t>
            </a:r>
            <a:r>
              <a:rPr lang="fa-IR" sz="2400" dirty="0" smtClean="0">
                <a:cs typeface="B Nazanin" panose="00000400000000000000" pitchFamily="2" charset="-78"/>
              </a:rPr>
              <a:t>با آب </a:t>
            </a:r>
            <a:r>
              <a:rPr lang="fa-IR" sz="2400" dirty="0">
                <a:cs typeface="B Nazanin" panose="00000400000000000000" pitchFamily="2" charset="-78"/>
              </a:rPr>
              <a:t>فراوان </a:t>
            </a:r>
            <a:r>
              <a:rPr lang="fa-IR" sz="2400" dirty="0" smtClean="0">
                <a:cs typeface="B Nazanin" panose="00000400000000000000" pitchFamily="2" charset="-78"/>
              </a:rPr>
              <a:t>لازم است</a:t>
            </a:r>
            <a:r>
              <a:rPr lang="fa-IR" sz="2400" dirty="0">
                <a:cs typeface="B Nazanin" panose="00000400000000000000" pitchFamily="2" charset="-78"/>
              </a:rPr>
              <a:t>. </a:t>
            </a:r>
            <a:endParaRPr lang="en-US" sz="2400" dirty="0">
              <a:cs typeface="B Nazanin" panose="00000400000000000000" pitchFamily="2" charset="-78"/>
            </a:endParaRPr>
          </a:p>
        </p:txBody>
      </p:sp>
    </p:spTree>
    <p:extLst>
      <p:ext uri="{BB962C8B-B14F-4D97-AF65-F5344CB8AC3E}">
        <p14:creationId xmlns:p14="http://schemas.microsoft.com/office/powerpoint/2010/main" val="890728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0"/>
            <a:ext cx="8001000" cy="5638800"/>
          </a:xfrm>
          <a:ln w="76200"/>
        </p:spPr>
        <p:style>
          <a:lnRef idx="2">
            <a:schemeClr val="accent2"/>
          </a:lnRef>
          <a:fillRef idx="1">
            <a:schemeClr val="lt1"/>
          </a:fillRef>
          <a:effectRef idx="0">
            <a:schemeClr val="accent2"/>
          </a:effectRef>
          <a:fontRef idx="minor">
            <a:schemeClr val="dk1"/>
          </a:fontRef>
        </p:style>
        <p:txBody>
          <a:bodyPr>
            <a:noAutofit/>
          </a:bodyPr>
          <a:lstStyle/>
          <a:p>
            <a:pPr algn="r" rtl="1"/>
            <a:r>
              <a:rPr lang="ar-SA" b="1" dirty="0">
                <a:solidFill>
                  <a:srgbClr val="FF0000"/>
                </a:solidFill>
                <a:cs typeface="B Nazanin" pitchFamily="2" charset="-78"/>
              </a:rPr>
              <a:t>تعريف سوختگي</a:t>
            </a:r>
            <a:r>
              <a:rPr lang="ar-SA" b="1" dirty="0" smtClean="0">
                <a:solidFill>
                  <a:srgbClr val="FF0000"/>
                </a:solidFill>
                <a:cs typeface="B Nazanin" pitchFamily="2" charset="-78"/>
              </a:rPr>
              <a:t>:</a:t>
            </a:r>
            <a:r>
              <a:rPr lang="fa-IR" b="1" dirty="0" smtClean="0">
                <a:solidFill>
                  <a:srgbClr val="FF0000"/>
                </a:solidFill>
                <a:cs typeface="B Nazanin" pitchFamily="2" charset="-78"/>
              </a:rPr>
              <a:t/>
            </a:r>
            <a:br>
              <a:rPr lang="fa-IR" b="1" dirty="0" smtClean="0">
                <a:solidFill>
                  <a:srgbClr val="FF0000"/>
                </a:solidFill>
                <a:cs typeface="B Nazanin" pitchFamily="2" charset="-78"/>
              </a:rPr>
            </a:br>
            <a:r>
              <a:rPr lang="fa-IR" sz="2400" dirty="0" smtClean="0">
                <a:cs typeface="B Nazanin" pitchFamily="2" charset="-78"/>
              </a:rPr>
              <a:t>سوختگي آسيبي است كه در اثر گرما ، تابش ، ساييدگي و مواد شيميايي ايجاد مي شود . سوختگي به انواع شيميايي ، تماسي ،الكتريكي ، تابشي ، تشعشعي ، مالشي ، رادياسيون ، گرمايي و با مايع سوزاننده تقسيم بندي مي شود .</a:t>
            </a:r>
            <a:r>
              <a:rPr lang="en-US" sz="4000" dirty="0" smtClean="0"/>
              <a:t/>
            </a:r>
            <a:br>
              <a:rPr lang="en-US" sz="4000" dirty="0" smtClean="0"/>
            </a:br>
            <a:r>
              <a:rPr lang="en-US" sz="3200" dirty="0">
                <a:cs typeface="B Nazanin" pitchFamily="2" charset="-78"/>
              </a:rPr>
              <a:t/>
            </a:r>
            <a:br>
              <a:rPr lang="en-US" sz="3200" dirty="0">
                <a:cs typeface="B Nazanin" pitchFamily="2" charset="-78"/>
              </a:rPr>
            </a:br>
            <a:r>
              <a:rPr lang="en-US" sz="3200" dirty="0">
                <a:cs typeface="B Nazanin" pitchFamily="2" charset="-78"/>
              </a:rPr>
              <a:t/>
            </a:r>
            <a:br>
              <a:rPr lang="en-US" sz="3200" dirty="0">
                <a:cs typeface="B Nazanin" pitchFamily="2" charset="-78"/>
              </a:rPr>
            </a:br>
            <a:endParaRPr lang="en-US" sz="3200" dirty="0">
              <a:cs typeface="B Nazanin" pitchFamily="2" charset="-78"/>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Autofit/>
          </a:bodyPr>
          <a:lstStyle/>
          <a:p>
            <a:pPr algn="r" rtl="1"/>
            <a:r>
              <a:rPr lang="fa-IR" sz="2400" dirty="0">
                <a:solidFill>
                  <a:schemeClr val="tx2"/>
                </a:solidFill>
                <a:cs typeface="B Nazanin" panose="00000400000000000000" pitchFamily="2" charset="-78"/>
              </a:rPr>
              <a:t>سوختگی چشمها </a:t>
            </a:r>
            <a:r>
              <a:rPr lang="fa-IR" sz="2400" dirty="0">
                <a:cs typeface="B Nazanin" panose="00000400000000000000" pitchFamily="2" charset="-78"/>
              </a:rPr>
              <a:t>: معاینه </a:t>
            </a:r>
            <a:r>
              <a:rPr lang="fa-IR" sz="2400" dirty="0" smtClean="0">
                <a:cs typeface="B Nazanin" panose="00000400000000000000" pitchFamily="2" charset="-78"/>
              </a:rPr>
              <a:t>دقیق چشمها </a:t>
            </a:r>
            <a:r>
              <a:rPr lang="fa-IR" sz="2400" dirty="0">
                <a:cs typeface="B Nazanin" panose="00000400000000000000" pitchFamily="2" charset="-78"/>
              </a:rPr>
              <a:t>باید هر چه سریعتر آغاز شود زیرا ادم پلکها معاینه چشم را به شدت دشوار میکند </a:t>
            </a:r>
            <a:r>
              <a:rPr lang="fa-IR" sz="2400" dirty="0" smtClean="0">
                <a:cs typeface="B Nazanin" panose="00000400000000000000" pitchFamily="2" charset="-78"/>
              </a:rPr>
              <a:t>.در سوختگی </a:t>
            </a:r>
            <a:r>
              <a:rPr lang="fa-IR" sz="2400" dirty="0">
                <a:cs typeface="B Nazanin" panose="00000400000000000000" pitchFamily="2" charset="-78"/>
              </a:rPr>
              <a:t>شیمیائی چشمها باید با مقدار زیادی آب یا نرمال سالین شسته </a:t>
            </a:r>
            <a:r>
              <a:rPr lang="fa-IR" sz="2400" dirty="0" smtClean="0">
                <a:cs typeface="B Nazanin" panose="00000400000000000000" pitchFamily="2" charset="-78"/>
              </a:rPr>
              <a:t>شود . در </a:t>
            </a:r>
            <a:r>
              <a:rPr lang="fa-IR" sz="2400" dirty="0">
                <a:cs typeface="B Nazanin" panose="00000400000000000000" pitchFamily="2" charset="-78"/>
              </a:rPr>
              <a:t>فاز حاد بستن پلکها تارسورافی هرگز توصیه </a:t>
            </a:r>
            <a:r>
              <a:rPr lang="fa-IR" sz="2400" dirty="0" smtClean="0">
                <a:cs typeface="B Nazanin" panose="00000400000000000000" pitchFamily="2" charset="-78"/>
              </a:rPr>
              <a:t>نمیشود .</a:t>
            </a:r>
          </a:p>
          <a:p>
            <a:pPr algn="r" rtl="1"/>
            <a:r>
              <a:rPr lang="fa-IR" sz="2400" dirty="0" smtClean="0">
                <a:cs typeface="B Nazanin" panose="00000400000000000000" pitchFamily="2" charset="-78"/>
              </a:rPr>
              <a:t> </a:t>
            </a:r>
            <a:r>
              <a:rPr lang="fa-IR" sz="2400" dirty="0">
                <a:solidFill>
                  <a:schemeClr val="tx2"/>
                </a:solidFill>
                <a:cs typeface="B Nazanin" panose="00000400000000000000" pitchFamily="2" charset="-78"/>
              </a:rPr>
              <a:t>سوختگی </a:t>
            </a:r>
            <a:r>
              <a:rPr lang="fa-IR" sz="2400" dirty="0" smtClean="0">
                <a:solidFill>
                  <a:schemeClr val="tx2"/>
                </a:solidFill>
                <a:cs typeface="B Nazanin" panose="00000400000000000000" pitchFamily="2" charset="-78"/>
              </a:rPr>
              <a:t>گوشها</a:t>
            </a:r>
            <a:r>
              <a:rPr lang="fa-IR" sz="2400" dirty="0">
                <a:cs typeface="B Nazanin" panose="00000400000000000000" pitchFamily="2" charset="-78"/>
              </a:rPr>
              <a:t>: </a:t>
            </a:r>
            <a:r>
              <a:rPr lang="fa-IR" sz="2400" dirty="0" smtClean="0">
                <a:cs typeface="B Nazanin" panose="00000400000000000000" pitchFamily="2" charset="-78"/>
              </a:rPr>
              <a:t>از </a:t>
            </a:r>
            <a:r>
              <a:rPr lang="fa-IR" sz="2400" dirty="0">
                <a:cs typeface="B Nazanin" panose="00000400000000000000" pitchFamily="2" charset="-78"/>
              </a:rPr>
              <a:t>وارد کردن </a:t>
            </a:r>
            <a:r>
              <a:rPr lang="fa-IR" sz="2400" dirty="0" smtClean="0">
                <a:cs typeface="B Nazanin" panose="00000400000000000000" pitchFamily="2" charset="-78"/>
              </a:rPr>
              <a:t>فشار </a:t>
            </a:r>
            <a:r>
              <a:rPr lang="fa-IR" sz="2400" dirty="0">
                <a:cs typeface="B Nazanin" panose="00000400000000000000" pitchFamily="2" charset="-78"/>
              </a:rPr>
              <a:t>یا ترومای </a:t>
            </a:r>
            <a:r>
              <a:rPr lang="fa-IR" sz="2400" dirty="0" smtClean="0">
                <a:cs typeface="B Nazanin" panose="00000400000000000000" pitchFamily="2" charset="-78"/>
              </a:rPr>
              <a:t>اضافی </a:t>
            </a:r>
            <a:r>
              <a:rPr lang="fa-IR" sz="2400" dirty="0">
                <a:cs typeface="B Nazanin" panose="00000400000000000000" pitchFamily="2" charset="-78"/>
              </a:rPr>
              <a:t>به گوش خودداری کنید. بهترین </a:t>
            </a:r>
            <a:r>
              <a:rPr lang="fa-IR" sz="2400" dirty="0" smtClean="0">
                <a:cs typeface="B Nazanin" panose="00000400000000000000" pitchFamily="2" charset="-78"/>
              </a:rPr>
              <a:t>کار </a:t>
            </a:r>
            <a:r>
              <a:rPr lang="fa-IR" sz="2400" dirty="0">
                <a:cs typeface="B Nazanin" panose="00000400000000000000" pitchFamily="2" charset="-78"/>
              </a:rPr>
              <a:t>نبستن پانسمان روی گوش و عدم استفاده از بالش می باشد</a:t>
            </a:r>
            <a:r>
              <a:rPr lang="fa-IR" sz="2400" dirty="0" smtClean="0">
                <a:cs typeface="B Nazanin" panose="00000400000000000000" pitchFamily="2" charset="-78"/>
              </a:rPr>
              <a:t>.</a:t>
            </a:r>
          </a:p>
          <a:p>
            <a:pPr algn="r" rtl="1"/>
            <a:r>
              <a:rPr lang="fa-IR" sz="2400" dirty="0" smtClean="0">
                <a:cs typeface="B Nazanin" panose="00000400000000000000" pitchFamily="2" charset="-78"/>
              </a:rPr>
              <a:t> </a:t>
            </a:r>
            <a:r>
              <a:rPr lang="fa-IR" sz="2400" dirty="0">
                <a:solidFill>
                  <a:schemeClr val="tx2"/>
                </a:solidFill>
                <a:cs typeface="B Nazanin" panose="00000400000000000000" pitchFamily="2" charset="-78"/>
              </a:rPr>
              <a:t>سوختگی </a:t>
            </a:r>
            <a:r>
              <a:rPr lang="fa-IR" sz="2400" dirty="0" smtClean="0">
                <a:solidFill>
                  <a:schemeClr val="tx2"/>
                </a:solidFill>
                <a:cs typeface="B Nazanin" panose="00000400000000000000" pitchFamily="2" charset="-78"/>
              </a:rPr>
              <a:t>دستها </a:t>
            </a:r>
            <a:r>
              <a:rPr lang="fa-IR" sz="2400" dirty="0">
                <a:cs typeface="B Nazanin" panose="00000400000000000000" pitchFamily="2" charset="-78"/>
              </a:rPr>
              <a:t>: </a:t>
            </a:r>
            <a:r>
              <a:rPr lang="fa-IR" sz="2400" dirty="0" smtClean="0">
                <a:cs typeface="B Nazanin" panose="00000400000000000000" pitchFamily="2" charset="-78"/>
              </a:rPr>
              <a:t>سوختگیهای مختصر دست </a:t>
            </a:r>
            <a:r>
              <a:rPr lang="fa-IR" sz="2400" dirty="0">
                <a:cs typeface="B Nazanin" panose="00000400000000000000" pitchFamily="2" charset="-78"/>
              </a:rPr>
              <a:t>ممکن </a:t>
            </a:r>
            <a:r>
              <a:rPr lang="fa-IR" sz="2400" dirty="0" smtClean="0">
                <a:cs typeface="B Nazanin" panose="00000400000000000000" pitchFamily="2" charset="-78"/>
              </a:rPr>
              <a:t>است باعث </a:t>
            </a:r>
            <a:r>
              <a:rPr lang="fa-IR" sz="2400" dirty="0">
                <a:cs typeface="B Nazanin" panose="00000400000000000000" pitchFamily="2" charset="-78"/>
              </a:rPr>
              <a:t>ناتوانی و ناراحتی موقتی شود در حالیکه </a:t>
            </a:r>
            <a:r>
              <a:rPr lang="fa-IR" sz="2400" dirty="0" smtClean="0">
                <a:cs typeface="B Nazanin" panose="00000400000000000000" pitchFamily="2" charset="-78"/>
              </a:rPr>
              <a:t>سوختگیهای </a:t>
            </a:r>
            <a:r>
              <a:rPr lang="fa-IR" sz="2400" dirty="0">
                <a:cs typeface="B Nazanin" panose="00000400000000000000" pitchFamily="2" charset="-78"/>
              </a:rPr>
              <a:t>حرارتی </a:t>
            </a:r>
            <a:r>
              <a:rPr lang="fa-IR" sz="2400" dirty="0" smtClean="0">
                <a:cs typeface="B Nazanin" panose="00000400000000000000" pitchFamily="2" charset="-78"/>
              </a:rPr>
              <a:t>وسیع </a:t>
            </a:r>
            <a:r>
              <a:rPr lang="fa-IR" sz="2400" dirty="0">
                <a:cs typeface="B Nazanin" panose="00000400000000000000" pitchFamily="2" charset="-78"/>
              </a:rPr>
              <a:t>ممکن </a:t>
            </a:r>
            <a:r>
              <a:rPr lang="fa-IR" sz="2400" dirty="0" smtClean="0">
                <a:cs typeface="B Nazanin" panose="00000400000000000000" pitchFamily="2" charset="-78"/>
              </a:rPr>
              <a:t>است باعث </a:t>
            </a:r>
            <a:r>
              <a:rPr lang="fa-IR" sz="2400" dirty="0">
                <a:cs typeface="B Nazanin" panose="00000400000000000000" pitchFamily="2" charset="-78"/>
              </a:rPr>
              <a:t>از </a:t>
            </a:r>
            <a:r>
              <a:rPr lang="fa-IR" sz="2400" dirty="0" smtClean="0">
                <a:cs typeface="B Nazanin" panose="00000400000000000000" pitchFamily="2" charset="-78"/>
              </a:rPr>
              <a:t>دست </a:t>
            </a:r>
            <a:r>
              <a:rPr lang="fa-IR" sz="2400" dirty="0">
                <a:cs typeface="B Nazanin" panose="00000400000000000000" pitchFamily="2" charset="-78"/>
              </a:rPr>
              <a:t>دادن عملکرد دائمی </a:t>
            </a:r>
            <a:r>
              <a:rPr lang="fa-IR" sz="2400" dirty="0" smtClean="0">
                <a:cs typeface="B Nazanin" panose="00000400000000000000" pitchFamily="2" charset="-78"/>
              </a:rPr>
              <a:t>دست شود . </a:t>
            </a:r>
            <a:r>
              <a:rPr lang="fa-IR" sz="2400" dirty="0">
                <a:cs typeface="B Nazanin" panose="00000400000000000000" pitchFamily="2" charset="-78"/>
              </a:rPr>
              <a:t>مهمترین کار ارزیابی فیزیکی وتعیین و ضعیت </a:t>
            </a:r>
            <a:r>
              <a:rPr lang="fa-IR" sz="2400" dirty="0" smtClean="0">
                <a:cs typeface="B Nazanin" panose="00000400000000000000" pitchFamily="2" charset="-78"/>
              </a:rPr>
              <a:t>عروقی </a:t>
            </a:r>
            <a:r>
              <a:rPr lang="fa-IR" sz="2400" dirty="0">
                <a:cs typeface="B Nazanin" panose="00000400000000000000" pitchFamily="2" charset="-78"/>
              </a:rPr>
              <a:t>و نیاز احتمالی به </a:t>
            </a:r>
            <a:r>
              <a:rPr lang="fa-IR" sz="2400" dirty="0" smtClean="0">
                <a:cs typeface="B Nazanin" panose="00000400000000000000" pitchFamily="2" charset="-78"/>
              </a:rPr>
              <a:t>اسکارتومی است . برای </a:t>
            </a:r>
            <a:r>
              <a:rPr lang="fa-IR" sz="2400" dirty="0">
                <a:cs typeface="B Nazanin" panose="00000400000000000000" pitchFamily="2" charset="-78"/>
              </a:rPr>
              <a:t>به حداقل </a:t>
            </a:r>
            <a:r>
              <a:rPr lang="fa-IR" sz="2400" dirty="0" smtClean="0">
                <a:cs typeface="B Nazanin" panose="00000400000000000000" pitchFamily="2" charset="-78"/>
              </a:rPr>
              <a:t>رساندن </a:t>
            </a:r>
            <a:r>
              <a:rPr lang="fa-IR" sz="2400" dirty="0">
                <a:cs typeface="B Nazanin" panose="00000400000000000000" pitchFamily="2" charset="-78"/>
              </a:rPr>
              <a:t>ادم ، باید اندام </a:t>
            </a:r>
            <a:r>
              <a:rPr lang="fa-IR" sz="2400" dirty="0" smtClean="0">
                <a:cs typeface="B Nazanin" panose="00000400000000000000" pitchFamily="2" charset="-78"/>
              </a:rPr>
              <a:t>سوخته </a:t>
            </a:r>
            <a:r>
              <a:rPr lang="fa-IR" sz="2400" dirty="0">
                <a:cs typeface="B Nazanin" panose="00000400000000000000" pitchFamily="2" charset="-78"/>
              </a:rPr>
              <a:t>را </a:t>
            </a:r>
            <a:r>
              <a:rPr lang="fa-IR" sz="2400" dirty="0" smtClean="0">
                <a:cs typeface="B Nazanin" panose="00000400000000000000" pitchFamily="2" charset="-78"/>
              </a:rPr>
              <a:t>بالاتر </a:t>
            </a:r>
            <a:r>
              <a:rPr lang="fa-IR" sz="2400" dirty="0">
                <a:cs typeface="B Nazanin" panose="00000400000000000000" pitchFamily="2" charset="-78"/>
              </a:rPr>
              <a:t>از </a:t>
            </a:r>
            <a:r>
              <a:rPr lang="fa-IR" sz="2400" dirty="0" smtClean="0">
                <a:cs typeface="B Nazanin" panose="00000400000000000000" pitchFamily="2" charset="-78"/>
              </a:rPr>
              <a:t>سطح </a:t>
            </a:r>
            <a:r>
              <a:rPr lang="fa-IR" sz="2400" dirty="0">
                <a:cs typeface="B Nazanin" panose="00000400000000000000" pitchFamily="2" charset="-78"/>
              </a:rPr>
              <a:t>قلب قرار </a:t>
            </a:r>
            <a:r>
              <a:rPr lang="fa-IR" sz="2400" dirty="0" smtClean="0">
                <a:cs typeface="B Nazanin" panose="00000400000000000000" pitchFamily="2" charset="-78"/>
              </a:rPr>
              <a:t>داد . </a:t>
            </a:r>
            <a:endParaRPr lang="en-US" sz="2400" dirty="0">
              <a:cs typeface="B Nazanin" panose="00000400000000000000" pitchFamily="2" charset="-78"/>
            </a:endParaRPr>
          </a:p>
        </p:txBody>
      </p:sp>
    </p:spTree>
    <p:extLst>
      <p:ext uri="{BB962C8B-B14F-4D97-AF65-F5344CB8AC3E}">
        <p14:creationId xmlns:p14="http://schemas.microsoft.com/office/powerpoint/2010/main" val="36904646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229600" cy="6049963"/>
          </a:xfrm>
        </p:spPr>
        <p:txBody>
          <a:bodyPr>
            <a:normAutofit/>
          </a:bodyPr>
          <a:lstStyle/>
          <a:p>
            <a:pPr algn="r" rtl="1"/>
            <a:r>
              <a:rPr lang="fa-IR" sz="2400" dirty="0">
                <a:solidFill>
                  <a:schemeClr val="tx2"/>
                </a:solidFill>
                <a:cs typeface="B Nazanin" panose="00000400000000000000" pitchFamily="2" charset="-78"/>
              </a:rPr>
              <a:t>سوختگی پاها </a:t>
            </a:r>
            <a:r>
              <a:rPr lang="fa-IR" sz="2400" dirty="0">
                <a:cs typeface="B Nazanin" panose="00000400000000000000" pitchFamily="2" charset="-78"/>
              </a:rPr>
              <a:t>: در </a:t>
            </a:r>
            <a:r>
              <a:rPr lang="fa-IR" sz="2400" dirty="0" smtClean="0">
                <a:cs typeface="B Nazanin" panose="00000400000000000000" pitchFamily="2" charset="-78"/>
              </a:rPr>
              <a:t>سوختگی </a:t>
            </a:r>
            <a:r>
              <a:rPr lang="fa-IR" sz="2400" dirty="0">
                <a:cs typeface="B Nazanin" panose="00000400000000000000" pitchFamily="2" charset="-78"/>
              </a:rPr>
              <a:t>اندام تحتانی گردش خون و عملکرد نورولوژیک را هر ساعت باید بررسی </a:t>
            </a:r>
            <a:r>
              <a:rPr lang="fa-IR" sz="2400" dirty="0" smtClean="0">
                <a:cs typeface="B Nazanin" panose="00000400000000000000" pitchFamily="2" charset="-78"/>
              </a:rPr>
              <a:t>کرد . </a:t>
            </a:r>
            <a:r>
              <a:rPr lang="fa-IR" sz="2400" dirty="0">
                <a:cs typeface="B Nazanin" panose="00000400000000000000" pitchFamily="2" charset="-78"/>
              </a:rPr>
              <a:t>ادم را باید با </a:t>
            </a:r>
            <a:r>
              <a:rPr lang="fa-IR" sz="2400" dirty="0" smtClean="0">
                <a:cs typeface="B Nazanin" panose="00000400000000000000" pitchFamily="2" charset="-78"/>
              </a:rPr>
              <a:t>بالا نگه </a:t>
            </a:r>
            <a:r>
              <a:rPr lang="fa-IR" sz="2400" dirty="0">
                <a:cs typeface="B Nazanin" panose="00000400000000000000" pitchFamily="2" charset="-78"/>
              </a:rPr>
              <a:t>داشتن عضو کاهش دهید </a:t>
            </a:r>
            <a:r>
              <a:rPr lang="fa-IR" sz="2400" dirty="0" smtClean="0">
                <a:cs typeface="B Nazanin" panose="00000400000000000000" pitchFamily="2" charset="-78"/>
              </a:rPr>
              <a:t>.</a:t>
            </a:r>
          </a:p>
          <a:p>
            <a:pPr algn="r" rtl="1"/>
            <a:r>
              <a:rPr lang="fa-IR" sz="2400" dirty="0" smtClean="0">
                <a:cs typeface="B Nazanin" panose="00000400000000000000" pitchFamily="2" charset="-78"/>
              </a:rPr>
              <a:t> </a:t>
            </a:r>
            <a:r>
              <a:rPr lang="fa-IR" sz="2400" dirty="0">
                <a:solidFill>
                  <a:schemeClr val="tx2"/>
                </a:solidFill>
                <a:cs typeface="B Nazanin" panose="00000400000000000000" pitchFamily="2" charset="-78"/>
              </a:rPr>
              <a:t>سوختگی ناحیه تناسلی و پرینه </a:t>
            </a:r>
            <a:r>
              <a:rPr lang="fa-IR" sz="2400" dirty="0">
                <a:cs typeface="B Nazanin" panose="00000400000000000000" pitchFamily="2" charset="-78"/>
              </a:rPr>
              <a:t>: در </a:t>
            </a:r>
            <a:r>
              <a:rPr lang="fa-IR" sz="2400" dirty="0" smtClean="0">
                <a:cs typeface="B Nazanin" panose="00000400000000000000" pitchFamily="2" charset="-78"/>
              </a:rPr>
              <a:t>سوختگی </a:t>
            </a:r>
            <a:r>
              <a:rPr lang="fa-IR" sz="2400" dirty="0">
                <a:cs typeface="B Nazanin" panose="00000400000000000000" pitchFamily="2" charset="-78"/>
              </a:rPr>
              <a:t>آلت تناسلی در مردان باید بسرعت سوند فولی برای حفظ مجرای ادراری گذاشته </a:t>
            </a:r>
            <a:r>
              <a:rPr lang="fa-IR" sz="2400" dirty="0" smtClean="0">
                <a:cs typeface="B Nazanin" panose="00000400000000000000" pitchFamily="2" charset="-78"/>
              </a:rPr>
              <a:t>شود . </a:t>
            </a:r>
            <a:endParaRPr lang="en-US" sz="2400" dirty="0">
              <a:cs typeface="B Nazanin" panose="00000400000000000000" pitchFamily="2" charset="-78"/>
            </a:endParaRPr>
          </a:p>
        </p:txBody>
      </p:sp>
    </p:spTree>
    <p:extLst>
      <p:ext uri="{BB962C8B-B14F-4D97-AF65-F5344CB8AC3E}">
        <p14:creationId xmlns:p14="http://schemas.microsoft.com/office/powerpoint/2010/main" val="73564037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algn="r" rtl="1"/>
            <a:r>
              <a:rPr lang="fa-IR" sz="2400" dirty="0">
                <a:solidFill>
                  <a:schemeClr val="tx2"/>
                </a:solidFill>
                <a:cs typeface="B Nazanin" panose="00000400000000000000" pitchFamily="2" charset="-78"/>
              </a:rPr>
              <a:t>عوامل جنگ شیمیائی: </a:t>
            </a:r>
            <a:r>
              <a:rPr lang="fa-IR" sz="2400" dirty="0" smtClean="0">
                <a:cs typeface="B Nazanin" panose="00000400000000000000" pitchFamily="2" charset="-78"/>
              </a:rPr>
              <a:t>( سلاحهای شیمیائی) </a:t>
            </a:r>
            <a:r>
              <a:rPr lang="fa-IR" sz="2400" dirty="0">
                <a:cs typeface="B Nazanin" panose="00000400000000000000" pitchFamily="2" charset="-78"/>
              </a:rPr>
              <a:t>عواملی که در </a:t>
            </a:r>
            <a:r>
              <a:rPr lang="fa-IR" sz="2400" dirty="0" smtClean="0">
                <a:cs typeface="B Nazanin" panose="00000400000000000000" pitchFamily="2" charset="-78"/>
              </a:rPr>
              <a:t>جنگهای </a:t>
            </a:r>
            <a:r>
              <a:rPr lang="fa-IR" sz="2400" dirty="0">
                <a:cs typeface="B Nazanin" panose="00000400000000000000" pitchFamily="2" charset="-78"/>
              </a:rPr>
              <a:t>شیمیائی به کار </a:t>
            </a:r>
            <a:r>
              <a:rPr lang="fa-IR" sz="2400" dirty="0" smtClean="0">
                <a:cs typeface="B Nazanin" panose="00000400000000000000" pitchFamily="2" charset="-78"/>
              </a:rPr>
              <a:t>میروند میتوانند </a:t>
            </a:r>
            <a:r>
              <a:rPr lang="fa-IR" sz="2400" dirty="0">
                <a:cs typeface="B Nazanin" panose="00000400000000000000" pitchFamily="2" charset="-78"/>
              </a:rPr>
              <a:t>به چند دسته مهم طبقه بندی شوند . تاول زاها مثل خردل و </a:t>
            </a:r>
            <a:r>
              <a:rPr lang="en-US" sz="2400" dirty="0" smtClean="0">
                <a:cs typeface="B Nazanin" panose="00000400000000000000" pitchFamily="2" charset="-78"/>
              </a:rPr>
              <a:t>  LEWISITE </a:t>
            </a:r>
            <a:r>
              <a:rPr lang="fa-IR" sz="2400" dirty="0" smtClean="0">
                <a:cs typeface="B Nazanin" panose="00000400000000000000" pitchFamily="2" charset="-78"/>
              </a:rPr>
              <a:t> و </a:t>
            </a:r>
            <a:r>
              <a:rPr lang="fa-IR" sz="2400" dirty="0">
                <a:cs typeface="B Nazanin" panose="00000400000000000000" pitchFamily="2" charset="-78"/>
              </a:rPr>
              <a:t>عوامل </a:t>
            </a:r>
            <a:r>
              <a:rPr lang="fa-IR" sz="2400" dirty="0" smtClean="0">
                <a:cs typeface="B Nazanin" panose="00000400000000000000" pitchFamily="2" charset="-78"/>
              </a:rPr>
              <a:t>عصبی مانند</a:t>
            </a:r>
            <a:r>
              <a:rPr lang="en-US" sz="2400" dirty="0" smtClean="0">
                <a:cs typeface="B Nazanin" panose="00000400000000000000" pitchFamily="2" charset="-78"/>
              </a:rPr>
              <a:t> SARIN </a:t>
            </a:r>
            <a:r>
              <a:rPr lang="fa-IR" sz="2400" dirty="0" smtClean="0">
                <a:cs typeface="B Nazanin" panose="00000400000000000000" pitchFamily="2" charset="-78"/>
              </a:rPr>
              <a:t>این </a:t>
            </a:r>
            <a:r>
              <a:rPr lang="fa-IR" sz="2400" dirty="0">
                <a:cs typeface="B Nazanin" panose="00000400000000000000" pitchFamily="2" charset="-78"/>
              </a:rPr>
              <a:t>مواد میتوانند </a:t>
            </a:r>
            <a:r>
              <a:rPr lang="fa-IR" sz="2400" dirty="0" smtClean="0">
                <a:cs typeface="B Nazanin" panose="00000400000000000000" pitchFamily="2" charset="-78"/>
              </a:rPr>
              <a:t>باعث </a:t>
            </a:r>
            <a:r>
              <a:rPr lang="fa-IR" sz="2400" dirty="0">
                <a:cs typeface="B Nazanin" panose="00000400000000000000" pitchFamily="2" charset="-78"/>
              </a:rPr>
              <a:t>عوارض </a:t>
            </a:r>
            <a:r>
              <a:rPr lang="fa-IR" sz="2400" dirty="0" smtClean="0">
                <a:cs typeface="B Nazanin" panose="00000400000000000000" pitchFamily="2" charset="-78"/>
              </a:rPr>
              <a:t>پوستی </a:t>
            </a:r>
            <a:r>
              <a:rPr lang="fa-IR" sz="2400" dirty="0">
                <a:cs typeface="B Nazanin" panose="00000400000000000000" pitchFamily="2" charset="-78"/>
              </a:rPr>
              <a:t>و </a:t>
            </a:r>
            <a:r>
              <a:rPr lang="fa-IR" sz="2400" dirty="0" smtClean="0">
                <a:cs typeface="B Nazanin" panose="00000400000000000000" pitchFamily="2" charset="-78"/>
              </a:rPr>
              <a:t>سیستمیک </a:t>
            </a:r>
            <a:r>
              <a:rPr lang="fa-IR" sz="2400" dirty="0">
                <a:cs typeface="B Nazanin" panose="00000400000000000000" pitchFamily="2" charset="-78"/>
              </a:rPr>
              <a:t>از قبیل </a:t>
            </a:r>
            <a:r>
              <a:rPr lang="fa-IR" sz="2400" dirty="0" smtClean="0">
                <a:cs typeface="B Nazanin" panose="00000400000000000000" pitchFamily="2" charset="-78"/>
              </a:rPr>
              <a:t>آسیبهای </a:t>
            </a:r>
            <a:r>
              <a:rPr lang="fa-IR" sz="2400" dirty="0">
                <a:cs typeface="B Nazanin" panose="00000400000000000000" pitchFamily="2" charset="-78"/>
              </a:rPr>
              <a:t>ریوی ، </a:t>
            </a:r>
            <a:r>
              <a:rPr lang="fa-IR" sz="2400" dirty="0" smtClean="0">
                <a:cs typeface="B Nazanin" panose="00000400000000000000" pitchFamily="2" charset="-78"/>
              </a:rPr>
              <a:t>کبدی </a:t>
            </a:r>
            <a:r>
              <a:rPr lang="fa-IR" sz="2400" dirty="0">
                <a:cs typeface="B Nazanin" panose="00000400000000000000" pitchFamily="2" charset="-78"/>
              </a:rPr>
              <a:t>و </a:t>
            </a:r>
            <a:r>
              <a:rPr lang="fa-IR" sz="2400" dirty="0" smtClean="0">
                <a:cs typeface="B Nazanin" panose="00000400000000000000" pitchFamily="2" charset="-78"/>
              </a:rPr>
              <a:t>عصبی شوند . خارج </a:t>
            </a:r>
            <a:r>
              <a:rPr lang="fa-IR" sz="2400" dirty="0">
                <a:cs typeface="B Nazanin" panose="00000400000000000000" pitchFamily="2" charset="-78"/>
              </a:rPr>
              <a:t>کردن لباسهای مصدوم </a:t>
            </a:r>
            <a:r>
              <a:rPr lang="fa-IR" sz="2400" dirty="0" smtClean="0">
                <a:cs typeface="B Nazanin" panose="00000400000000000000" pitchFamily="2" charset="-78"/>
              </a:rPr>
              <a:t>، </a:t>
            </a:r>
            <a:r>
              <a:rPr lang="fa-IR" sz="2400" dirty="0">
                <a:cs typeface="B Nazanin" panose="00000400000000000000" pitchFamily="2" charset="-78"/>
              </a:rPr>
              <a:t>پاک کردن مواد خشک شیمیائی از سطح </a:t>
            </a:r>
            <a:r>
              <a:rPr lang="fa-IR" sz="2400" dirty="0" smtClean="0">
                <a:cs typeface="B Nazanin" panose="00000400000000000000" pitchFamily="2" charset="-78"/>
              </a:rPr>
              <a:t>بدن و شستشو </a:t>
            </a:r>
            <a:r>
              <a:rPr lang="fa-IR" sz="2400" dirty="0">
                <a:cs typeface="B Nazanin" panose="00000400000000000000" pitchFamily="2" charset="-78"/>
              </a:rPr>
              <a:t>با آب فراوان </a:t>
            </a:r>
            <a:r>
              <a:rPr lang="fa-IR" sz="2400" dirty="0" smtClean="0">
                <a:cs typeface="B Nazanin" panose="00000400000000000000" pitchFamily="2" charset="-78"/>
              </a:rPr>
              <a:t>. بیماران </a:t>
            </a:r>
            <a:r>
              <a:rPr lang="fa-IR" sz="2400" dirty="0">
                <a:cs typeface="B Nazanin" panose="00000400000000000000" pitchFamily="2" charset="-78"/>
              </a:rPr>
              <a:t>با </a:t>
            </a:r>
            <a:r>
              <a:rPr lang="fa-IR" sz="2400" dirty="0" smtClean="0">
                <a:cs typeface="B Nazanin" panose="00000400000000000000" pitchFamily="2" charset="-78"/>
              </a:rPr>
              <a:t>آسیبهای تنفسی میبایست </a:t>
            </a:r>
            <a:r>
              <a:rPr lang="fa-IR" sz="2400" dirty="0">
                <a:cs typeface="B Nazanin" panose="00000400000000000000" pitchFamily="2" charset="-78"/>
              </a:rPr>
              <a:t>در صورت لزوم اینتوبه شده و به </a:t>
            </a:r>
            <a:r>
              <a:rPr lang="fa-IR" sz="2400" dirty="0" smtClean="0">
                <a:cs typeface="B Nazanin" panose="00000400000000000000" pitchFamily="2" charset="-78"/>
              </a:rPr>
              <a:t>دستگاه ونتیلاتور وصل شوند . همه </a:t>
            </a:r>
            <a:r>
              <a:rPr lang="fa-IR" sz="2400" dirty="0">
                <a:cs typeface="B Nazanin" panose="00000400000000000000" pitchFamily="2" charset="-78"/>
              </a:rPr>
              <a:t>افراد دچار </a:t>
            </a:r>
            <a:r>
              <a:rPr lang="fa-IR" sz="2400" dirty="0" smtClean="0">
                <a:cs typeface="B Nazanin" panose="00000400000000000000" pitchFamily="2" charset="-78"/>
              </a:rPr>
              <a:t>حادثه </a:t>
            </a:r>
            <a:r>
              <a:rPr lang="fa-IR" sz="2400" dirty="0">
                <a:cs typeface="B Nazanin" panose="00000400000000000000" pitchFamily="2" charset="-78"/>
              </a:rPr>
              <a:t>باید به مرکز </a:t>
            </a:r>
            <a:r>
              <a:rPr lang="fa-IR" sz="2400" dirty="0" smtClean="0">
                <a:cs typeface="B Nazanin" panose="00000400000000000000" pitchFamily="2" charset="-78"/>
              </a:rPr>
              <a:t>سوخت</a:t>
            </a:r>
            <a:r>
              <a:rPr lang="fa-IR" sz="2400" dirty="0">
                <a:cs typeface="B Nazanin" panose="00000400000000000000" pitchFamily="2" charset="-78"/>
              </a:rPr>
              <a:t>گ</a:t>
            </a:r>
            <a:r>
              <a:rPr lang="fa-IR" sz="2400" dirty="0" smtClean="0">
                <a:cs typeface="B Nazanin" panose="00000400000000000000" pitchFamily="2" charset="-78"/>
              </a:rPr>
              <a:t>ی </a:t>
            </a:r>
            <a:r>
              <a:rPr lang="fa-IR" sz="2400" dirty="0">
                <a:cs typeface="B Nazanin" panose="00000400000000000000" pitchFamily="2" charset="-78"/>
              </a:rPr>
              <a:t>منتقل </a:t>
            </a:r>
            <a:r>
              <a:rPr lang="fa-IR" sz="2400" dirty="0" smtClean="0">
                <a:cs typeface="B Nazanin" panose="00000400000000000000" pitchFamily="2" charset="-78"/>
              </a:rPr>
              <a:t>شوند .</a:t>
            </a:r>
            <a:endParaRPr lang="en-US" sz="2400" dirty="0">
              <a:cs typeface="B Nazanin" panose="00000400000000000000" pitchFamily="2" charset="-78"/>
            </a:endParaRPr>
          </a:p>
        </p:txBody>
      </p:sp>
    </p:spTree>
    <p:extLst>
      <p:ext uri="{BB962C8B-B14F-4D97-AF65-F5344CB8AC3E}">
        <p14:creationId xmlns:p14="http://schemas.microsoft.com/office/powerpoint/2010/main" val="303471774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81000"/>
            <a:ext cx="8229600" cy="3124200"/>
          </a:xfrm>
        </p:spPr>
        <p:txBody>
          <a:bodyPr>
            <a:normAutofit/>
          </a:bodyPr>
          <a:lstStyle/>
          <a:p>
            <a:pPr rtl="1"/>
            <a:r>
              <a:rPr lang="fa-IR" b="1" dirty="0">
                <a:solidFill>
                  <a:srgbClr val="FF0000"/>
                </a:solidFill>
                <a:cs typeface="B Mitra" pitchFamily="2" charset="-78"/>
              </a:rPr>
              <a:t>آ</a:t>
            </a:r>
            <a:r>
              <a:rPr lang="ar-SA" b="1" dirty="0">
                <a:solidFill>
                  <a:srgbClr val="FF0000"/>
                </a:solidFill>
                <a:cs typeface="B Mitra" pitchFamily="2" charset="-78"/>
              </a:rPr>
              <a:t>سيب های </a:t>
            </a:r>
            <a:r>
              <a:rPr lang="ar-SA" b="1" dirty="0" smtClean="0">
                <a:solidFill>
                  <a:srgbClr val="FF0000"/>
                </a:solidFill>
                <a:cs typeface="B Mitra" pitchFamily="2" charset="-78"/>
              </a:rPr>
              <a:t>استنشاقی</a:t>
            </a:r>
            <a:r>
              <a:rPr lang="en-US" b="1" dirty="0" smtClean="0">
                <a:solidFill>
                  <a:srgbClr val="FF0000"/>
                </a:solidFill>
                <a:cs typeface="B Mitra" pitchFamily="2" charset="-78"/>
              </a:rPr>
              <a:t>Inhalation Injuries</a:t>
            </a:r>
            <a:endParaRPr lang="en-US" dirty="0">
              <a:solidFill>
                <a:srgbClr val="FF0000"/>
              </a:solidFill>
              <a:cs typeface="B Mitra" pitchFamily="2" charset="-78"/>
            </a:endParaRPr>
          </a:p>
          <a:p>
            <a:pPr algn="just" rtl="1"/>
            <a:r>
              <a:rPr lang="ar-SA" sz="2400" b="1" dirty="0">
                <a:solidFill>
                  <a:srgbClr val="0000FF"/>
                </a:solidFill>
                <a:cs typeface="B Nazanin" pitchFamily="2" charset="-78"/>
              </a:rPr>
              <a:t>تعريف</a:t>
            </a:r>
            <a:r>
              <a:rPr lang="ar-SA" sz="2400" b="1" dirty="0">
                <a:solidFill>
                  <a:schemeClr val="tx1"/>
                </a:solidFill>
                <a:cs typeface="B Nazanin" pitchFamily="2" charset="-78"/>
              </a:rPr>
              <a:t> : </a:t>
            </a:r>
            <a:r>
              <a:rPr lang="ar-SA" sz="2400" dirty="0">
                <a:solidFill>
                  <a:schemeClr val="tx1"/>
                </a:solidFill>
                <a:cs typeface="B Nazanin" pitchFamily="2" charset="-78"/>
              </a:rPr>
              <a:t>آسيب استنشاقی به مواردی گفته می شود که بيمار در صحنه آتش سوزی گرفتار شده باشد ، دود استنشاق کرده باشد ، بی هوش شده باشد و يا آتش سوزی در فضای بسته </a:t>
            </a:r>
            <a:r>
              <a:rPr lang="ar-SA" sz="2400" dirty="0" smtClean="0">
                <a:solidFill>
                  <a:schemeClr val="tx1"/>
                </a:solidFill>
                <a:cs typeface="B Nazanin" pitchFamily="2" charset="-78"/>
              </a:rPr>
              <a:t>باشد</a:t>
            </a:r>
            <a:r>
              <a:rPr lang="fa-IR" sz="2400" dirty="0" smtClean="0">
                <a:solidFill>
                  <a:schemeClr val="tx1"/>
                </a:solidFill>
                <a:cs typeface="B Nazanin" pitchFamily="2" charset="-78"/>
              </a:rPr>
              <a:t>.</a:t>
            </a:r>
            <a:r>
              <a:rPr lang="ar-SA" sz="2400" dirty="0" smtClean="0">
                <a:solidFill>
                  <a:schemeClr val="tx1"/>
                </a:solidFill>
                <a:cs typeface="B Nazanin" pitchFamily="2" charset="-78"/>
              </a:rPr>
              <a:t> </a:t>
            </a:r>
            <a:endParaRPr lang="en-US" sz="2400" dirty="0">
              <a:solidFill>
                <a:schemeClr val="tx1"/>
              </a:solidFill>
              <a:cs typeface="B Nazanin" pitchFamily="2" charset="-78"/>
            </a:endParaRPr>
          </a:p>
          <a:p>
            <a:pPr rtl="1"/>
            <a:r>
              <a:rPr lang="fa-IR" sz="2400" b="1" dirty="0" smtClean="0">
                <a:solidFill>
                  <a:schemeClr val="tx1"/>
                </a:solidFill>
                <a:cs typeface="B Nazanin" pitchFamily="2" charset="-78"/>
              </a:rPr>
              <a:t> </a:t>
            </a:r>
            <a:r>
              <a:rPr lang="ar-SA" sz="2400" b="1" dirty="0" smtClean="0">
                <a:solidFill>
                  <a:schemeClr val="tx1"/>
                </a:solidFill>
                <a:cs typeface="B Nazanin" pitchFamily="2" charset="-78"/>
              </a:rPr>
              <a:t> </a:t>
            </a:r>
            <a:endParaRPr lang="en-US" sz="2400" dirty="0">
              <a:solidFill>
                <a:schemeClr val="tx1"/>
              </a:solidFill>
              <a:cs typeface="B Nazanin" pitchFamily="2" charset="-78"/>
            </a:endParaRPr>
          </a:p>
        </p:txBody>
      </p:sp>
      <p:pic>
        <p:nvPicPr>
          <p:cNvPr id="4" name="Picture 2" descr="C:\Documents and Settings\nemoonehkeifiat\My Documents\My Pictures\COsanantonio.jpg"/>
          <p:cNvPicPr>
            <a:picLocks noChangeAspect="1" noChangeArrowheads="1"/>
          </p:cNvPicPr>
          <p:nvPr/>
        </p:nvPicPr>
        <p:blipFill>
          <a:blip r:embed="rId2" cstate="print"/>
          <a:srcRect/>
          <a:stretch>
            <a:fillRect/>
          </a:stretch>
        </p:blipFill>
        <p:spPr bwMode="auto">
          <a:xfrm>
            <a:off x="1143000" y="3429000"/>
            <a:ext cx="6096000" cy="2514600"/>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533400"/>
            <a:ext cx="7924800" cy="5638800"/>
          </a:xfrm>
        </p:spPr>
        <p:txBody>
          <a:bodyPr>
            <a:normAutofit/>
          </a:bodyPr>
          <a:lstStyle/>
          <a:p>
            <a:r>
              <a:rPr lang="fa-IR" b="1" u="sng" dirty="0">
                <a:solidFill>
                  <a:srgbClr val="FF0000"/>
                </a:solidFill>
                <a:cs typeface="B Nazanin" pitchFamily="2" charset="-78"/>
              </a:rPr>
              <a:t>چه افرادی در معرض خطر سوختگی هستند</a:t>
            </a:r>
            <a:endParaRPr lang="en-US" b="1" dirty="0">
              <a:solidFill>
                <a:srgbClr val="FF0000"/>
              </a:solidFill>
              <a:cs typeface="B Nazanin" pitchFamily="2" charset="-78"/>
            </a:endParaRPr>
          </a:p>
          <a:p>
            <a:pPr algn="justLow" rtl="1"/>
            <a:r>
              <a:rPr lang="fa-IR" sz="2000" b="1" dirty="0" smtClean="0">
                <a:solidFill>
                  <a:schemeClr val="tx1"/>
                </a:solidFill>
                <a:cs typeface="B Titr" pitchFamily="2" charset="-78"/>
              </a:rPr>
              <a:t>کودکان</a:t>
            </a:r>
            <a:r>
              <a:rPr lang="en-US" sz="2400" b="1" dirty="0" smtClean="0">
                <a:solidFill>
                  <a:schemeClr val="tx1"/>
                </a:solidFill>
                <a:cs typeface="B Titr" pitchFamily="2" charset="-78"/>
              </a:rPr>
              <a:t> </a:t>
            </a:r>
            <a:r>
              <a:rPr lang="fa-IR" sz="2400" dirty="0" smtClean="0">
                <a:solidFill>
                  <a:schemeClr val="tx1"/>
                </a:solidFill>
                <a:cs typeface="B Nazanin" pitchFamily="2" charset="-78"/>
              </a:rPr>
              <a:t>:</a:t>
            </a:r>
            <a:r>
              <a:rPr lang="en-US" sz="2400" dirty="0" smtClean="0">
                <a:solidFill>
                  <a:schemeClr val="tx1"/>
                </a:solidFill>
                <a:cs typeface="B Nazanin" pitchFamily="2" charset="-78"/>
              </a:rPr>
              <a:t> </a:t>
            </a:r>
            <a:r>
              <a:rPr lang="fa-IR" sz="2400" dirty="0" smtClean="0">
                <a:solidFill>
                  <a:schemeClr val="tx1"/>
                </a:solidFill>
                <a:cs typeface="B Nazanin" pitchFamily="2" charset="-78"/>
              </a:rPr>
              <a:t>سوختگی در کودکان کمتر از 4سال </a:t>
            </a:r>
            <a:r>
              <a:rPr lang="fa-IR" sz="2400" dirty="0">
                <a:solidFill>
                  <a:schemeClr val="tx1"/>
                </a:solidFill>
                <a:cs typeface="B Nazanin" pitchFamily="2" charset="-78"/>
              </a:rPr>
              <a:t>حدود 20 درصد از کل بیماران سوختگی را تشکیل می </a:t>
            </a:r>
            <a:r>
              <a:rPr lang="fa-IR" sz="2400" dirty="0" smtClean="0">
                <a:solidFill>
                  <a:schemeClr val="tx1"/>
                </a:solidFill>
                <a:cs typeface="B Nazanin" pitchFamily="2" charset="-78"/>
              </a:rPr>
              <a:t>دهد . بیشترین </a:t>
            </a:r>
            <a:r>
              <a:rPr lang="fa-IR" sz="2400" dirty="0">
                <a:solidFill>
                  <a:schemeClr val="tx1"/>
                </a:solidFill>
                <a:cs typeface="B Nazanin" pitchFamily="2" charset="-78"/>
              </a:rPr>
              <a:t>علت سوختگی (70درصد) در کودکان آب جوش می باشد که بدنبال ریختن آب جوش و یا تماس با آب داغ حمام اتفاق می </a:t>
            </a:r>
            <a:r>
              <a:rPr lang="fa-IR" sz="2400" dirty="0" smtClean="0">
                <a:solidFill>
                  <a:schemeClr val="tx1"/>
                </a:solidFill>
                <a:cs typeface="B Nazanin" pitchFamily="2" charset="-78"/>
              </a:rPr>
              <a:t>افتد</a:t>
            </a:r>
            <a:r>
              <a:rPr lang="en-US" sz="2400" dirty="0" smtClean="0">
                <a:solidFill>
                  <a:schemeClr val="tx1"/>
                </a:solidFill>
                <a:cs typeface="B Nazanin" pitchFamily="2" charset="-78"/>
              </a:rPr>
              <a:t> </a:t>
            </a:r>
            <a:r>
              <a:rPr lang="fa-IR" sz="2400" dirty="0" smtClean="0">
                <a:solidFill>
                  <a:schemeClr val="tx1"/>
                </a:solidFill>
                <a:cs typeface="B Nazanin" pitchFamily="2" charset="-78"/>
              </a:rPr>
              <a:t>.</a:t>
            </a:r>
            <a:endParaRPr lang="en-US" sz="2400" dirty="0">
              <a:solidFill>
                <a:schemeClr val="tx1"/>
              </a:solidFill>
              <a:cs typeface="B Nazanin" pitchFamily="2" charset="-78"/>
            </a:endParaRPr>
          </a:p>
          <a:p>
            <a:pPr algn="just" rtl="1"/>
            <a:r>
              <a:rPr lang="fa-IR" sz="2000" b="1" dirty="0" smtClean="0">
                <a:solidFill>
                  <a:schemeClr val="tx1"/>
                </a:solidFill>
                <a:cs typeface="B Titr" pitchFamily="2" charset="-78"/>
              </a:rPr>
              <a:t>کودکان</a:t>
            </a:r>
            <a:r>
              <a:rPr lang="fa-IR" sz="2400" b="1" dirty="0" smtClean="0">
                <a:solidFill>
                  <a:schemeClr val="tx1"/>
                </a:solidFill>
                <a:cs typeface="B Titr" pitchFamily="2" charset="-78"/>
              </a:rPr>
              <a:t> </a:t>
            </a:r>
            <a:r>
              <a:rPr lang="fa-IR" sz="2000" dirty="0" smtClean="0">
                <a:solidFill>
                  <a:schemeClr val="tx1"/>
                </a:solidFill>
                <a:cs typeface="B Titr" pitchFamily="2" charset="-78"/>
              </a:rPr>
              <a:t>بزرگتر و نوجوانان</a:t>
            </a:r>
            <a:r>
              <a:rPr lang="en-US" sz="2000" dirty="0" smtClean="0">
                <a:solidFill>
                  <a:schemeClr val="tx1"/>
                </a:solidFill>
                <a:cs typeface="B Titr" pitchFamily="2" charset="-78"/>
              </a:rPr>
              <a:t> </a:t>
            </a:r>
            <a:r>
              <a:rPr lang="fa-IR" sz="2400" dirty="0" smtClean="0">
                <a:solidFill>
                  <a:schemeClr val="tx1"/>
                </a:solidFill>
                <a:cs typeface="B Nazanin" pitchFamily="2" charset="-78"/>
              </a:rPr>
              <a:t>:10درصد </a:t>
            </a:r>
            <a:r>
              <a:rPr lang="fa-IR" sz="2400" dirty="0">
                <a:solidFill>
                  <a:schemeClr val="tx1"/>
                </a:solidFill>
                <a:cs typeface="B Nazanin" pitchFamily="2" charset="-78"/>
              </a:rPr>
              <a:t>سوختگی ها در سنین </a:t>
            </a:r>
            <a:r>
              <a:rPr lang="fa-IR" sz="2400" dirty="0" smtClean="0">
                <a:solidFill>
                  <a:schemeClr val="tx1"/>
                </a:solidFill>
                <a:cs typeface="B Nazanin" pitchFamily="2" charset="-78"/>
              </a:rPr>
              <a:t>5 تا14سال </a:t>
            </a:r>
            <a:r>
              <a:rPr lang="fa-IR" sz="2400" dirty="0">
                <a:solidFill>
                  <a:schemeClr val="tx1"/>
                </a:solidFill>
                <a:cs typeface="B Nazanin" pitchFamily="2" charset="-78"/>
              </a:rPr>
              <a:t>اتفاق می افتد.</a:t>
            </a:r>
            <a:endParaRPr lang="en-US" sz="2400" dirty="0">
              <a:solidFill>
                <a:schemeClr val="tx1"/>
              </a:solidFill>
              <a:cs typeface="B Nazanin" pitchFamily="2" charset="-78"/>
            </a:endParaRPr>
          </a:p>
          <a:p>
            <a:pPr algn="just" rtl="1"/>
            <a:r>
              <a:rPr lang="fa-IR" sz="2000" b="1" dirty="0">
                <a:solidFill>
                  <a:schemeClr val="tx1"/>
                </a:solidFill>
                <a:cs typeface="B Titr" pitchFamily="2" charset="-78"/>
              </a:rPr>
              <a:t>حین </a:t>
            </a:r>
            <a:r>
              <a:rPr lang="fa-IR" sz="2000" b="1" dirty="0" smtClean="0">
                <a:solidFill>
                  <a:schemeClr val="tx1"/>
                </a:solidFill>
                <a:cs typeface="B Titr" pitchFamily="2" charset="-78"/>
              </a:rPr>
              <a:t>کار</a:t>
            </a:r>
            <a:r>
              <a:rPr lang="fa-IR" sz="2600" dirty="0" smtClean="0">
                <a:solidFill>
                  <a:schemeClr val="tx1"/>
                </a:solidFill>
                <a:cs typeface="B Nazanin" pitchFamily="2" charset="-78"/>
              </a:rPr>
              <a:t>:</a:t>
            </a:r>
            <a:r>
              <a:rPr lang="en-US" sz="2600" dirty="0" smtClean="0">
                <a:solidFill>
                  <a:schemeClr val="tx1"/>
                </a:solidFill>
                <a:cs typeface="B Nazanin" pitchFamily="2" charset="-78"/>
              </a:rPr>
              <a:t> </a:t>
            </a:r>
            <a:r>
              <a:rPr lang="fa-IR" sz="2400" dirty="0" smtClean="0">
                <a:solidFill>
                  <a:schemeClr val="tx1"/>
                </a:solidFill>
                <a:cs typeface="B Nazanin" pitchFamily="2" charset="-78"/>
              </a:rPr>
              <a:t>بیشترین علت سوختگی ها تماس با شعله آتش بوده که در یک سوم آنها مربوط به حوادث شغلی می باشد.</a:t>
            </a:r>
            <a:endParaRPr lang="en-US" sz="2400" dirty="0">
              <a:solidFill>
                <a:schemeClr val="tx1"/>
              </a:solidFill>
              <a:cs typeface="B Nazanin" pitchFamily="2" charset="-78"/>
            </a:endParaRPr>
          </a:p>
          <a:p>
            <a:pPr algn="just" rtl="1"/>
            <a:r>
              <a:rPr lang="fa-IR" sz="2000" b="1" dirty="0">
                <a:solidFill>
                  <a:schemeClr val="tx1"/>
                </a:solidFill>
                <a:cs typeface="B Titr" pitchFamily="2" charset="-78"/>
              </a:rPr>
              <a:t>افراد </a:t>
            </a:r>
            <a:r>
              <a:rPr lang="fa-IR" sz="2000" b="1" dirty="0" smtClean="0">
                <a:solidFill>
                  <a:schemeClr val="tx1"/>
                </a:solidFill>
                <a:cs typeface="B Titr" pitchFamily="2" charset="-78"/>
              </a:rPr>
              <a:t>مسن</a:t>
            </a:r>
            <a:r>
              <a:rPr lang="en-US" sz="2000" b="1" dirty="0" smtClean="0">
                <a:solidFill>
                  <a:schemeClr val="tx1"/>
                </a:solidFill>
                <a:cs typeface="B Titr" pitchFamily="2" charset="-78"/>
              </a:rPr>
              <a:t> </a:t>
            </a:r>
            <a:r>
              <a:rPr lang="fa-IR" sz="2400" b="1" dirty="0" smtClean="0">
                <a:solidFill>
                  <a:schemeClr val="tx1"/>
                </a:solidFill>
                <a:cs typeface="B Nazanin" pitchFamily="2" charset="-78"/>
              </a:rPr>
              <a:t>:</a:t>
            </a:r>
            <a:r>
              <a:rPr lang="en-US" sz="2400" b="1" dirty="0" smtClean="0">
                <a:solidFill>
                  <a:schemeClr val="tx1"/>
                </a:solidFill>
                <a:cs typeface="B Nazanin" pitchFamily="2" charset="-78"/>
              </a:rPr>
              <a:t> </a:t>
            </a:r>
            <a:r>
              <a:rPr lang="fa-IR" sz="2400" dirty="0" smtClean="0">
                <a:solidFill>
                  <a:schemeClr val="tx1"/>
                </a:solidFill>
                <a:cs typeface="B Nazanin" pitchFamily="2" charset="-78"/>
              </a:rPr>
              <a:t>باتوجه </a:t>
            </a:r>
            <a:r>
              <a:rPr lang="fa-IR" sz="2400" dirty="0">
                <a:solidFill>
                  <a:schemeClr val="tx1"/>
                </a:solidFill>
                <a:cs typeface="B Nazanin" pitchFamily="2" charset="-78"/>
              </a:rPr>
              <a:t>به شرایط </a:t>
            </a:r>
            <a:r>
              <a:rPr lang="fa-IR" sz="2400" dirty="0" smtClean="0">
                <a:solidFill>
                  <a:schemeClr val="tx1"/>
                </a:solidFill>
                <a:cs typeface="B Nazanin" pitchFamily="2" charset="-78"/>
              </a:rPr>
              <a:t>خاص </a:t>
            </a:r>
            <a:r>
              <a:rPr lang="fa-IR" sz="2400" dirty="0">
                <a:solidFill>
                  <a:schemeClr val="tx1"/>
                </a:solidFill>
                <a:cs typeface="B Nazanin" pitchFamily="2" charset="-78"/>
              </a:rPr>
              <a:t>این سنین مانند </a:t>
            </a:r>
            <a:r>
              <a:rPr lang="fa-IR" sz="2400" dirty="0" smtClean="0">
                <a:solidFill>
                  <a:schemeClr val="tx1"/>
                </a:solidFill>
                <a:cs typeface="B Nazanin" pitchFamily="2" charset="-78"/>
              </a:rPr>
              <a:t>بیحرکتی</a:t>
            </a:r>
            <a:r>
              <a:rPr lang="en-US" sz="2400" dirty="0" smtClean="0">
                <a:solidFill>
                  <a:schemeClr val="tx1"/>
                </a:solidFill>
                <a:cs typeface="B Nazanin" pitchFamily="2" charset="-78"/>
              </a:rPr>
              <a:t> </a:t>
            </a:r>
            <a:r>
              <a:rPr lang="fa-IR" sz="2400" dirty="0" smtClean="0">
                <a:solidFill>
                  <a:schemeClr val="tx1"/>
                </a:solidFill>
                <a:cs typeface="B Nazanin" pitchFamily="2" charset="-78"/>
              </a:rPr>
              <a:t>،</a:t>
            </a:r>
            <a:r>
              <a:rPr lang="en-US" sz="2400" dirty="0" smtClean="0">
                <a:solidFill>
                  <a:schemeClr val="tx1"/>
                </a:solidFill>
                <a:cs typeface="B Nazanin" pitchFamily="2" charset="-78"/>
              </a:rPr>
              <a:t> </a:t>
            </a:r>
            <a:r>
              <a:rPr lang="fa-IR" sz="2400" dirty="0" smtClean="0">
                <a:solidFill>
                  <a:schemeClr val="tx1"/>
                </a:solidFill>
                <a:cs typeface="B Nazanin" pitchFamily="2" charset="-78"/>
              </a:rPr>
              <a:t>عکس </a:t>
            </a:r>
            <a:r>
              <a:rPr lang="fa-IR" sz="2400" dirty="0">
                <a:solidFill>
                  <a:schemeClr val="tx1"/>
                </a:solidFill>
                <a:cs typeface="B Nazanin" pitchFamily="2" charset="-78"/>
              </a:rPr>
              <a:t>العمل تاخیری و کاهش </a:t>
            </a:r>
            <a:r>
              <a:rPr lang="fa-IR" sz="2400" dirty="0" smtClean="0">
                <a:solidFill>
                  <a:schemeClr val="tx1"/>
                </a:solidFill>
                <a:cs typeface="B Nazanin" pitchFamily="2" charset="-78"/>
              </a:rPr>
              <a:t>بینایی ، افراد </a:t>
            </a:r>
            <a:r>
              <a:rPr lang="fa-IR" sz="2400" dirty="0">
                <a:solidFill>
                  <a:schemeClr val="tx1"/>
                </a:solidFill>
                <a:cs typeface="B Nazanin" pitchFamily="2" charset="-78"/>
              </a:rPr>
              <a:t>مسن را بیشتر در معرض خطر سوختگی با آب </a:t>
            </a:r>
            <a:r>
              <a:rPr lang="fa-IR" sz="2400" dirty="0" smtClean="0">
                <a:solidFill>
                  <a:schemeClr val="tx1"/>
                </a:solidFill>
                <a:cs typeface="B Nazanin" pitchFamily="2" charset="-78"/>
              </a:rPr>
              <a:t>جوش، سوختگی </a:t>
            </a:r>
            <a:r>
              <a:rPr lang="fa-IR" sz="2400" dirty="0">
                <a:solidFill>
                  <a:schemeClr val="tx1"/>
                </a:solidFill>
                <a:cs typeface="B Nazanin" pitchFamily="2" charset="-78"/>
              </a:rPr>
              <a:t>تماسی و سوختگی با شعله قرار داده است.</a:t>
            </a:r>
            <a:endParaRPr lang="en-US" sz="2400" dirty="0">
              <a:solidFill>
                <a:schemeClr val="tx1"/>
              </a:solidFill>
              <a:cs typeface="B Nazanin" pitchFamily="2" charset="-78"/>
            </a:endParaRPr>
          </a:p>
          <a:p>
            <a:endParaRPr lang="en-US" dirty="0">
              <a:solidFill>
                <a:schemeClr val="tx1"/>
              </a:solidFill>
              <a:cs typeface="B Nazanin" pitchFamily="2" charset="-78"/>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14800" y="457200"/>
            <a:ext cx="4724400" cy="5943600"/>
          </a:xfrm>
        </p:spPr>
        <p:style>
          <a:lnRef idx="1">
            <a:schemeClr val="accent2"/>
          </a:lnRef>
          <a:fillRef idx="2">
            <a:schemeClr val="accent2"/>
          </a:fillRef>
          <a:effectRef idx="1">
            <a:schemeClr val="accent2"/>
          </a:effectRef>
          <a:fontRef idx="minor">
            <a:schemeClr val="dk1"/>
          </a:fontRef>
        </p:style>
        <p:txBody>
          <a:bodyPr>
            <a:normAutofit/>
          </a:bodyPr>
          <a:lstStyle/>
          <a:p>
            <a:pPr rtl="1"/>
            <a:r>
              <a:rPr lang="fa-IR" sz="2400" b="1" dirty="0">
                <a:solidFill>
                  <a:srgbClr val="FF0000"/>
                </a:solidFill>
                <a:cs typeface="B Nazanin" pitchFamily="2" charset="-78"/>
              </a:rPr>
              <a:t>روشهای درمانی ذیل در دو دهه اخیر مرگ ومیر را بطور قابل ملاحظه ای کاهش داده </a:t>
            </a:r>
            <a:r>
              <a:rPr lang="fa-IR" sz="2400" b="1" dirty="0" smtClean="0">
                <a:solidFill>
                  <a:srgbClr val="FF0000"/>
                </a:solidFill>
                <a:cs typeface="B Nazanin" pitchFamily="2" charset="-78"/>
              </a:rPr>
              <a:t>است :</a:t>
            </a:r>
            <a:endParaRPr lang="en-US" sz="2400" b="1" dirty="0">
              <a:solidFill>
                <a:srgbClr val="FF0000"/>
              </a:solidFill>
              <a:cs typeface="B Nazanin" pitchFamily="2" charset="-78"/>
            </a:endParaRPr>
          </a:p>
          <a:p>
            <a:pPr algn="r"/>
            <a:r>
              <a:rPr lang="fa-IR" sz="2400" dirty="0">
                <a:solidFill>
                  <a:schemeClr val="tx1"/>
                </a:solidFill>
                <a:cs typeface="B Nazanin" pitchFamily="2" charset="-78"/>
              </a:rPr>
              <a:t>*احیاء سریع بیمار</a:t>
            </a:r>
            <a:endParaRPr lang="en-US" sz="2400" dirty="0">
              <a:solidFill>
                <a:schemeClr val="tx1"/>
              </a:solidFill>
              <a:cs typeface="B Nazanin" pitchFamily="2" charset="-78"/>
            </a:endParaRPr>
          </a:p>
          <a:p>
            <a:pPr algn="r"/>
            <a:r>
              <a:rPr lang="fa-IR" sz="2400" dirty="0">
                <a:solidFill>
                  <a:schemeClr val="tx1"/>
                </a:solidFill>
                <a:cs typeface="B Nazanin" pitchFamily="2" charset="-78"/>
              </a:rPr>
              <a:t>*تکنیک های کنترل عفونت</a:t>
            </a:r>
            <a:endParaRPr lang="en-US" sz="2400" dirty="0">
              <a:solidFill>
                <a:schemeClr val="tx1"/>
              </a:solidFill>
              <a:cs typeface="B Nazanin" pitchFamily="2" charset="-78"/>
            </a:endParaRPr>
          </a:p>
          <a:p>
            <a:pPr algn="r"/>
            <a:r>
              <a:rPr lang="fa-IR" sz="2400" dirty="0">
                <a:solidFill>
                  <a:schemeClr val="tx1"/>
                </a:solidFill>
                <a:cs typeface="B Nazanin" pitchFamily="2" charset="-78"/>
              </a:rPr>
              <a:t>*آنتی بیوتیکهای جدید و موثر بر گرم منفی و مثبت</a:t>
            </a:r>
            <a:endParaRPr lang="en-US" sz="2400" dirty="0">
              <a:solidFill>
                <a:schemeClr val="tx1"/>
              </a:solidFill>
              <a:cs typeface="B Nazanin" pitchFamily="2" charset="-78"/>
            </a:endParaRPr>
          </a:p>
          <a:p>
            <a:pPr algn="r" rtl="1"/>
            <a:r>
              <a:rPr lang="fa-IR" sz="2400" dirty="0">
                <a:solidFill>
                  <a:schemeClr val="tx1"/>
                </a:solidFill>
                <a:cs typeface="B Nazanin" pitchFamily="2" charset="-78"/>
              </a:rPr>
              <a:t>*بکارگیری</a:t>
            </a:r>
            <a:r>
              <a:rPr lang="en-US" sz="2400" dirty="0">
                <a:solidFill>
                  <a:schemeClr val="tx1"/>
                </a:solidFill>
                <a:cs typeface="B Nazanin" pitchFamily="2" charset="-78"/>
              </a:rPr>
              <a:t>Early Excision</a:t>
            </a:r>
          </a:p>
          <a:p>
            <a:pPr algn="r" rtl="1"/>
            <a:r>
              <a:rPr lang="fa-IR" sz="2400" dirty="0">
                <a:solidFill>
                  <a:schemeClr val="tx1"/>
                </a:solidFill>
                <a:cs typeface="B Nazanin" pitchFamily="2" charset="-78"/>
              </a:rPr>
              <a:t>*ایزوله کردن در اتاقهای یک تخته</a:t>
            </a:r>
            <a:endParaRPr lang="en-US" sz="2400" dirty="0">
              <a:solidFill>
                <a:schemeClr val="tx1"/>
              </a:solidFill>
              <a:cs typeface="B Nazanin" pitchFamily="2" charset="-78"/>
            </a:endParaRPr>
          </a:p>
          <a:p>
            <a:pPr algn="r" rtl="1"/>
            <a:r>
              <a:rPr lang="fa-IR" sz="2400" dirty="0">
                <a:solidFill>
                  <a:schemeClr val="tx1"/>
                </a:solidFill>
                <a:cs typeface="B Nazanin" pitchFamily="2" charset="-78"/>
              </a:rPr>
              <a:t>*تشخیص بهتر ضایعات تنفسی</a:t>
            </a:r>
            <a:endParaRPr lang="en-US" sz="2400" dirty="0">
              <a:solidFill>
                <a:schemeClr val="tx1"/>
              </a:solidFill>
              <a:cs typeface="B Nazanin" pitchFamily="2" charset="-78"/>
            </a:endParaRPr>
          </a:p>
          <a:p>
            <a:pPr algn="r" rtl="1"/>
            <a:r>
              <a:rPr lang="fa-IR" sz="2400" dirty="0">
                <a:solidFill>
                  <a:schemeClr val="tx1"/>
                </a:solidFill>
                <a:cs typeface="B Nazanin" pitchFamily="2" charset="-78"/>
              </a:rPr>
              <a:t>*پیشرفت تکنیکهای پیوند</a:t>
            </a:r>
            <a:endParaRPr lang="en-US" sz="2400" dirty="0">
              <a:solidFill>
                <a:schemeClr val="tx1"/>
              </a:solidFill>
              <a:cs typeface="B Nazanin" pitchFamily="2" charset="-78"/>
            </a:endParaRPr>
          </a:p>
          <a:p>
            <a:pPr algn="r" rtl="1"/>
            <a:r>
              <a:rPr lang="fa-IR" sz="2400" dirty="0">
                <a:solidFill>
                  <a:schemeClr val="tx1"/>
                </a:solidFill>
                <a:cs typeface="B Nazanin" pitchFamily="2" charset="-78"/>
              </a:rPr>
              <a:t>*بکار بردن </a:t>
            </a:r>
            <a:r>
              <a:rPr lang="fa-IR" sz="2400" dirty="0" smtClean="0">
                <a:solidFill>
                  <a:schemeClr val="tx1"/>
                </a:solidFill>
                <a:cs typeface="B Nazanin" pitchFamily="2" charset="-78"/>
              </a:rPr>
              <a:t>پوششهای </a:t>
            </a:r>
            <a:r>
              <a:rPr lang="fa-IR" sz="2400" dirty="0">
                <a:solidFill>
                  <a:schemeClr val="tx1"/>
                </a:solidFill>
                <a:cs typeface="B Nazanin" pitchFamily="2" charset="-78"/>
              </a:rPr>
              <a:t>بیولوژیک</a:t>
            </a:r>
            <a:endParaRPr lang="en-US" sz="2400" dirty="0">
              <a:solidFill>
                <a:schemeClr val="tx1"/>
              </a:solidFill>
              <a:cs typeface="B Nazanin" pitchFamily="2" charset="-78"/>
            </a:endParaRPr>
          </a:p>
        </p:txBody>
      </p:sp>
      <p:pic>
        <p:nvPicPr>
          <p:cNvPr id="32770" name="Picture 2" descr="C:\Documents and Settings\nemoonehkeifiat\My Documents\My Pictures\635562583371738200.jpg"/>
          <p:cNvPicPr>
            <a:picLocks noChangeAspect="1" noChangeArrowheads="1"/>
          </p:cNvPicPr>
          <p:nvPr/>
        </p:nvPicPr>
        <p:blipFill>
          <a:blip r:embed="rId2" cstate="print"/>
          <a:srcRect/>
          <a:stretch>
            <a:fillRect/>
          </a:stretch>
        </p:blipFill>
        <p:spPr bwMode="auto">
          <a:xfrm>
            <a:off x="304800" y="457200"/>
            <a:ext cx="3657600" cy="5943600"/>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lgn="r" rtl="1"/>
            <a:r>
              <a:rPr lang="fa-IR" sz="2400" dirty="0" smtClean="0">
                <a:cs typeface="B Nazanin" pitchFamily="2" charset="-78"/>
              </a:rPr>
              <a:t>در صورت پایداری شرایط بیمار در  1 تا 7 روز اول و هر چه سریعتر بایستی دبریدمان انجام شود . </a:t>
            </a:r>
            <a:r>
              <a:rPr lang="en-US" sz="2400" dirty="0" smtClean="0">
                <a:cs typeface="B Nazanin" pitchFamily="2" charset="-78"/>
              </a:rPr>
              <a:t>early excision )</a:t>
            </a:r>
            <a:r>
              <a:rPr lang="fa-IR" sz="2400" dirty="0" smtClean="0">
                <a:cs typeface="B Nazanin" pitchFamily="2" charset="-78"/>
              </a:rPr>
              <a:t>  )</a:t>
            </a:r>
            <a:endParaRPr lang="en-US" sz="2400" dirty="0" smtClean="0">
              <a:cs typeface="B Nazanin" pitchFamily="2" charset="-78"/>
            </a:endParaRPr>
          </a:p>
          <a:p>
            <a:pPr algn="r" rtl="1"/>
            <a:r>
              <a:rPr lang="fa-IR" sz="2400" dirty="0" smtClean="0">
                <a:cs typeface="B Nazanin" pitchFamily="2" charset="-78"/>
              </a:rPr>
              <a:t>در سوختگی های صورت بین  7 تا 10 روز دبریدمان به تاخیر بیفتد .استفاده ازپرده های آمنیون جهت درمان سوختگی صورت و کاهش درد مناسب است . بعد از 4 روز در صورت پایداری شرایط پانسمان میتوان اتوگرافت را انجام داد .</a:t>
            </a:r>
            <a:endParaRPr lang="en-US" sz="2400" dirty="0">
              <a:cs typeface="B Nazanin" pitchFamily="2" charset="-78"/>
            </a:endParaRPr>
          </a:p>
        </p:txBody>
      </p:sp>
    </p:spTree>
    <p:extLst>
      <p:ext uri="{BB962C8B-B14F-4D97-AF65-F5344CB8AC3E}">
        <p14:creationId xmlns:p14="http://schemas.microsoft.com/office/powerpoint/2010/main" val="23504226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28600"/>
            <a:ext cx="7772400" cy="646331"/>
          </a:xfrm>
          <a:prstGeom prst="rect">
            <a:avLst/>
          </a:prstGeom>
        </p:spPr>
        <p:txBody>
          <a:bodyPr wrap="square">
            <a:spAutoFit/>
          </a:bodyPr>
          <a:lstStyle/>
          <a:p>
            <a:r>
              <a:rPr lang="ar-SA" sz="3600" b="1" dirty="0" smtClean="0">
                <a:solidFill>
                  <a:srgbClr val="FF0000"/>
                </a:solidFill>
                <a:cs typeface="B Mitra" pitchFamily="2" charset="-78"/>
              </a:rPr>
              <a:t>عوارض مهم سوختگي</a:t>
            </a:r>
            <a:endParaRPr lang="en-US" sz="3600" b="1" dirty="0">
              <a:solidFill>
                <a:srgbClr val="FF0000"/>
              </a:solidFill>
              <a:cs typeface="B Mitra" pitchFamily="2" charset="-78"/>
            </a:endParaRPr>
          </a:p>
        </p:txBody>
      </p:sp>
      <p:sp>
        <p:nvSpPr>
          <p:cNvPr id="4" name="Rectangle 3"/>
          <p:cNvSpPr txBox="1">
            <a:spLocks noGrp="1" noChangeArrowheads="1"/>
          </p:cNvSpPr>
          <p:nvPr>
            <p:ph type="subTitle" idx="1"/>
          </p:nvPr>
        </p:nvSpPr>
        <p:spPr>
          <a:xfrm>
            <a:off x="228600" y="1143000"/>
            <a:ext cx="8534400" cy="4876800"/>
          </a:xfrm>
          <a:prstGeom prst="rect">
            <a:avLst/>
          </a:prstGeom>
          <a:ln w="76200"/>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fontScale="77500" lnSpcReduction="20000"/>
          </a:bodyPr>
          <a:lstStyle/>
          <a:p>
            <a:pPr marL="514350" lvl="0" indent="-514350" algn="r" rtl="1">
              <a:lnSpc>
                <a:spcPct val="150000"/>
              </a:lnSpc>
              <a:buAutoNum type="arabicParenR"/>
              <a:defRPr/>
            </a:pPr>
            <a:r>
              <a:rPr kumimoji="0" lang="ar-SA" sz="2800" b="1" i="0" u="none" strike="noStrike" kern="1200" cap="none" spc="0" normalizeH="0" baseline="0" noProof="0" dirty="0" smtClean="0">
                <a:ln>
                  <a:noFill/>
                </a:ln>
                <a:solidFill>
                  <a:schemeClr val="tx1"/>
                </a:solidFill>
                <a:effectLst/>
                <a:uLnTx/>
                <a:uFillTx/>
                <a:cs typeface="B Mitra" pitchFamily="2" charset="-78"/>
              </a:rPr>
              <a:t>شوك</a:t>
            </a:r>
            <a:r>
              <a:rPr lang="fa-IR" sz="2800" b="1" dirty="0" smtClean="0">
                <a:solidFill>
                  <a:schemeClr val="tx1"/>
                </a:solidFill>
                <a:cs typeface="B Mitra" pitchFamily="2" charset="-78"/>
              </a:rPr>
              <a:t> هیپوولمیک</a:t>
            </a:r>
            <a:r>
              <a:rPr lang="en-US" sz="2800" b="1" dirty="0" smtClean="0">
                <a:solidFill>
                  <a:schemeClr val="tx1"/>
                </a:solidFill>
                <a:cs typeface="B Mitra" pitchFamily="2" charset="-78"/>
              </a:rPr>
              <a:t>Hypovolemic shock </a:t>
            </a:r>
            <a:r>
              <a:rPr kumimoji="0" lang="fa-IR" sz="2800" b="1" i="0" u="none" strike="noStrike" kern="1200" cap="none" spc="0" normalizeH="0" baseline="0" noProof="0" dirty="0" smtClean="0">
                <a:ln>
                  <a:noFill/>
                </a:ln>
                <a:solidFill>
                  <a:schemeClr val="tx1"/>
                </a:solidFill>
                <a:effectLst/>
                <a:uLnTx/>
                <a:uFillTx/>
                <a:cs typeface="B Mitra" pitchFamily="2" charset="-78"/>
              </a:rPr>
              <a:t> </a:t>
            </a:r>
            <a:r>
              <a:rPr kumimoji="0" lang="ar-SA" sz="2800" b="1" i="0" u="none" strike="noStrike" kern="1200" cap="none" spc="0" normalizeH="0" baseline="0" noProof="0" dirty="0" smtClean="0">
                <a:ln>
                  <a:noFill/>
                </a:ln>
                <a:solidFill>
                  <a:schemeClr val="tx1"/>
                </a:solidFill>
                <a:effectLst/>
                <a:uLnTx/>
                <a:uFillTx/>
                <a:cs typeface="B Mitra" pitchFamily="2" charset="-78"/>
              </a:rPr>
              <a:t>:</a:t>
            </a:r>
            <a:endParaRPr kumimoji="0" lang="en-US" sz="2800" b="1" i="0" u="none" strike="noStrike" kern="1200" cap="none" spc="0" normalizeH="0" baseline="0" noProof="0" dirty="0" smtClean="0">
              <a:ln>
                <a:noFill/>
              </a:ln>
              <a:solidFill>
                <a:schemeClr val="tx1"/>
              </a:solidFill>
              <a:effectLst/>
              <a:uLnTx/>
              <a:uFillTx/>
              <a:cs typeface="B Mitra" pitchFamily="2" charset="-78"/>
            </a:endParaRPr>
          </a:p>
          <a:p>
            <a:pPr marL="514350" lvl="0" indent="-514350" algn="r" rtl="1">
              <a:lnSpc>
                <a:spcPct val="150000"/>
              </a:lnSpc>
              <a:defRPr/>
            </a:pPr>
            <a:r>
              <a:rPr kumimoji="0" lang="ar-SA" sz="2800" b="1" i="0" u="none" strike="noStrike" kern="1200" cap="none" spc="0" normalizeH="0" baseline="0" noProof="0" dirty="0" smtClean="0">
                <a:ln>
                  <a:noFill/>
                </a:ln>
                <a:solidFill>
                  <a:schemeClr val="tx1"/>
                </a:solidFill>
                <a:effectLst/>
                <a:uLnTx/>
                <a:uFillTx/>
                <a:cs typeface="B Mitra" pitchFamily="2" charset="-78"/>
              </a:rPr>
              <a:t> </a:t>
            </a:r>
            <a:r>
              <a:rPr kumimoji="0" lang="ar-SA" sz="3100" b="0" i="0" u="none" strike="noStrike" kern="1200" cap="none" spc="0" normalizeH="0" baseline="0" noProof="0" dirty="0" smtClean="0">
                <a:ln>
                  <a:noFill/>
                </a:ln>
                <a:solidFill>
                  <a:schemeClr val="tx1"/>
                </a:solidFill>
                <a:effectLst/>
                <a:uLnTx/>
                <a:uFillTx/>
                <a:cs typeface="B Mitra" pitchFamily="2" charset="-78"/>
              </a:rPr>
              <a:t>در سوختگي هاي شديد و عمدتآ بعلت كاهش حجم خون اتفاق مي افتد</a:t>
            </a:r>
            <a:r>
              <a:rPr kumimoji="0" lang="fa-IR" sz="3100" b="0" i="0" u="none" strike="noStrike" kern="1200" cap="none" spc="0" normalizeH="0" baseline="0" noProof="0" dirty="0" smtClean="0">
                <a:ln>
                  <a:noFill/>
                </a:ln>
                <a:solidFill>
                  <a:schemeClr val="tx1"/>
                </a:solidFill>
                <a:effectLst/>
                <a:uLnTx/>
                <a:uFillTx/>
                <a:cs typeface="B Mitra" pitchFamily="2" charset="-78"/>
              </a:rPr>
              <a:t> </a:t>
            </a:r>
            <a:r>
              <a:rPr kumimoji="0" lang="ar-SA" sz="2800" b="0" i="0" u="none" strike="noStrike" kern="1200" cap="none" spc="0" normalizeH="0" baseline="0" noProof="0" dirty="0" smtClean="0">
                <a:ln>
                  <a:noFill/>
                </a:ln>
                <a:solidFill>
                  <a:schemeClr val="tx1"/>
                </a:solidFill>
                <a:effectLst/>
                <a:uLnTx/>
                <a:uFillTx/>
                <a:cs typeface="B Mitra" pitchFamily="2" charset="-78"/>
              </a:rPr>
              <a:t>.</a:t>
            </a:r>
            <a:endParaRPr kumimoji="0" lang="fa-IR" sz="2800" b="0" i="0" u="none" strike="noStrike" kern="1200" cap="none" spc="0" normalizeH="0" baseline="0" noProof="0" dirty="0" smtClean="0">
              <a:ln>
                <a:noFill/>
              </a:ln>
              <a:solidFill>
                <a:schemeClr val="tx1"/>
              </a:solidFill>
              <a:effectLst/>
              <a:uLnTx/>
              <a:uFillTx/>
              <a:cs typeface="B Mitra" pitchFamily="2" charset="-78"/>
            </a:endParaRPr>
          </a:p>
          <a:p>
            <a:pPr marL="0" marR="0" lvl="0" indent="0" algn="r" defTabSz="914400" rtl="1" eaLnBrk="1" fontAlgn="auto" latinLnBrk="0" hangingPunct="1">
              <a:lnSpc>
                <a:spcPct val="150000"/>
              </a:lnSpc>
              <a:spcBef>
                <a:spcPct val="20000"/>
              </a:spcBef>
              <a:spcAft>
                <a:spcPts val="0"/>
              </a:spcAft>
              <a:buClrTx/>
              <a:buSzTx/>
              <a:buFont typeface="Arial" pitchFamily="34" charset="0"/>
              <a:buNone/>
              <a:tabLst/>
              <a:defRPr/>
            </a:pPr>
            <a:r>
              <a:rPr lang="fa-IR" sz="2800" b="1" dirty="0" smtClean="0">
                <a:solidFill>
                  <a:schemeClr val="tx1"/>
                </a:solidFill>
                <a:cs typeface="B Mitra" pitchFamily="2" charset="-78"/>
              </a:rPr>
              <a:t>2) سندرم کمپارتمان</a:t>
            </a:r>
            <a:r>
              <a:rPr lang="en-US" sz="2800" b="1" dirty="0" smtClean="0">
                <a:solidFill>
                  <a:schemeClr val="tx1"/>
                </a:solidFill>
                <a:cs typeface="B Mitra" pitchFamily="2" charset="-78"/>
              </a:rPr>
              <a:t>                   Compartment  syndrome                                    </a:t>
            </a:r>
            <a:endParaRPr lang="fa-IR" sz="2800" b="1" dirty="0" smtClean="0">
              <a:solidFill>
                <a:schemeClr val="tx1"/>
              </a:solidFill>
              <a:cs typeface="B Mitra" pitchFamily="2" charset="-78"/>
            </a:endParaRPr>
          </a:p>
          <a:p>
            <a:pPr marL="0" marR="0" lvl="0" indent="0" algn="r" defTabSz="914400" rtl="1" eaLnBrk="1" fontAlgn="auto" latinLnBrk="0" hangingPunct="1">
              <a:lnSpc>
                <a:spcPct val="150000"/>
              </a:lnSpc>
              <a:spcBef>
                <a:spcPct val="20000"/>
              </a:spcBef>
              <a:spcAft>
                <a:spcPts val="0"/>
              </a:spcAft>
              <a:buClrTx/>
              <a:buSzTx/>
              <a:buFont typeface="Arial" pitchFamily="34" charset="0"/>
              <a:buNone/>
              <a:tabLst/>
              <a:defRPr/>
            </a:pPr>
            <a:r>
              <a:rPr kumimoji="0" lang="fa-IR" sz="2800" b="1" i="0" u="none" strike="noStrike" kern="1200" cap="none" spc="0" normalizeH="0" baseline="0" noProof="0" dirty="0" smtClean="0">
                <a:ln>
                  <a:noFill/>
                </a:ln>
                <a:solidFill>
                  <a:schemeClr val="tx1"/>
                </a:solidFill>
                <a:effectLst/>
                <a:uLnTx/>
                <a:uFillTx/>
                <a:cs typeface="B Mitra" pitchFamily="2" charset="-78"/>
              </a:rPr>
              <a:t>3) </a:t>
            </a:r>
            <a:r>
              <a:rPr kumimoji="0" lang="ar-SA" sz="2800" b="1" i="0" u="none" strike="noStrike" kern="1200" cap="none" spc="0" normalizeH="0" baseline="0" noProof="0" dirty="0" smtClean="0">
                <a:ln>
                  <a:noFill/>
                </a:ln>
                <a:solidFill>
                  <a:schemeClr val="tx1"/>
                </a:solidFill>
                <a:effectLst/>
                <a:uLnTx/>
                <a:uFillTx/>
                <a:cs typeface="B Mitra" pitchFamily="2" charset="-78"/>
              </a:rPr>
              <a:t>عفونت</a:t>
            </a:r>
            <a:r>
              <a:rPr kumimoji="0" lang="en-US" sz="2800" b="1" i="0" u="none" strike="noStrike" kern="1200" cap="none" spc="0" normalizeH="0" baseline="0" noProof="0" dirty="0" smtClean="0">
                <a:ln>
                  <a:noFill/>
                </a:ln>
                <a:solidFill>
                  <a:schemeClr val="tx1"/>
                </a:solidFill>
                <a:effectLst/>
                <a:uLnTx/>
                <a:uFillTx/>
                <a:cs typeface="B Mitra" pitchFamily="2" charset="-78"/>
              </a:rPr>
              <a:t> Infection                                                                         </a:t>
            </a:r>
            <a:endParaRPr kumimoji="0" lang="fa-IR" sz="2800" b="1" i="0" u="none" strike="noStrike" kern="1200" cap="none" spc="0" normalizeH="0" baseline="0" noProof="0" dirty="0" smtClean="0">
              <a:ln>
                <a:noFill/>
              </a:ln>
              <a:solidFill>
                <a:schemeClr val="tx1"/>
              </a:solidFill>
              <a:effectLst/>
              <a:uLnTx/>
              <a:uFillTx/>
              <a:cs typeface="B Mitra" pitchFamily="2" charset="-78"/>
            </a:endParaRPr>
          </a:p>
          <a:p>
            <a:pPr marL="0" marR="0" lvl="0" indent="0" algn="r" defTabSz="914400" rtl="1" eaLnBrk="1" fontAlgn="auto" latinLnBrk="0" hangingPunct="1">
              <a:lnSpc>
                <a:spcPct val="150000"/>
              </a:lnSpc>
              <a:spcBef>
                <a:spcPct val="20000"/>
              </a:spcBef>
              <a:spcAft>
                <a:spcPts val="0"/>
              </a:spcAft>
              <a:buClrTx/>
              <a:buSzTx/>
              <a:buFont typeface="Arial" pitchFamily="34" charset="0"/>
              <a:buNone/>
              <a:tabLst/>
              <a:defRPr/>
            </a:pPr>
            <a:r>
              <a:rPr lang="fa-IR" sz="2800" b="1" dirty="0" smtClean="0">
                <a:solidFill>
                  <a:schemeClr val="tx1"/>
                </a:solidFill>
                <a:cs typeface="B Mitra" pitchFamily="2" charset="-78"/>
              </a:rPr>
              <a:t>4) نارسایی ارگانهای متعدد بدن(کلیه ،کبد ، ریه ،خون و...)</a:t>
            </a:r>
            <a:r>
              <a:rPr lang="en-US" sz="2800" b="1" dirty="0" smtClean="0">
                <a:solidFill>
                  <a:schemeClr val="tx1"/>
                </a:solidFill>
                <a:cs typeface="B Mitra" pitchFamily="2" charset="-78"/>
              </a:rPr>
              <a:t>Multi – organ failure    </a:t>
            </a:r>
            <a:endParaRPr lang="fa-IR" sz="2800" b="1" dirty="0" smtClean="0">
              <a:solidFill>
                <a:schemeClr val="tx1"/>
              </a:solidFill>
              <a:cs typeface="B Mitra" pitchFamily="2" charset="-78"/>
            </a:endParaRPr>
          </a:p>
          <a:p>
            <a:pPr marL="0" marR="0" lvl="0" indent="0" algn="r" defTabSz="914400" rtl="1" eaLnBrk="1" fontAlgn="auto" latinLnBrk="0" hangingPunct="1">
              <a:lnSpc>
                <a:spcPct val="150000"/>
              </a:lnSpc>
              <a:spcBef>
                <a:spcPct val="20000"/>
              </a:spcBef>
              <a:spcAft>
                <a:spcPts val="0"/>
              </a:spcAft>
              <a:buClrTx/>
              <a:buSzTx/>
              <a:buFont typeface="Arial" pitchFamily="34" charset="0"/>
              <a:buNone/>
              <a:tabLst/>
              <a:defRPr/>
            </a:pPr>
            <a:r>
              <a:rPr kumimoji="0" lang="fa-IR" sz="2800" b="1" i="0" u="none" strike="noStrike" kern="1200" cap="none" spc="0" normalizeH="0" baseline="0" noProof="0" dirty="0" smtClean="0">
                <a:ln>
                  <a:noFill/>
                </a:ln>
                <a:solidFill>
                  <a:schemeClr val="tx1"/>
                </a:solidFill>
                <a:effectLst/>
                <a:uLnTx/>
                <a:uFillTx/>
                <a:cs typeface="B Mitra" pitchFamily="2" charset="-78"/>
              </a:rPr>
              <a:t>5) تشکیل اسکار هایپرتروفیک</a:t>
            </a:r>
            <a:r>
              <a:rPr kumimoji="0" lang="en-US" sz="2800" b="1" i="0" u="none" strike="noStrike" kern="1200" cap="none" spc="0" normalizeH="0" baseline="0" noProof="0" dirty="0" smtClean="0">
                <a:ln>
                  <a:noFill/>
                </a:ln>
                <a:solidFill>
                  <a:schemeClr val="tx1"/>
                </a:solidFill>
                <a:effectLst/>
                <a:uLnTx/>
                <a:uFillTx/>
                <a:cs typeface="B Mitra" pitchFamily="2" charset="-78"/>
              </a:rPr>
              <a:t> Hypertrophic scar                                                 </a:t>
            </a:r>
            <a:endParaRPr kumimoji="0" lang="fa-IR" sz="2800" b="1" i="0" u="none" strike="noStrike" kern="1200" cap="none" spc="0" normalizeH="0" baseline="0" noProof="0" dirty="0" smtClean="0">
              <a:ln>
                <a:noFill/>
              </a:ln>
              <a:solidFill>
                <a:schemeClr val="tx1"/>
              </a:solidFill>
              <a:effectLst/>
              <a:uLnTx/>
              <a:uFillTx/>
              <a:cs typeface="B Mitra" pitchFamily="2" charset="-78"/>
            </a:endParaRPr>
          </a:p>
          <a:p>
            <a:pPr lvl="0" algn="justLow" rtl="1">
              <a:lnSpc>
                <a:spcPct val="150000"/>
              </a:lnSpc>
              <a:spcBef>
                <a:spcPct val="20000"/>
              </a:spcBef>
            </a:pPr>
            <a:r>
              <a:rPr lang="fa-IR" sz="2800" b="1" dirty="0" smtClean="0">
                <a:solidFill>
                  <a:schemeClr val="tx1"/>
                </a:solidFill>
                <a:cs typeface="B Mitra" pitchFamily="2" charset="-78"/>
              </a:rPr>
              <a:t>6) مارجولین اولسر </a:t>
            </a:r>
            <a:r>
              <a:rPr lang="en-US" sz="2800" b="1" dirty="0" err="1" smtClean="0">
                <a:solidFill>
                  <a:schemeClr val="tx1"/>
                </a:solidFill>
                <a:cs typeface="B Mitra" pitchFamily="2" charset="-78"/>
              </a:rPr>
              <a:t>Marjulin</a:t>
            </a:r>
            <a:r>
              <a:rPr lang="en-US" sz="2800" b="1" dirty="0" smtClean="0">
                <a:solidFill>
                  <a:schemeClr val="tx1"/>
                </a:solidFill>
                <a:cs typeface="B Mitra" pitchFamily="2" charset="-78"/>
              </a:rPr>
              <a:t> Ulcer</a:t>
            </a:r>
            <a:r>
              <a:rPr lang="fa-IR" sz="2800" b="1" dirty="0" smtClean="0">
                <a:solidFill>
                  <a:schemeClr val="tx1"/>
                </a:solidFill>
                <a:cs typeface="B Mitra" pitchFamily="2" charset="-78"/>
              </a:rPr>
              <a:t> </a:t>
            </a:r>
            <a:r>
              <a:rPr lang="fa-IR" sz="2600" b="1" dirty="0" smtClean="0">
                <a:solidFill>
                  <a:schemeClr val="tx1"/>
                </a:solidFill>
                <a:cs typeface="B Mitra" pitchFamily="2" charset="-78"/>
              </a:rPr>
              <a:t>: </a:t>
            </a:r>
            <a:r>
              <a:rPr lang="fa-IR" sz="3100" dirty="0" smtClean="0">
                <a:solidFill>
                  <a:schemeClr val="tx1"/>
                </a:solidFill>
                <a:cs typeface="B Mitra" pitchFamily="2" charset="-78"/>
              </a:rPr>
              <a:t>زخم مزمن اسكار قديمي سوختگي ، مستعد تغييرات بدخيمي اسـت . سـرطان سـلول سنگفرشـي </a:t>
            </a:r>
            <a:r>
              <a:rPr lang="en-US" sz="3100" dirty="0" smtClean="0">
                <a:solidFill>
                  <a:schemeClr val="tx1"/>
                </a:solidFill>
                <a:cs typeface="B Mitra" pitchFamily="2" charset="-78"/>
              </a:rPr>
              <a:t>SCC) </a:t>
            </a:r>
            <a:r>
              <a:rPr lang="fa-IR" sz="3100" dirty="0" smtClean="0">
                <a:solidFill>
                  <a:schemeClr val="tx1"/>
                </a:solidFill>
                <a:cs typeface="B Mitra" pitchFamily="2" charset="-78"/>
              </a:rPr>
              <a:t> ) شايعترين نوع بدخیمی  است كه روي اين اسكارها ايجاد شده و تحت عنوان مارجولین اولسر گفته میشود .</a:t>
            </a:r>
            <a:endParaRPr kumimoji="0" lang="fa-IR" sz="3100" b="1" i="0" u="none" strike="noStrike" kern="1200" cap="none" spc="0" normalizeH="0" baseline="0" noProof="0" dirty="0" smtClean="0">
              <a:ln>
                <a:noFill/>
              </a:ln>
              <a:solidFill>
                <a:schemeClr val="tx1"/>
              </a:solidFill>
              <a:effectLst/>
              <a:uLnTx/>
              <a:uFillTx/>
              <a:cs typeface="B Mitra" pitchFamily="2" charset="-78"/>
            </a:endParaRPr>
          </a:p>
          <a:p>
            <a:pPr marL="0" marR="0" lvl="0" indent="0" algn="r" defTabSz="914400" rtl="1" eaLnBrk="1" fontAlgn="auto" latinLnBrk="0" hangingPunct="1">
              <a:lnSpc>
                <a:spcPct val="150000"/>
              </a:lnSpc>
              <a:spcBef>
                <a:spcPct val="20000"/>
              </a:spcBef>
              <a:spcAft>
                <a:spcPts val="0"/>
              </a:spcAft>
              <a:buClrTx/>
              <a:buSzTx/>
              <a:buFont typeface="Arial" pitchFamily="34" charset="0"/>
              <a:buNone/>
              <a:tabLst/>
              <a:defRPr/>
            </a:pPr>
            <a:endParaRPr lang="fa-IR" sz="2800" b="1" dirty="0" smtClean="0">
              <a:solidFill>
                <a:schemeClr val="tx1"/>
              </a:solidFill>
              <a:cs typeface="B Mitra" pitchFamily="2" charset="-78"/>
            </a:endParaRPr>
          </a:p>
          <a:p>
            <a:pPr marL="0" marR="0" lvl="0" indent="0" algn="r" defTabSz="914400" rtl="1" eaLnBrk="1" fontAlgn="auto" latinLnBrk="0" hangingPunct="1">
              <a:lnSpc>
                <a:spcPct val="15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cs typeface="B Mitra" pitchFamily="2" charset="-78"/>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66"/>
                </a:solidFill>
              </a:rPr>
              <a:t>Upper GI Bleeding</a:t>
            </a:r>
          </a:p>
        </p:txBody>
      </p:sp>
      <p:sp>
        <p:nvSpPr>
          <p:cNvPr id="3" name="Content Placeholder 2"/>
          <p:cNvSpPr>
            <a:spLocks noGrp="1"/>
          </p:cNvSpPr>
          <p:nvPr>
            <p:ph idx="1"/>
          </p:nvPr>
        </p:nvSpPr>
        <p:spPr/>
        <p:txBody>
          <a:bodyPr/>
          <a:lstStyle/>
          <a:p>
            <a:r>
              <a:rPr lang="en-US" dirty="0"/>
              <a:t>Decrease of mucosal </a:t>
            </a:r>
            <a:r>
              <a:rPr lang="en-US" dirty="0" smtClean="0"/>
              <a:t>defense </a:t>
            </a:r>
            <a:r>
              <a:rPr lang="en-US" dirty="0"/>
              <a:t>due to mucosal ischemia……</a:t>
            </a:r>
            <a:r>
              <a:rPr lang="en-US" b="1" dirty="0"/>
              <a:t>Curling’s ulcer</a:t>
            </a:r>
          </a:p>
          <a:p>
            <a:r>
              <a:rPr lang="en-US" dirty="0" smtClean="0"/>
              <a:t>Erosive </a:t>
            </a:r>
            <a:r>
              <a:rPr lang="en-US" dirty="0"/>
              <a:t>gastritis</a:t>
            </a:r>
          </a:p>
          <a:p>
            <a:r>
              <a:rPr lang="en-US" b="1" dirty="0"/>
              <a:t>7-10 first </a:t>
            </a:r>
            <a:r>
              <a:rPr lang="en-US" b="1" dirty="0" smtClean="0"/>
              <a:t>days</a:t>
            </a:r>
            <a:r>
              <a:rPr lang="fa-IR" b="1" dirty="0" smtClean="0"/>
              <a:t> </a:t>
            </a:r>
            <a:r>
              <a:rPr lang="en-US" b="1" dirty="0" smtClean="0"/>
              <a:t>, </a:t>
            </a:r>
            <a:r>
              <a:rPr lang="en-US" b="1" dirty="0" err="1" smtClean="0"/>
              <a:t>inc.</a:t>
            </a:r>
            <a:r>
              <a:rPr lang="fa-IR" b="1" dirty="0" smtClean="0"/>
              <a:t> </a:t>
            </a:r>
            <a:r>
              <a:rPr lang="en-US" b="1" dirty="0" smtClean="0"/>
              <a:t>:</a:t>
            </a:r>
            <a:r>
              <a:rPr lang="fa-IR" b="1" dirty="0" smtClean="0"/>
              <a:t> </a:t>
            </a:r>
            <a:r>
              <a:rPr lang="en-US" b="1" dirty="0" smtClean="0">
                <a:solidFill>
                  <a:srgbClr val="0000FF"/>
                </a:solidFill>
              </a:rPr>
              <a:t>4-10</a:t>
            </a:r>
            <a:r>
              <a:rPr lang="en-US" b="1" dirty="0">
                <a:solidFill>
                  <a:srgbClr val="0000FF"/>
                </a:solidFill>
              </a:rPr>
              <a:t>%</a:t>
            </a:r>
          </a:p>
          <a:p>
            <a:r>
              <a:rPr lang="en-US" b="1" dirty="0">
                <a:solidFill>
                  <a:srgbClr val="0000FF"/>
                </a:solidFill>
              </a:rPr>
              <a:t>75%</a:t>
            </a:r>
            <a:r>
              <a:rPr lang="en-US" b="1" dirty="0">
                <a:solidFill>
                  <a:srgbClr val="FF0000"/>
                </a:solidFill>
              </a:rPr>
              <a:t>:</a:t>
            </a:r>
            <a:r>
              <a:rPr lang="en-US" b="1" dirty="0" smtClean="0">
                <a:solidFill>
                  <a:srgbClr val="FF0000"/>
                </a:solidFill>
              </a:rPr>
              <a:t>NPO</a:t>
            </a:r>
            <a:r>
              <a:rPr lang="fa-IR" b="1" dirty="0" smtClean="0">
                <a:solidFill>
                  <a:srgbClr val="FF0000"/>
                </a:solidFill>
              </a:rPr>
              <a:t> </a:t>
            </a:r>
            <a:r>
              <a:rPr lang="en-US" b="1" dirty="0" smtClean="0">
                <a:solidFill>
                  <a:srgbClr val="FF0000"/>
                </a:solidFill>
              </a:rPr>
              <a:t>&amp;</a:t>
            </a:r>
            <a:r>
              <a:rPr lang="fa-IR" b="1" dirty="0" smtClean="0">
                <a:solidFill>
                  <a:srgbClr val="FF0000"/>
                </a:solidFill>
              </a:rPr>
              <a:t> </a:t>
            </a:r>
            <a:r>
              <a:rPr lang="en-US" b="1" dirty="0" smtClean="0">
                <a:solidFill>
                  <a:srgbClr val="FF0000"/>
                </a:solidFill>
              </a:rPr>
              <a:t>Acid suppression</a:t>
            </a:r>
            <a:endParaRPr lang="en-US" b="1" dirty="0">
              <a:solidFill>
                <a:srgbClr val="FF0000"/>
              </a:solidFill>
            </a:endParaRPr>
          </a:p>
          <a:p>
            <a:r>
              <a:rPr lang="en-US" b="1" dirty="0"/>
              <a:t>25%: not response or </a:t>
            </a:r>
            <a:r>
              <a:rPr lang="en-US" b="1" dirty="0" err="1" smtClean="0"/>
              <a:t>rebleeding</a:t>
            </a:r>
            <a:endParaRPr lang="en-US" b="1" dirty="0"/>
          </a:p>
          <a:p>
            <a:endParaRPr lang="en-US" dirty="0"/>
          </a:p>
        </p:txBody>
      </p:sp>
    </p:spTree>
    <p:extLst>
      <p:ext uri="{BB962C8B-B14F-4D97-AF65-F5344CB8AC3E}">
        <p14:creationId xmlns:p14="http://schemas.microsoft.com/office/powerpoint/2010/main" val="343689755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lgn="r" rtl="1"/>
            <a:r>
              <a:rPr lang="fa-IR" sz="2400" dirty="0">
                <a:cs typeface="B Nazanin" panose="00000400000000000000" pitchFamily="2" charset="-78"/>
              </a:rPr>
              <a:t>در کشورهای توسعه یافته صنعتی بین </a:t>
            </a:r>
            <a:r>
              <a:rPr lang="fa-IR" sz="2400" dirty="0" smtClean="0">
                <a:cs typeface="B Nazanin" panose="00000400000000000000" pitchFamily="2" charset="-78"/>
              </a:rPr>
              <a:t>5 تا </a:t>
            </a:r>
            <a:r>
              <a:rPr lang="fa-IR" sz="2400" dirty="0">
                <a:cs typeface="B Nazanin" panose="00000400000000000000" pitchFamily="2" charset="-78"/>
              </a:rPr>
              <a:t>10درصد بیماران بستری شده در بیمارستان مبتلا </a:t>
            </a:r>
            <a:r>
              <a:rPr lang="fa-IR" sz="2400" dirty="0" smtClean="0">
                <a:cs typeface="B Nazanin" panose="00000400000000000000" pitchFamily="2" charset="-78"/>
              </a:rPr>
              <a:t>به</a:t>
            </a:r>
            <a:r>
              <a:rPr lang="en-US" sz="2400" dirty="0" smtClean="0">
                <a:cs typeface="B Nazanin" panose="00000400000000000000" pitchFamily="2" charset="-78"/>
              </a:rPr>
              <a:t> </a:t>
            </a:r>
            <a:r>
              <a:rPr lang="fa-IR" sz="2400" dirty="0" smtClean="0">
                <a:cs typeface="B Nazanin" panose="00000400000000000000" pitchFamily="2" charset="-78"/>
              </a:rPr>
              <a:t>عفونتهای </a:t>
            </a:r>
            <a:r>
              <a:rPr lang="fa-IR" sz="2400" dirty="0">
                <a:cs typeface="B Nazanin" panose="00000400000000000000" pitchFamily="2" charset="-78"/>
              </a:rPr>
              <a:t>بیمارستانی میشوند </a:t>
            </a:r>
            <a:r>
              <a:rPr lang="fa-IR" sz="2400" dirty="0" smtClean="0">
                <a:cs typeface="B Nazanin" panose="00000400000000000000" pitchFamily="2" charset="-78"/>
              </a:rPr>
              <a:t>و این رقم در کشورهای در حال توسعه بیشتر است . عفونت های</a:t>
            </a:r>
            <a:r>
              <a:rPr lang="en-US" sz="2400" dirty="0" smtClean="0">
                <a:cs typeface="B Nazanin" panose="00000400000000000000" pitchFamily="2" charset="-78"/>
              </a:rPr>
              <a:t> </a:t>
            </a:r>
            <a:r>
              <a:rPr lang="fa-IR" sz="2400" dirty="0" smtClean="0">
                <a:cs typeface="B Nazanin" panose="00000400000000000000" pitchFamily="2" charset="-78"/>
              </a:rPr>
              <a:t>بیمارستانی </a:t>
            </a:r>
            <a:r>
              <a:rPr lang="fa-IR" sz="2400" dirty="0">
                <a:cs typeface="B Nazanin" panose="00000400000000000000" pitchFamily="2" charset="-78"/>
              </a:rPr>
              <a:t>در بیماران </a:t>
            </a:r>
            <a:r>
              <a:rPr lang="fa-IR" sz="2400" dirty="0" smtClean="0">
                <a:cs typeface="B Nazanin" panose="00000400000000000000" pitchFamily="2" charset="-78"/>
              </a:rPr>
              <a:t>سوخت</a:t>
            </a:r>
            <a:r>
              <a:rPr lang="fa-IR" sz="2400" dirty="0">
                <a:cs typeface="B Nazanin" panose="00000400000000000000" pitchFamily="2" charset="-78"/>
              </a:rPr>
              <a:t>گ</a:t>
            </a:r>
            <a:r>
              <a:rPr lang="fa-IR" sz="2400" dirty="0" smtClean="0">
                <a:cs typeface="B Nazanin" panose="00000400000000000000" pitchFamily="2" charset="-78"/>
              </a:rPr>
              <a:t>ی </a:t>
            </a:r>
            <a:r>
              <a:rPr lang="fa-IR" sz="2400" dirty="0">
                <a:cs typeface="B Nazanin" panose="00000400000000000000" pitchFamily="2" charset="-78"/>
              </a:rPr>
              <a:t>شیوع بالایی دارند </a:t>
            </a:r>
            <a:r>
              <a:rPr lang="fa-IR" sz="2400" dirty="0" smtClean="0">
                <a:cs typeface="B Nazanin" panose="00000400000000000000" pitchFamily="2" charset="-78"/>
              </a:rPr>
              <a:t>و نرخ آنها 10تا 20</a:t>
            </a:r>
            <a:r>
              <a:rPr lang="en-US" sz="2400" dirty="0" smtClean="0">
                <a:cs typeface="B Nazanin" panose="00000400000000000000" pitchFamily="2" charset="-78"/>
              </a:rPr>
              <a:t> </a:t>
            </a:r>
            <a:r>
              <a:rPr lang="fa-IR" sz="2400" dirty="0" smtClean="0">
                <a:cs typeface="B Nazanin" panose="00000400000000000000" pitchFamily="2" charset="-78"/>
              </a:rPr>
              <a:t>در 1000روز- بیمار در واحد مراقبت های ویژه سوختگی برآورد شده است.</a:t>
            </a:r>
            <a:br>
              <a:rPr lang="fa-IR" sz="2400" dirty="0" smtClean="0">
                <a:cs typeface="B Nazanin" panose="00000400000000000000" pitchFamily="2" charset="-78"/>
              </a:rPr>
            </a:br>
            <a:r>
              <a:rPr lang="fa-IR" sz="2400" dirty="0" smtClean="0">
                <a:cs typeface="B Nazanin" panose="00000400000000000000" pitchFamily="2" charset="-78"/>
              </a:rPr>
              <a:t>نگرانی </a:t>
            </a:r>
            <a:r>
              <a:rPr lang="fa-IR" sz="2400" dirty="0">
                <a:cs typeface="B Nazanin" panose="00000400000000000000" pitchFamily="2" charset="-78"/>
              </a:rPr>
              <a:t>اصلی در </a:t>
            </a:r>
            <a:r>
              <a:rPr lang="fa-IR" sz="2400" dirty="0" smtClean="0">
                <a:cs typeface="B Nazanin" panose="00000400000000000000" pitchFamily="2" charset="-78"/>
              </a:rPr>
              <a:t>سوختگیها </a:t>
            </a:r>
            <a:r>
              <a:rPr lang="fa-IR" sz="2400" dirty="0">
                <a:cs typeface="B Nazanin" panose="00000400000000000000" pitchFamily="2" charset="-78"/>
              </a:rPr>
              <a:t>، </a:t>
            </a:r>
            <a:r>
              <a:rPr lang="fa-IR" sz="2400" dirty="0" smtClean="0">
                <a:cs typeface="B Nazanin" panose="00000400000000000000" pitchFamily="2" charset="-78"/>
              </a:rPr>
              <a:t>اسلاف سوختگی </a:t>
            </a:r>
            <a:r>
              <a:rPr lang="fa-IR" sz="2400" dirty="0">
                <a:cs typeface="B Nazanin" panose="00000400000000000000" pitchFamily="2" charset="-78"/>
              </a:rPr>
              <a:t>است که به دلیل نداشتن عروق </a:t>
            </a:r>
            <a:r>
              <a:rPr lang="fa-IR" sz="2400" dirty="0" smtClean="0">
                <a:cs typeface="B Nazanin" panose="00000400000000000000" pitchFamily="2" charset="-78"/>
              </a:rPr>
              <a:t>مناسب</a:t>
            </a:r>
            <a:r>
              <a:rPr lang="en-US" sz="2400" dirty="0" smtClean="0">
                <a:cs typeface="B Nazanin" panose="00000400000000000000" pitchFamily="2" charset="-78"/>
              </a:rPr>
              <a:t> </a:t>
            </a:r>
            <a:r>
              <a:rPr lang="fa-IR" sz="2400" dirty="0" smtClean="0">
                <a:cs typeface="B Nazanin" panose="00000400000000000000" pitchFamily="2" charset="-78"/>
              </a:rPr>
              <a:t>، </a:t>
            </a:r>
            <a:r>
              <a:rPr lang="fa-IR" sz="2400" dirty="0">
                <a:cs typeface="B Nazanin" panose="00000400000000000000" pitchFamily="2" charset="-78"/>
              </a:rPr>
              <a:t>امکان دسترسی سلولهای دفاعی و </a:t>
            </a:r>
            <a:r>
              <a:rPr lang="fa-IR" sz="2400" dirty="0" smtClean="0">
                <a:cs typeface="B Nazanin" panose="00000400000000000000" pitchFamily="2" charset="-78"/>
              </a:rPr>
              <a:t>نفوذ آنتی </a:t>
            </a:r>
            <a:r>
              <a:rPr lang="fa-IR" sz="2400" dirty="0">
                <a:cs typeface="B Nazanin" panose="00000400000000000000" pitchFamily="2" charset="-78"/>
              </a:rPr>
              <a:t>بیوتیک ها به آن ناحیه وجود ندارد و به دلیل برخورداری از </a:t>
            </a:r>
            <a:r>
              <a:rPr lang="fa-IR" sz="2400" dirty="0" smtClean="0">
                <a:cs typeface="B Nazanin" panose="00000400000000000000" pitchFamily="2" charset="-78"/>
              </a:rPr>
              <a:t>منابع </a:t>
            </a:r>
            <a:r>
              <a:rPr lang="fa-IR" sz="2400" dirty="0">
                <a:cs typeface="B Nazanin" panose="00000400000000000000" pitchFamily="2" charset="-78"/>
              </a:rPr>
              <a:t>غنی از </a:t>
            </a:r>
            <a:r>
              <a:rPr lang="fa-IR" sz="2400" dirty="0" smtClean="0">
                <a:cs typeface="B Nazanin" panose="00000400000000000000" pitchFamily="2" charset="-78"/>
              </a:rPr>
              <a:t>پروتئین ، </a:t>
            </a:r>
            <a:r>
              <a:rPr lang="fa-IR" sz="2400" dirty="0">
                <a:cs typeface="B Nazanin" panose="00000400000000000000" pitchFamily="2" charset="-78"/>
              </a:rPr>
              <a:t>محل مناسبی برای رشد و </a:t>
            </a:r>
            <a:r>
              <a:rPr lang="fa-IR" sz="2400" dirty="0" smtClean="0">
                <a:cs typeface="B Nazanin" panose="00000400000000000000" pitchFamily="2" charset="-78"/>
              </a:rPr>
              <a:t>تکثیر</a:t>
            </a:r>
            <a:r>
              <a:rPr lang="en-US" sz="2400" dirty="0" smtClean="0">
                <a:cs typeface="B Nazanin" panose="00000400000000000000" pitchFamily="2" charset="-78"/>
              </a:rPr>
              <a:t> </a:t>
            </a:r>
            <a:r>
              <a:rPr lang="fa-IR" sz="2400" dirty="0" smtClean="0">
                <a:cs typeface="B Nazanin" panose="00000400000000000000" pitchFamily="2" charset="-78"/>
              </a:rPr>
              <a:t>میکروارگانیسم </a:t>
            </a:r>
            <a:r>
              <a:rPr lang="fa-IR" sz="2400" dirty="0">
                <a:cs typeface="B Nazanin" panose="00000400000000000000" pitchFamily="2" charset="-78"/>
              </a:rPr>
              <a:t>ها می باشد </a:t>
            </a:r>
            <a:r>
              <a:rPr lang="fa-IR" sz="2400" dirty="0" smtClean="0">
                <a:cs typeface="B Nazanin" panose="00000400000000000000" pitchFamily="2" charset="-78"/>
              </a:rPr>
              <a:t>.</a:t>
            </a:r>
          </a:p>
          <a:p>
            <a:pPr algn="r" rtl="1"/>
            <a:r>
              <a:rPr lang="fa-IR" sz="2400" b="1" dirty="0">
                <a:solidFill>
                  <a:srgbClr val="C00000"/>
                </a:solidFill>
                <a:cs typeface="B Nazanin" panose="00000400000000000000" pitchFamily="2" charset="-78"/>
              </a:rPr>
              <a:t>بیماران سوختگی عمدتا به دو دلیل دچار مرگ می شوند : مرگ زودرس به علت </a:t>
            </a:r>
            <a:r>
              <a:rPr lang="en-US" sz="2400" b="1" dirty="0">
                <a:solidFill>
                  <a:srgbClr val="C00000"/>
                </a:solidFill>
                <a:cs typeface="B Nazanin" panose="00000400000000000000" pitchFamily="2" charset="-78"/>
              </a:rPr>
              <a:t>burn shock</a:t>
            </a:r>
            <a:r>
              <a:rPr lang="fa-IR" sz="2400" b="1" dirty="0">
                <a:solidFill>
                  <a:srgbClr val="C00000"/>
                </a:solidFill>
                <a:cs typeface="B Nazanin" panose="00000400000000000000" pitchFamily="2" charset="-78"/>
              </a:rPr>
              <a:t> و مرگ دیررس به علت </a:t>
            </a:r>
            <a:r>
              <a:rPr lang="en-US" sz="2400" b="1" dirty="0">
                <a:solidFill>
                  <a:srgbClr val="C00000"/>
                </a:solidFill>
                <a:cs typeface="B Nazanin" panose="00000400000000000000" pitchFamily="2" charset="-78"/>
              </a:rPr>
              <a:t>Multi organ failure </a:t>
            </a:r>
            <a:br>
              <a:rPr lang="en-US" sz="2400" b="1" dirty="0">
                <a:solidFill>
                  <a:srgbClr val="C00000"/>
                </a:solidFill>
                <a:cs typeface="B Nazanin" panose="00000400000000000000" pitchFamily="2" charset="-78"/>
              </a:rPr>
            </a:br>
            <a:endParaRPr lang="en-US" sz="2400" b="1" dirty="0">
              <a:solidFill>
                <a:srgbClr val="C00000"/>
              </a:solidFill>
              <a:cs typeface="B Nazanin" panose="00000400000000000000" pitchFamily="2" charset="-78"/>
            </a:endParaRPr>
          </a:p>
          <a:p>
            <a:pPr algn="r" rtl="1"/>
            <a:endParaRPr lang="en-US" sz="2400" dirty="0">
              <a:cs typeface="B Nazanin" panose="00000400000000000000" pitchFamily="2" charset="-78"/>
            </a:endParaRPr>
          </a:p>
        </p:txBody>
      </p:sp>
    </p:spTree>
    <p:extLst>
      <p:ext uri="{BB962C8B-B14F-4D97-AF65-F5344CB8AC3E}">
        <p14:creationId xmlns:p14="http://schemas.microsoft.com/office/powerpoint/2010/main" val="2901189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1" dirty="0">
                <a:cs typeface="2  Titr" pitchFamily="2" charset="-78"/>
              </a:rPr>
              <a:t>فيزيوپاتولو‍‍‍‍‍‍‍‍ژي آسيب </a:t>
            </a:r>
            <a:r>
              <a:rPr lang="fa-IR" sz="3600" b="1" dirty="0" smtClean="0">
                <a:cs typeface="2  Titr" pitchFamily="2" charset="-78"/>
              </a:rPr>
              <a:t>سوختگي</a:t>
            </a:r>
            <a:endParaRPr lang="en-US" sz="3600" dirty="0">
              <a:cs typeface="2  Titr" pitchFamily="2" charset="-78"/>
            </a:endParaRPr>
          </a:p>
        </p:txBody>
      </p:sp>
      <p:sp>
        <p:nvSpPr>
          <p:cNvPr id="3" name="Content Placeholder 2"/>
          <p:cNvSpPr>
            <a:spLocks noGrp="1"/>
          </p:cNvSpPr>
          <p:nvPr>
            <p:ph idx="1"/>
          </p:nvPr>
        </p:nvSpPr>
        <p:spPr>
          <a:xfrm>
            <a:off x="228600" y="1600200"/>
            <a:ext cx="8686800" cy="4800600"/>
          </a:xfrm>
        </p:spPr>
        <p:txBody>
          <a:bodyPr>
            <a:noAutofit/>
          </a:bodyPr>
          <a:lstStyle/>
          <a:p>
            <a:pPr marL="0" indent="0" algn="r" rtl="1">
              <a:buNone/>
            </a:pPr>
            <a:r>
              <a:rPr lang="fa-IR" sz="2800" dirty="0" smtClean="0">
                <a:cs typeface="B Nazanin" pitchFamily="2" charset="-78"/>
              </a:rPr>
              <a:t>بر اساس مدل </a:t>
            </a:r>
            <a:r>
              <a:rPr lang="en-US" sz="2800" dirty="0" smtClean="0">
                <a:cs typeface="B Nazanin" pitchFamily="2" charset="-78"/>
              </a:rPr>
              <a:t>Jackson</a:t>
            </a:r>
            <a:r>
              <a:rPr lang="fa-IR" sz="2800" dirty="0" smtClean="0">
                <a:cs typeface="B Nazanin" pitchFamily="2" charset="-78"/>
              </a:rPr>
              <a:t> زخم سوختگی شامل سه ناحیه است :</a:t>
            </a:r>
          </a:p>
          <a:p>
            <a:pPr algn="r" rtl="1"/>
            <a:r>
              <a:rPr lang="fa-IR" sz="2800" dirty="0" smtClean="0">
                <a:cs typeface="B Nazanin" pitchFamily="2" charset="-78"/>
              </a:rPr>
              <a:t>1- </a:t>
            </a:r>
            <a:r>
              <a:rPr lang="fa-IR" sz="2800" dirty="0">
                <a:cs typeface="B Nazanin" pitchFamily="2" charset="-78"/>
              </a:rPr>
              <a:t>ناحيه كواگولاسيون </a:t>
            </a:r>
            <a:r>
              <a:rPr lang="en-US" sz="2800" dirty="0" smtClean="0">
                <a:cs typeface="B Nazanin" pitchFamily="2" charset="-78"/>
              </a:rPr>
              <a:t>Coagulation Zone</a:t>
            </a:r>
            <a:endParaRPr lang="fa-IR" sz="2800" dirty="0" smtClean="0">
              <a:cs typeface="B Nazanin" pitchFamily="2" charset="-78"/>
            </a:endParaRPr>
          </a:p>
          <a:p>
            <a:pPr algn="r" rtl="1"/>
            <a:r>
              <a:rPr lang="fa-IR" sz="2800" dirty="0" smtClean="0">
                <a:cs typeface="B Nazanin" pitchFamily="2" charset="-78"/>
              </a:rPr>
              <a:t>2- ناحیه استاز          </a:t>
            </a:r>
            <a:r>
              <a:rPr lang="en-US" sz="2800" dirty="0"/>
              <a:t>Stasis </a:t>
            </a:r>
            <a:r>
              <a:rPr lang="en-US" sz="2800" dirty="0" smtClean="0"/>
              <a:t>zone</a:t>
            </a:r>
            <a:r>
              <a:rPr lang="fa-IR" sz="2800" dirty="0" smtClean="0"/>
              <a:t> </a:t>
            </a:r>
            <a:r>
              <a:rPr lang="fa-IR" sz="2800" dirty="0" smtClean="0">
                <a:cs typeface="B Nazanin" pitchFamily="2" charset="-78"/>
              </a:rPr>
              <a:t>                                            3- ناحیه پر خون </a:t>
            </a:r>
            <a:r>
              <a:rPr lang="en-US" sz="2800" dirty="0" smtClean="0"/>
              <a:t>Hyperemic </a:t>
            </a:r>
            <a:r>
              <a:rPr lang="en-US" sz="2800" dirty="0"/>
              <a:t>zone	</a:t>
            </a:r>
            <a:endParaRPr lang="en-US" sz="2800" dirty="0" smtClean="0">
              <a:cs typeface="B Nazanin" pitchFamily="2" charset="-78"/>
            </a:endParaRPr>
          </a:p>
          <a:p>
            <a:pPr marL="0" indent="0" algn="r" rtl="1">
              <a:buNone/>
            </a:pPr>
            <a:r>
              <a:rPr lang="fa-IR" sz="2800" dirty="0">
                <a:cs typeface="B Nazanin" panose="00000400000000000000" pitchFamily="2" charset="-78"/>
              </a:rPr>
              <a:t/>
            </a:r>
            <a:br>
              <a:rPr lang="fa-IR" sz="2800" dirty="0">
                <a:cs typeface="B Nazanin" panose="00000400000000000000" pitchFamily="2" charset="-78"/>
              </a:rPr>
            </a:br>
            <a:endParaRPr lang="en-US" sz="2800" dirty="0">
              <a:solidFill>
                <a:srgbClr val="0000FF"/>
              </a:solidFill>
              <a:cs typeface="B Nazanin" pitchFamily="2" charset="-78"/>
            </a:endParaRPr>
          </a:p>
        </p:txBody>
      </p:sp>
    </p:spTree>
    <p:extLst>
      <p:ext uri="{BB962C8B-B14F-4D97-AF65-F5344CB8AC3E}">
        <p14:creationId xmlns:p14="http://schemas.microsoft.com/office/powerpoint/2010/main" val="212057541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8229600" cy="5791200"/>
          </a:xfrm>
        </p:spPr>
        <p:txBody>
          <a:bodyPr>
            <a:normAutofit/>
          </a:bodyPr>
          <a:lstStyle/>
          <a:p>
            <a:pPr algn="r" rtl="1"/>
            <a:r>
              <a:rPr lang="fa-IR" sz="2400" b="1" dirty="0">
                <a:cs typeface="B Nazanin" panose="00000400000000000000" pitchFamily="2" charset="-78"/>
              </a:rPr>
              <a:t>عوامل زیر با توجه به نوع صدمه حاصله به ویژه در سوختگی های بیش از </a:t>
            </a:r>
            <a:r>
              <a:rPr lang="fa-IR" sz="2400" b="1" dirty="0" smtClean="0">
                <a:cs typeface="B Nazanin" panose="00000400000000000000" pitchFamily="2" charset="-78"/>
              </a:rPr>
              <a:t>20</a:t>
            </a:r>
            <a:r>
              <a:rPr lang="en-US" sz="2400" b="1" dirty="0" smtClean="0">
                <a:cs typeface="B Nazanin" panose="00000400000000000000" pitchFamily="2" charset="-78"/>
              </a:rPr>
              <a:t> </a:t>
            </a:r>
            <a:r>
              <a:rPr lang="fa-IR" sz="2400" b="1" dirty="0" smtClean="0">
                <a:cs typeface="B Nazanin" panose="00000400000000000000" pitchFamily="2" charset="-78"/>
              </a:rPr>
              <a:t>درصد </a:t>
            </a:r>
            <a:r>
              <a:rPr lang="fa-IR" sz="2400" b="1" dirty="0">
                <a:cs typeface="B Nazanin" panose="00000400000000000000" pitchFamily="2" charset="-78"/>
              </a:rPr>
              <a:t>احتمال بروز عفونت را افزایش </a:t>
            </a:r>
            <a:r>
              <a:rPr lang="fa-IR" sz="2400" b="1" dirty="0" smtClean="0">
                <a:cs typeface="B Nazanin" panose="00000400000000000000" pitchFamily="2" charset="-78"/>
              </a:rPr>
              <a:t>می دهد:</a:t>
            </a:r>
            <a:endParaRPr lang="en-US" sz="2400" b="1" dirty="0" smtClean="0">
              <a:cs typeface="B Nazanin" panose="00000400000000000000" pitchFamily="2" charset="-78"/>
            </a:endParaRPr>
          </a:p>
          <a:p>
            <a:pPr marL="0" indent="0" algn="r" rtl="1">
              <a:buNone/>
            </a:pPr>
            <a:r>
              <a:rPr lang="fa-IR" sz="2800" b="1" dirty="0">
                <a:cs typeface="B Nazanin" panose="00000400000000000000" pitchFamily="2" charset="-78"/>
              </a:rPr>
              <a:t/>
            </a:r>
            <a:br>
              <a:rPr lang="fa-IR" sz="2800" b="1" dirty="0">
                <a:cs typeface="B Nazanin" panose="00000400000000000000" pitchFamily="2" charset="-78"/>
              </a:rPr>
            </a:br>
            <a:r>
              <a:rPr lang="fa-IR" sz="2400" dirty="0">
                <a:cs typeface="B Nazanin" panose="00000400000000000000" pitchFamily="2" charset="-78"/>
              </a:rPr>
              <a:t>- </a:t>
            </a:r>
            <a:r>
              <a:rPr lang="fa-IR" sz="2400" dirty="0" smtClean="0">
                <a:cs typeface="B Nazanin" panose="00000400000000000000" pitchFamily="2" charset="-78"/>
              </a:rPr>
              <a:t>سوختگی عمیق بافتی</a:t>
            </a: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 همراه بودن با آسیب </a:t>
            </a:r>
            <a:r>
              <a:rPr lang="fa-IR" sz="2400" dirty="0" smtClean="0">
                <a:cs typeface="B Nazanin" panose="00000400000000000000" pitchFamily="2" charset="-78"/>
              </a:rPr>
              <a:t>استنشاقی</a:t>
            </a: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 تاخیر در اکسیزیون </a:t>
            </a:r>
            <a:r>
              <a:rPr lang="fa-IR" sz="2400" dirty="0" smtClean="0">
                <a:cs typeface="B Nazanin" panose="00000400000000000000" pitchFamily="2" charset="-78"/>
              </a:rPr>
              <a:t>زخم</a:t>
            </a: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 سنین بالا و پایین (اطفال و افراد مسن)</a:t>
            </a:r>
            <a:br>
              <a:rPr lang="fa-IR" sz="2400" dirty="0">
                <a:cs typeface="B Nazanin" panose="00000400000000000000" pitchFamily="2" charset="-78"/>
              </a:rPr>
            </a:br>
            <a:r>
              <a:rPr lang="fa-IR" sz="2400" dirty="0">
                <a:cs typeface="B Nazanin" panose="00000400000000000000" pitchFamily="2" charset="-78"/>
              </a:rPr>
              <a:t>- وجود نقص </a:t>
            </a:r>
            <a:r>
              <a:rPr lang="fa-IR" sz="2400" dirty="0" smtClean="0">
                <a:cs typeface="B Nazanin" panose="00000400000000000000" pitchFamily="2" charset="-78"/>
              </a:rPr>
              <a:t>ایمنی</a:t>
            </a: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 تعداد </a:t>
            </a:r>
            <a:r>
              <a:rPr lang="fa-IR" sz="2400" dirty="0" smtClean="0">
                <a:cs typeface="B Nazanin" panose="00000400000000000000" pitchFamily="2" charset="-78"/>
              </a:rPr>
              <a:t>و قدرت </a:t>
            </a:r>
            <a:r>
              <a:rPr lang="fa-IR" sz="2400" dirty="0">
                <a:cs typeface="B Nazanin" panose="00000400000000000000" pitchFamily="2" charset="-78"/>
              </a:rPr>
              <a:t>بیماریزایی ارگانیزم </a:t>
            </a:r>
            <a:r>
              <a:rPr lang="fa-IR" sz="2400" dirty="0" smtClean="0">
                <a:cs typeface="B Nazanin" panose="00000400000000000000" pitchFamily="2" charset="-78"/>
              </a:rPr>
              <a:t>ها </a:t>
            </a:r>
            <a:r>
              <a:rPr lang="fa-IR" sz="2400" dirty="0">
                <a:cs typeface="B Nazanin" panose="00000400000000000000" pitchFamily="2" charset="-78"/>
              </a:rPr>
              <a:t/>
            </a:r>
            <a:br>
              <a:rPr lang="fa-IR" sz="2400" dirty="0">
                <a:cs typeface="B Nazanin" panose="00000400000000000000" pitchFamily="2" charset="-78"/>
              </a:rPr>
            </a:br>
            <a:endParaRPr lang="en-US" sz="2400" dirty="0">
              <a:cs typeface="B Nazanin" panose="00000400000000000000" pitchFamily="2" charset="-78"/>
            </a:endParaRPr>
          </a:p>
        </p:txBody>
      </p:sp>
    </p:spTree>
    <p:extLst>
      <p:ext uri="{BB962C8B-B14F-4D97-AF65-F5344CB8AC3E}">
        <p14:creationId xmlns:p14="http://schemas.microsoft.com/office/powerpoint/2010/main" val="253827372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marL="0" indent="0" algn="r" rtl="1">
              <a:buNone/>
            </a:pPr>
            <a:r>
              <a:rPr lang="fa-IR" b="1" dirty="0" smtClean="0">
                <a:cs typeface="B Nazanin" pitchFamily="2" charset="-78"/>
              </a:rPr>
              <a:t>1)</a:t>
            </a:r>
            <a:r>
              <a:rPr lang="en-US" b="1" dirty="0" smtClean="0">
                <a:solidFill>
                  <a:srgbClr val="FF0066"/>
                </a:solidFill>
                <a:cs typeface="B Nazanin" pitchFamily="2" charset="-78"/>
              </a:rPr>
              <a:t> SEPSIS</a:t>
            </a:r>
            <a:r>
              <a:rPr lang="fa-IR" b="1" dirty="0" smtClean="0">
                <a:solidFill>
                  <a:srgbClr val="FF0066"/>
                </a:solidFill>
                <a:cs typeface="B Nazanin" pitchFamily="2" charset="-78"/>
              </a:rPr>
              <a:t> -</a:t>
            </a:r>
            <a:r>
              <a:rPr lang="en-US" b="1" dirty="0" smtClean="0">
                <a:solidFill>
                  <a:srgbClr val="FF0066"/>
                </a:solidFill>
                <a:cs typeface="B Nazanin" pitchFamily="2" charset="-78"/>
              </a:rPr>
              <a:t>SIRS </a:t>
            </a:r>
            <a:endParaRPr lang="fa-IR" b="1" dirty="0" smtClean="0">
              <a:solidFill>
                <a:srgbClr val="FF0066"/>
              </a:solidFill>
              <a:cs typeface="B Nazanin" pitchFamily="2" charset="-78"/>
            </a:endParaRPr>
          </a:p>
          <a:p>
            <a:pPr algn="r" rtl="1"/>
            <a:r>
              <a:rPr lang="fa-IR" sz="2400" b="1" dirty="0" smtClean="0">
                <a:solidFill>
                  <a:schemeClr val="tx2">
                    <a:lumMod val="75000"/>
                  </a:schemeClr>
                </a:solidFill>
                <a:cs typeface="B Nazanin" pitchFamily="2" charset="-78"/>
              </a:rPr>
              <a:t>دمای </a:t>
            </a:r>
            <a:r>
              <a:rPr lang="fa-IR" sz="2400" b="1" dirty="0">
                <a:solidFill>
                  <a:schemeClr val="tx2">
                    <a:lumMod val="75000"/>
                  </a:schemeClr>
                </a:solidFill>
                <a:cs typeface="B Nazanin" pitchFamily="2" charset="-78"/>
              </a:rPr>
              <a:t>بالای 39 و </a:t>
            </a:r>
            <a:r>
              <a:rPr lang="fa-IR" sz="2400" b="1" dirty="0" smtClean="0">
                <a:solidFill>
                  <a:schemeClr val="tx2">
                    <a:lumMod val="75000"/>
                  </a:schemeClr>
                </a:solidFill>
                <a:cs typeface="B Nazanin" pitchFamily="2" charset="-78"/>
              </a:rPr>
              <a:t>زیر36/5</a:t>
            </a:r>
            <a:r>
              <a:rPr lang="en-US" sz="2400" b="1" dirty="0" smtClean="0">
                <a:solidFill>
                  <a:schemeClr val="tx2">
                    <a:lumMod val="75000"/>
                  </a:schemeClr>
                </a:solidFill>
                <a:cs typeface="B Nazanin" pitchFamily="2" charset="-78"/>
              </a:rPr>
              <a:t> </a:t>
            </a:r>
            <a:r>
              <a:rPr lang="fa-IR" sz="2400" b="1" dirty="0" smtClean="0">
                <a:solidFill>
                  <a:schemeClr val="tx2">
                    <a:lumMod val="75000"/>
                  </a:schemeClr>
                </a:solidFill>
                <a:cs typeface="B Nazanin" pitchFamily="2" charset="-78"/>
              </a:rPr>
              <a:t> درجه سنتیگراد </a:t>
            </a:r>
            <a:endParaRPr lang="fa-IR" sz="2400" b="1" dirty="0">
              <a:solidFill>
                <a:schemeClr val="tx2">
                  <a:lumMod val="75000"/>
                </a:schemeClr>
              </a:solidFill>
              <a:cs typeface="B Nazanin" pitchFamily="2" charset="-78"/>
            </a:endParaRPr>
          </a:p>
          <a:p>
            <a:pPr algn="r" rtl="1"/>
            <a:r>
              <a:rPr lang="fa-IR" sz="2400" b="1" dirty="0">
                <a:solidFill>
                  <a:schemeClr val="tx2">
                    <a:lumMod val="75000"/>
                  </a:schemeClr>
                </a:solidFill>
                <a:cs typeface="B Nazanin" pitchFamily="2" charset="-78"/>
              </a:rPr>
              <a:t>تاکی کاردی </a:t>
            </a:r>
            <a:r>
              <a:rPr lang="fa-IR" sz="2400" b="1" dirty="0" smtClean="0">
                <a:solidFill>
                  <a:schemeClr val="tx2">
                    <a:lumMod val="75000"/>
                  </a:schemeClr>
                </a:solidFill>
                <a:cs typeface="B Nazanin" pitchFamily="2" charset="-78"/>
              </a:rPr>
              <a:t>بیش از 110 </a:t>
            </a:r>
            <a:endParaRPr lang="fa-IR" sz="2400" b="1" dirty="0">
              <a:solidFill>
                <a:schemeClr val="tx2">
                  <a:lumMod val="75000"/>
                </a:schemeClr>
              </a:solidFill>
              <a:cs typeface="B Nazanin" pitchFamily="2" charset="-78"/>
            </a:endParaRPr>
          </a:p>
          <a:p>
            <a:pPr algn="r" rtl="1"/>
            <a:r>
              <a:rPr lang="fa-IR" sz="2400" b="1" dirty="0">
                <a:solidFill>
                  <a:schemeClr val="tx2">
                    <a:lumMod val="75000"/>
                  </a:schemeClr>
                </a:solidFill>
                <a:cs typeface="B Nazanin" pitchFamily="2" charset="-78"/>
              </a:rPr>
              <a:t>تاکی </a:t>
            </a:r>
            <a:r>
              <a:rPr lang="fa-IR" sz="2400" b="1" dirty="0" smtClean="0">
                <a:solidFill>
                  <a:schemeClr val="tx2">
                    <a:lumMod val="75000"/>
                  </a:schemeClr>
                </a:solidFill>
                <a:cs typeface="B Nazanin" pitchFamily="2" charset="-78"/>
              </a:rPr>
              <a:t>پنه بیش از  25</a:t>
            </a:r>
            <a:endParaRPr lang="fa-IR" sz="2400" b="1" dirty="0">
              <a:solidFill>
                <a:schemeClr val="tx2">
                  <a:lumMod val="75000"/>
                </a:schemeClr>
              </a:solidFill>
              <a:cs typeface="B Nazanin" pitchFamily="2" charset="-78"/>
            </a:endParaRPr>
          </a:p>
          <a:p>
            <a:pPr algn="r" rtl="1"/>
            <a:r>
              <a:rPr lang="fa-IR" sz="2400" b="1" dirty="0" smtClean="0">
                <a:solidFill>
                  <a:schemeClr val="tx2">
                    <a:lumMod val="75000"/>
                  </a:schemeClr>
                </a:solidFill>
                <a:cs typeface="B Nazanin" pitchFamily="2" charset="-78"/>
              </a:rPr>
              <a:t>ترومبوسیتوپنی( پلاکت کمتر از  100000  ) (</a:t>
            </a:r>
            <a:r>
              <a:rPr lang="fa-IR" sz="2400" b="1" dirty="0">
                <a:solidFill>
                  <a:schemeClr val="tx2">
                    <a:lumMod val="75000"/>
                  </a:schemeClr>
                </a:solidFill>
                <a:cs typeface="B Nazanin" pitchFamily="2" charset="-78"/>
              </a:rPr>
              <a:t>سه روز پس از احیا اولیه)</a:t>
            </a:r>
          </a:p>
          <a:p>
            <a:pPr algn="r" rtl="1"/>
            <a:r>
              <a:rPr lang="fa-IR" sz="2400" b="1" dirty="0" smtClean="0">
                <a:solidFill>
                  <a:schemeClr val="tx2">
                    <a:lumMod val="75000"/>
                  </a:schemeClr>
                </a:solidFill>
                <a:cs typeface="B Nazanin" pitchFamily="2" charset="-78"/>
              </a:rPr>
              <a:t>هیپرگلیسمی ( قند بالای 200)  </a:t>
            </a:r>
            <a:r>
              <a:rPr lang="fa-IR" sz="2400" b="1" dirty="0">
                <a:solidFill>
                  <a:schemeClr val="tx2">
                    <a:lumMod val="75000"/>
                  </a:schemeClr>
                </a:solidFill>
                <a:cs typeface="B Nazanin" pitchFamily="2" charset="-78"/>
              </a:rPr>
              <a:t>(مشروط به عدم دیابت) یا افزایش بیشتر از25% انسولین پایه 24ساعته</a:t>
            </a:r>
          </a:p>
          <a:p>
            <a:pPr algn="r" rtl="1"/>
            <a:r>
              <a:rPr lang="fa-IR" sz="2400" b="1" dirty="0">
                <a:solidFill>
                  <a:schemeClr val="tx2">
                    <a:lumMod val="75000"/>
                  </a:schemeClr>
                </a:solidFill>
                <a:cs typeface="B Nazanin" pitchFamily="2" charset="-78"/>
              </a:rPr>
              <a:t>عدم توانایی  خوردن بیش از 24 ساعت یا </a:t>
            </a:r>
            <a:r>
              <a:rPr lang="fa-IR" sz="2400" b="1" dirty="0" smtClean="0">
                <a:solidFill>
                  <a:schemeClr val="tx2">
                    <a:lumMod val="75000"/>
                  </a:schemeClr>
                </a:solidFill>
                <a:cs typeface="B Nazanin" pitchFamily="2" charset="-78"/>
              </a:rPr>
              <a:t>دیستانسیون </a:t>
            </a:r>
            <a:r>
              <a:rPr lang="fa-IR" sz="2400" b="1" dirty="0">
                <a:solidFill>
                  <a:schemeClr val="tx2">
                    <a:lumMod val="75000"/>
                  </a:schemeClr>
                </a:solidFill>
                <a:cs typeface="B Nazanin" pitchFamily="2" charset="-78"/>
              </a:rPr>
              <a:t>شکمی یا اسهال غیر قابل کنترل (2500سی سی یا بیشتر</a:t>
            </a:r>
            <a:r>
              <a:rPr lang="fa-IR" sz="2400" b="1" dirty="0" smtClean="0">
                <a:solidFill>
                  <a:schemeClr val="tx2">
                    <a:lumMod val="75000"/>
                  </a:schemeClr>
                </a:solidFill>
                <a:cs typeface="B Nazanin" pitchFamily="2" charset="-78"/>
              </a:rPr>
              <a:t>)</a:t>
            </a:r>
          </a:p>
          <a:p>
            <a:pPr algn="r" rtl="1"/>
            <a:r>
              <a:rPr lang="fa-IR" sz="2400" b="1" dirty="0">
                <a:solidFill>
                  <a:schemeClr val="tx2">
                    <a:lumMod val="75000"/>
                  </a:schemeClr>
                </a:solidFill>
                <a:cs typeface="B Nazanin" pitchFamily="2" charset="-78"/>
              </a:rPr>
              <a:t>3 یا بیشتر از کاراکتر</a:t>
            </a:r>
            <a:r>
              <a:rPr lang="en-US" sz="2400" b="1" dirty="0">
                <a:solidFill>
                  <a:schemeClr val="tx2">
                    <a:lumMod val="75000"/>
                  </a:schemeClr>
                </a:solidFill>
                <a:cs typeface="B Nazanin" pitchFamily="2" charset="-78"/>
              </a:rPr>
              <a:t>SIRS</a:t>
            </a:r>
            <a:r>
              <a:rPr lang="fa-IR" sz="2400" b="1" dirty="0">
                <a:solidFill>
                  <a:schemeClr val="tx2">
                    <a:lumMod val="75000"/>
                  </a:schemeClr>
                </a:solidFill>
                <a:cs typeface="B Nazanin" pitchFamily="2" charset="-78"/>
              </a:rPr>
              <a:t> فوق همراه با علایمی مشکوک یا ثابت شده عفونت بنفع </a:t>
            </a:r>
            <a:r>
              <a:rPr lang="fa-IR" sz="2400" b="1" dirty="0" smtClean="0">
                <a:solidFill>
                  <a:srgbClr val="C00000"/>
                </a:solidFill>
                <a:cs typeface="B Nazanin" pitchFamily="2" charset="-78"/>
              </a:rPr>
              <a:t>سپسیس</a:t>
            </a:r>
            <a:r>
              <a:rPr lang="en-US" sz="2400" b="1" dirty="0" smtClean="0">
                <a:solidFill>
                  <a:schemeClr val="tx2">
                    <a:lumMod val="75000"/>
                  </a:schemeClr>
                </a:solidFill>
                <a:cs typeface="B Nazanin" pitchFamily="2" charset="-78"/>
              </a:rPr>
              <a:t> </a:t>
            </a:r>
            <a:r>
              <a:rPr lang="fa-IR" sz="2400" b="1" dirty="0">
                <a:solidFill>
                  <a:schemeClr val="tx2">
                    <a:lumMod val="75000"/>
                  </a:schemeClr>
                </a:solidFill>
                <a:cs typeface="B Nazanin" pitchFamily="2" charset="-78"/>
              </a:rPr>
              <a:t> </a:t>
            </a:r>
            <a:r>
              <a:rPr lang="fa-IR" sz="2400" b="1" dirty="0" smtClean="0">
                <a:solidFill>
                  <a:schemeClr val="tx2">
                    <a:lumMod val="75000"/>
                  </a:schemeClr>
                </a:solidFill>
                <a:cs typeface="B Nazanin" pitchFamily="2" charset="-78"/>
              </a:rPr>
              <a:t>است . </a:t>
            </a:r>
            <a:endParaRPr lang="en-US" sz="2400" b="1" dirty="0">
              <a:solidFill>
                <a:schemeClr val="tx2">
                  <a:lumMod val="75000"/>
                </a:schemeClr>
              </a:solidFill>
              <a:cs typeface="B Nazanin" pitchFamily="2" charset="-78"/>
            </a:endParaRPr>
          </a:p>
          <a:p>
            <a:pPr algn="r" rtl="1"/>
            <a:endParaRPr lang="en-US" sz="2400" dirty="0">
              <a:cs typeface="B Nazanin" pitchFamily="2" charset="-78"/>
            </a:endParaRPr>
          </a:p>
          <a:p>
            <a:pPr marL="0" indent="0" algn="r" rtl="1">
              <a:buNone/>
            </a:pPr>
            <a:endParaRPr lang="en-US" sz="2400" dirty="0">
              <a:cs typeface="B Nazanin" pitchFamily="2" charset="-78"/>
            </a:endParaRPr>
          </a:p>
        </p:txBody>
      </p:sp>
    </p:spTree>
    <p:extLst>
      <p:ext uri="{BB962C8B-B14F-4D97-AF65-F5344CB8AC3E}">
        <p14:creationId xmlns:p14="http://schemas.microsoft.com/office/powerpoint/2010/main" val="285056812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04800"/>
            <a:ext cx="8382000" cy="5257800"/>
          </a:xfrm>
        </p:spPr>
        <p:txBody>
          <a:bodyPr>
            <a:noAutofit/>
          </a:bodyPr>
          <a:lstStyle/>
          <a:p>
            <a:pPr algn="r" rtl="1"/>
            <a:r>
              <a:rPr lang="ar-SA" sz="2400" b="1" dirty="0">
                <a:solidFill>
                  <a:srgbClr val="FF0000"/>
                </a:solidFill>
                <a:cs typeface="B Titr" pitchFamily="2" charset="-78"/>
              </a:rPr>
              <a:t>علایم عفونت زخم شامل موارد زیر است </a:t>
            </a:r>
            <a:r>
              <a:rPr lang="ar-SA" sz="2400" b="1" dirty="0">
                <a:solidFill>
                  <a:srgbClr val="FF0000"/>
                </a:solidFill>
                <a:cs typeface="B Nazanin" pitchFamily="2" charset="-78"/>
              </a:rPr>
              <a:t>:</a:t>
            </a:r>
            <a:endParaRPr lang="en-US" sz="1400" b="1" dirty="0">
              <a:solidFill>
                <a:srgbClr val="FF0000"/>
              </a:solidFill>
              <a:cs typeface="B Nazanin" pitchFamily="2" charset="-78"/>
            </a:endParaRPr>
          </a:p>
          <a:p>
            <a:pPr lvl="0" algn="r" rtl="1"/>
            <a:r>
              <a:rPr lang="fa-IR" sz="2400" b="1" dirty="0" smtClean="0">
                <a:solidFill>
                  <a:schemeClr val="tx1"/>
                </a:solidFill>
                <a:cs typeface="B Nazanin" pitchFamily="2" charset="-78"/>
              </a:rPr>
              <a:t>1) </a:t>
            </a:r>
            <a:r>
              <a:rPr lang="ar-SA" sz="2000" b="1" dirty="0" smtClean="0">
                <a:solidFill>
                  <a:schemeClr val="tx1"/>
                </a:solidFill>
                <a:cs typeface="B Titr" pitchFamily="2" charset="-78"/>
              </a:rPr>
              <a:t>تغییردر </a:t>
            </a:r>
            <a:r>
              <a:rPr lang="ar-SA" sz="2000" b="1" dirty="0">
                <a:solidFill>
                  <a:schemeClr val="tx1"/>
                </a:solidFill>
                <a:cs typeface="B Titr" pitchFamily="2" charset="-78"/>
              </a:rPr>
              <a:t>ظاهر زخم </a:t>
            </a:r>
            <a:endParaRPr lang="en-US" sz="2000" dirty="0">
              <a:solidFill>
                <a:schemeClr val="tx1"/>
              </a:solidFill>
              <a:cs typeface="B Titr" pitchFamily="2" charset="-78"/>
            </a:endParaRPr>
          </a:p>
          <a:p>
            <a:pPr lvl="2" algn="r" rtl="1">
              <a:buFont typeface="Wingdings" pitchFamily="2" charset="2"/>
              <a:buChar char="Ø"/>
            </a:pPr>
            <a:r>
              <a:rPr lang="ar-SA" dirty="0">
                <a:solidFill>
                  <a:schemeClr val="tx1"/>
                </a:solidFill>
                <a:cs typeface="B Nazanin" pitchFamily="2" charset="-78"/>
              </a:rPr>
              <a:t>تغییر رنگ اطراف پوست سوخته</a:t>
            </a:r>
            <a:endParaRPr lang="en-US" dirty="0">
              <a:solidFill>
                <a:schemeClr val="tx1"/>
              </a:solidFill>
              <a:cs typeface="B Nazanin" pitchFamily="2" charset="-78"/>
            </a:endParaRPr>
          </a:p>
          <a:p>
            <a:pPr lvl="2" algn="r" rtl="1">
              <a:buFont typeface="Wingdings" pitchFamily="2" charset="2"/>
              <a:buChar char="Ø"/>
            </a:pPr>
            <a:r>
              <a:rPr lang="ar-SA" dirty="0">
                <a:solidFill>
                  <a:schemeClr val="tx1"/>
                </a:solidFill>
                <a:cs typeface="B Nazanin" pitchFamily="2" charset="-78"/>
              </a:rPr>
              <a:t>تغییر رنگ قهوه ای یا سیاه رنگ به صورت نقطه ای درسطح زخم سوخته </a:t>
            </a:r>
            <a:endParaRPr lang="en-US" dirty="0">
              <a:solidFill>
                <a:schemeClr val="tx1"/>
              </a:solidFill>
              <a:cs typeface="B Nazanin" pitchFamily="2" charset="-78"/>
            </a:endParaRPr>
          </a:p>
          <a:p>
            <a:pPr lvl="2" algn="r" rtl="1">
              <a:buFont typeface="Wingdings" pitchFamily="2" charset="2"/>
              <a:buChar char="Ø"/>
            </a:pPr>
            <a:r>
              <a:rPr lang="fa-IR" dirty="0">
                <a:solidFill>
                  <a:schemeClr val="tx1"/>
                </a:solidFill>
                <a:cs typeface="B Nazanin" pitchFamily="2" charset="-78"/>
              </a:rPr>
              <a:t>ترشح بد بو</a:t>
            </a:r>
            <a:endParaRPr lang="en-US" dirty="0">
              <a:solidFill>
                <a:schemeClr val="tx1"/>
              </a:solidFill>
              <a:cs typeface="B Nazanin" pitchFamily="2" charset="-78"/>
            </a:endParaRPr>
          </a:p>
          <a:p>
            <a:pPr lvl="0" algn="r" rtl="1"/>
            <a:r>
              <a:rPr lang="fa-IR" sz="2400" b="1" dirty="0" smtClean="0">
                <a:solidFill>
                  <a:schemeClr val="tx1"/>
                </a:solidFill>
                <a:cs typeface="B Nazanin" pitchFamily="2" charset="-78"/>
              </a:rPr>
              <a:t>2</a:t>
            </a:r>
            <a:r>
              <a:rPr lang="fa-IR" sz="2400" b="1" dirty="0" smtClean="0">
                <a:solidFill>
                  <a:schemeClr val="tx1"/>
                </a:solidFill>
                <a:cs typeface="B Yekan" pitchFamily="2" charset="-78"/>
              </a:rPr>
              <a:t>) </a:t>
            </a:r>
            <a:r>
              <a:rPr lang="fa-IR" sz="2000" b="1" dirty="0" smtClean="0">
                <a:solidFill>
                  <a:schemeClr val="tx1"/>
                </a:solidFill>
                <a:cs typeface="B Titr" pitchFamily="2" charset="-78"/>
              </a:rPr>
              <a:t>تأخیر </a:t>
            </a:r>
            <a:r>
              <a:rPr lang="fa-IR" sz="2000" b="1" dirty="0">
                <a:solidFill>
                  <a:schemeClr val="tx1"/>
                </a:solidFill>
                <a:cs typeface="B Titr" pitchFamily="2" charset="-78"/>
              </a:rPr>
              <a:t>در بهبود </a:t>
            </a:r>
            <a:endParaRPr lang="en-US" sz="2000" dirty="0">
              <a:solidFill>
                <a:schemeClr val="tx1"/>
              </a:solidFill>
              <a:cs typeface="B Titr" pitchFamily="2" charset="-78"/>
            </a:endParaRPr>
          </a:p>
          <a:p>
            <a:pPr lvl="0" algn="r" rtl="1"/>
            <a:r>
              <a:rPr lang="fa-IR" sz="2000" dirty="0" smtClean="0">
                <a:solidFill>
                  <a:schemeClr val="tx1"/>
                </a:solidFill>
                <a:cs typeface="B Titr" pitchFamily="2" charset="-78"/>
              </a:rPr>
              <a:t>3</a:t>
            </a:r>
            <a:r>
              <a:rPr lang="fa-IR" sz="2400" b="1" dirty="0" smtClean="0">
                <a:solidFill>
                  <a:schemeClr val="tx1"/>
                </a:solidFill>
                <a:cs typeface="B Titr" pitchFamily="2" charset="-78"/>
              </a:rPr>
              <a:t>) </a:t>
            </a:r>
            <a:r>
              <a:rPr lang="fa-IR" sz="2000" b="1" dirty="0" smtClean="0">
                <a:solidFill>
                  <a:schemeClr val="tx1"/>
                </a:solidFill>
                <a:cs typeface="B Titr" pitchFamily="2" charset="-78"/>
              </a:rPr>
              <a:t>تغییر </a:t>
            </a:r>
            <a:r>
              <a:rPr lang="fa-IR" sz="2000" b="1" dirty="0">
                <a:solidFill>
                  <a:schemeClr val="tx1"/>
                </a:solidFill>
                <a:cs typeface="B Titr" pitchFamily="2" charset="-78"/>
              </a:rPr>
              <a:t>زخم درجه</a:t>
            </a:r>
            <a:r>
              <a:rPr lang="en-US" sz="2000" b="1" dirty="0">
                <a:solidFill>
                  <a:schemeClr val="tx1"/>
                </a:solidFill>
                <a:cs typeface="B Titr" pitchFamily="2" charset="-78"/>
              </a:rPr>
              <a:t>II</a:t>
            </a:r>
            <a:r>
              <a:rPr lang="fa-IR" sz="2000" b="1" dirty="0">
                <a:solidFill>
                  <a:schemeClr val="tx1"/>
                </a:solidFill>
                <a:cs typeface="B Titr" pitchFamily="2" charset="-78"/>
              </a:rPr>
              <a:t> به </a:t>
            </a:r>
            <a:r>
              <a:rPr lang="en-US" sz="2000" b="1" dirty="0">
                <a:solidFill>
                  <a:schemeClr val="tx1"/>
                </a:solidFill>
                <a:cs typeface="B Titr" pitchFamily="2" charset="-78"/>
              </a:rPr>
              <a:t>III</a:t>
            </a:r>
            <a:r>
              <a:rPr lang="fa-IR" sz="2000" b="1" dirty="0">
                <a:solidFill>
                  <a:schemeClr val="tx1"/>
                </a:solidFill>
                <a:cs typeface="B Titr" pitchFamily="2" charset="-78"/>
              </a:rPr>
              <a:t> </a:t>
            </a:r>
            <a:r>
              <a:rPr lang="fa-IR" sz="2400" b="1" dirty="0">
                <a:solidFill>
                  <a:schemeClr val="tx1"/>
                </a:solidFill>
                <a:cs typeface="B Nazanin" pitchFamily="2" charset="-78"/>
              </a:rPr>
              <a:t>		</a:t>
            </a:r>
            <a:endParaRPr lang="en-US" sz="1400" dirty="0">
              <a:solidFill>
                <a:schemeClr val="tx1"/>
              </a:solidFill>
              <a:cs typeface="B Nazanin" pitchFamily="2" charset="-78"/>
            </a:endParaRPr>
          </a:p>
          <a:p>
            <a:pPr algn="r" rtl="1"/>
            <a:r>
              <a:rPr lang="fa-IR" sz="2400" dirty="0">
                <a:solidFill>
                  <a:schemeClr val="tx1"/>
                </a:solidFill>
                <a:cs typeface="B Nazanin" pitchFamily="2" charset="-78"/>
              </a:rPr>
              <a:t>توجه داشته باشید تب جزء علایم عفونت نیامده است . </a:t>
            </a:r>
            <a:endParaRPr lang="fa-IR" sz="2400" dirty="0" smtClean="0">
              <a:solidFill>
                <a:schemeClr val="tx1"/>
              </a:solidFill>
              <a:cs typeface="B Nazanin" pitchFamily="2" charset="-78"/>
            </a:endParaRPr>
          </a:p>
          <a:p>
            <a:pPr algn="r" rtl="1"/>
            <a:r>
              <a:rPr lang="fa-IR" sz="2400" dirty="0" smtClean="0">
                <a:solidFill>
                  <a:schemeClr val="tx1"/>
                </a:solidFill>
                <a:cs typeface="B Nazanin" pitchFamily="2" charset="-78"/>
              </a:rPr>
              <a:t>چون </a:t>
            </a:r>
            <a:r>
              <a:rPr lang="fa-IR" sz="2400" dirty="0">
                <a:solidFill>
                  <a:schemeClr val="tx1"/>
                </a:solidFill>
                <a:cs typeface="B Nazanin" pitchFamily="2" charset="-78"/>
              </a:rPr>
              <a:t>در کودکان در عفونت های شدید هیپوترمی شایع تر از تب است.</a:t>
            </a:r>
            <a:r>
              <a:rPr lang="fa-IR" sz="2000" dirty="0">
                <a:solidFill>
                  <a:schemeClr val="tx1"/>
                </a:solidFill>
                <a:cs typeface="B Nazanin" pitchFamily="2" charset="-78"/>
              </a:rPr>
              <a:t>			</a:t>
            </a:r>
            <a:endParaRPr lang="en-US" sz="1200" dirty="0">
              <a:solidFill>
                <a:schemeClr val="tx1"/>
              </a:solidFill>
              <a:cs typeface="B Nazanin" pitchFamily="2" charset="-78"/>
            </a:endParaRPr>
          </a:p>
          <a:p>
            <a:pPr rtl="1"/>
            <a:r>
              <a:rPr lang="en-US" sz="2400" dirty="0">
                <a:solidFill>
                  <a:schemeClr val="tx1"/>
                </a:solidFill>
                <a:cs typeface="B Nazanin" pitchFamily="2" charset="-78"/>
              </a:rPr>
              <a:t> </a:t>
            </a:r>
          </a:p>
          <a:p>
            <a:pPr rtl="1"/>
            <a:r>
              <a:rPr lang="en-US" sz="2400" dirty="0">
                <a:solidFill>
                  <a:schemeClr val="tx1"/>
                </a:solidFill>
                <a:cs typeface="B Nazanin" pitchFamily="2" charset="-78"/>
              </a:rPr>
              <a:t> </a:t>
            </a:r>
          </a:p>
          <a:p>
            <a:endParaRPr lang="en-US" sz="2400" dirty="0">
              <a:solidFill>
                <a:schemeClr val="tx1"/>
              </a:solidFill>
              <a:cs typeface="B Nazanin" pitchFamily="2" charset="-78"/>
            </a:endParaRPr>
          </a:p>
        </p:txBody>
      </p:sp>
      <p:pic>
        <p:nvPicPr>
          <p:cNvPr id="34818" name="Picture 2" descr="C:\Documents and Settings\nemoonehkeifiat\My Documents\My Pictures\images (10).jpg"/>
          <p:cNvPicPr>
            <a:picLocks noChangeAspect="1" noChangeArrowheads="1"/>
          </p:cNvPicPr>
          <p:nvPr/>
        </p:nvPicPr>
        <p:blipFill>
          <a:blip r:embed="rId2" cstate="print"/>
          <a:srcRect/>
          <a:stretch>
            <a:fillRect/>
          </a:stretch>
        </p:blipFill>
        <p:spPr bwMode="auto">
          <a:xfrm>
            <a:off x="5105400" y="4800600"/>
            <a:ext cx="3657600" cy="1894114"/>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229600" cy="5867400"/>
          </a:xfrm>
        </p:spPr>
        <p:txBody>
          <a:bodyPr>
            <a:normAutofit/>
          </a:bodyPr>
          <a:lstStyle/>
          <a:p>
            <a:pPr algn="r" rtl="1"/>
            <a:r>
              <a:rPr lang="fa-IR" sz="2400" dirty="0" smtClean="0">
                <a:cs typeface="B Nazanin" panose="00000400000000000000" pitchFamily="2" charset="-78"/>
              </a:rPr>
              <a:t>اکسزیون </a:t>
            </a:r>
            <a:r>
              <a:rPr lang="fa-IR" sz="2400" dirty="0">
                <a:cs typeface="B Nazanin" panose="00000400000000000000" pitchFamily="2" charset="-78"/>
              </a:rPr>
              <a:t>زود </a:t>
            </a:r>
            <a:r>
              <a:rPr lang="fa-IR" sz="2400" dirty="0" smtClean="0">
                <a:cs typeface="B Nazanin" panose="00000400000000000000" pitchFamily="2" charset="-78"/>
              </a:rPr>
              <a:t>هنگام </a:t>
            </a:r>
            <a:r>
              <a:rPr lang="fa-IR" sz="2400" dirty="0">
                <a:cs typeface="B Nazanin" panose="00000400000000000000" pitchFamily="2" charset="-78"/>
              </a:rPr>
              <a:t>و گرافت پوستی در </a:t>
            </a:r>
            <a:r>
              <a:rPr lang="fa-IR" sz="2400" dirty="0" smtClean="0">
                <a:cs typeface="B Nazanin" panose="00000400000000000000" pitchFamily="2" charset="-78"/>
              </a:rPr>
              <a:t>5 تا 10 روز </a:t>
            </a:r>
            <a:r>
              <a:rPr lang="fa-IR" sz="2400" dirty="0">
                <a:cs typeface="B Nazanin" panose="00000400000000000000" pitchFamily="2" charset="-78"/>
              </a:rPr>
              <a:t>اول بستری </a:t>
            </a:r>
            <a:r>
              <a:rPr lang="fa-IR" sz="2400" dirty="0" smtClean="0">
                <a:cs typeface="B Nazanin" panose="00000400000000000000" pitchFamily="2" charset="-78"/>
              </a:rPr>
              <a:t>باعث </a:t>
            </a:r>
            <a:r>
              <a:rPr lang="fa-IR" sz="2400" dirty="0">
                <a:cs typeface="B Nazanin" panose="00000400000000000000" pitchFamily="2" charset="-78"/>
              </a:rPr>
              <a:t>کاهش بافت های نکروتیک و عفونی و </a:t>
            </a:r>
            <a:r>
              <a:rPr lang="fa-IR" sz="2400" dirty="0" smtClean="0">
                <a:cs typeface="B Nazanin" panose="00000400000000000000" pitchFamily="2" charset="-78"/>
              </a:rPr>
              <a:t>در نتیجه </a:t>
            </a:r>
            <a:r>
              <a:rPr lang="fa-IR" sz="2400" dirty="0">
                <a:cs typeface="B Nazanin" panose="00000400000000000000" pitchFamily="2" charset="-78"/>
              </a:rPr>
              <a:t>کاهش عفونت زخم </a:t>
            </a:r>
            <a:r>
              <a:rPr lang="fa-IR" sz="2400" dirty="0" smtClean="0">
                <a:cs typeface="B Nazanin" panose="00000400000000000000" pitchFamily="2" charset="-78"/>
              </a:rPr>
              <a:t>سوختگی </a:t>
            </a:r>
            <a:r>
              <a:rPr lang="fa-IR" sz="2400" dirty="0">
                <a:cs typeface="B Nazanin" panose="00000400000000000000" pitchFamily="2" charset="-78"/>
              </a:rPr>
              <a:t>و سپسیس و در نتیجه کاهش مرگ و میر </a:t>
            </a:r>
            <a:r>
              <a:rPr lang="fa-IR" sz="2400" dirty="0" smtClean="0">
                <a:cs typeface="B Nazanin" panose="00000400000000000000" pitchFamily="2" charset="-78"/>
              </a:rPr>
              <a:t>میشود . </a:t>
            </a:r>
          </a:p>
          <a:p>
            <a:pPr algn="r" rtl="1"/>
            <a:r>
              <a:rPr lang="fa-IR" sz="2400" dirty="0" smtClean="0">
                <a:cs typeface="B Nazanin" panose="00000400000000000000" pitchFamily="2" charset="-78"/>
              </a:rPr>
              <a:t>در </a:t>
            </a:r>
            <a:r>
              <a:rPr lang="fa-IR" sz="2400" dirty="0">
                <a:cs typeface="B Nazanin" panose="00000400000000000000" pitchFamily="2" charset="-78"/>
              </a:rPr>
              <a:t>درمان بیماران </a:t>
            </a:r>
            <a:r>
              <a:rPr lang="fa-IR" sz="2400" dirty="0" smtClean="0">
                <a:cs typeface="B Nazanin" panose="00000400000000000000" pitchFamily="2" charset="-78"/>
              </a:rPr>
              <a:t>سوختگی</a:t>
            </a:r>
            <a:r>
              <a:rPr lang="fa-IR" sz="2400" dirty="0">
                <a:cs typeface="B Nazanin" panose="00000400000000000000" pitchFamily="2" charset="-78"/>
              </a:rPr>
              <a:t>، عدم </a:t>
            </a:r>
            <a:r>
              <a:rPr lang="fa-IR" sz="2400" dirty="0" smtClean="0">
                <a:cs typeface="B Nazanin" panose="00000400000000000000" pitchFamily="2" charset="-78"/>
              </a:rPr>
              <a:t>استفاده </a:t>
            </a:r>
            <a:r>
              <a:rPr lang="fa-IR" sz="2400" dirty="0">
                <a:cs typeface="B Nazanin" panose="00000400000000000000" pitchFamily="2" charset="-78"/>
              </a:rPr>
              <a:t>از آنتی بیوتیک </a:t>
            </a:r>
            <a:r>
              <a:rPr lang="fa-IR" sz="2400" dirty="0" smtClean="0">
                <a:cs typeface="B Nazanin" panose="00000400000000000000" pitchFamily="2" charset="-78"/>
              </a:rPr>
              <a:t>سیستمیک </a:t>
            </a:r>
            <a:r>
              <a:rPr lang="fa-IR" sz="2400" dirty="0">
                <a:cs typeface="B Nazanin" panose="00000400000000000000" pitchFamily="2" charset="-78"/>
              </a:rPr>
              <a:t>به ویژه در </a:t>
            </a:r>
            <a:r>
              <a:rPr lang="fa-IR" sz="2400" dirty="0" smtClean="0">
                <a:cs typeface="B Nazanin" panose="00000400000000000000" pitchFamily="2" charset="-78"/>
              </a:rPr>
              <a:t>کلونیزاسیون </a:t>
            </a:r>
            <a:r>
              <a:rPr lang="fa-IR" sz="2400" dirty="0">
                <a:cs typeface="B Nazanin" panose="00000400000000000000" pitchFamily="2" charset="-78"/>
              </a:rPr>
              <a:t>زخم و عفونت </a:t>
            </a:r>
            <a:r>
              <a:rPr lang="fa-IR" sz="2400" dirty="0" smtClean="0">
                <a:cs typeface="B Nazanin" panose="00000400000000000000" pitchFamily="2" charset="-78"/>
              </a:rPr>
              <a:t>های غیر </a:t>
            </a:r>
            <a:r>
              <a:rPr lang="fa-IR" sz="2400" dirty="0">
                <a:cs typeface="B Nazanin" panose="00000400000000000000" pitchFamily="2" charset="-78"/>
              </a:rPr>
              <a:t>تهاجمی زخم </a:t>
            </a:r>
            <a:r>
              <a:rPr lang="fa-IR" sz="2400" dirty="0" smtClean="0">
                <a:cs typeface="B Nazanin" panose="00000400000000000000" pitchFamily="2" charset="-78"/>
              </a:rPr>
              <a:t>سوختگی </a:t>
            </a:r>
            <a:r>
              <a:rPr lang="fa-IR" sz="2400" dirty="0">
                <a:cs typeface="B Nazanin" panose="00000400000000000000" pitchFamily="2" charset="-78"/>
              </a:rPr>
              <a:t>توصیه </a:t>
            </a:r>
            <a:r>
              <a:rPr lang="fa-IR" sz="2400" dirty="0" smtClean="0">
                <a:cs typeface="B Nazanin" panose="00000400000000000000" pitchFamily="2" charset="-78"/>
              </a:rPr>
              <a:t>میشود</a:t>
            </a:r>
            <a:r>
              <a:rPr lang="en-US" sz="2400" dirty="0" smtClean="0">
                <a:cs typeface="B Nazanin" panose="00000400000000000000" pitchFamily="2" charset="-78"/>
              </a:rPr>
              <a:t> </a:t>
            </a:r>
            <a:r>
              <a:rPr lang="fa-IR" sz="2400" dirty="0" smtClean="0">
                <a:cs typeface="B Nazanin" panose="00000400000000000000" pitchFamily="2" charset="-78"/>
              </a:rPr>
              <a:t>.</a:t>
            </a:r>
          </a:p>
          <a:p>
            <a:pPr algn="r" rtl="1"/>
            <a:r>
              <a:rPr lang="fa-IR" sz="2400" dirty="0" smtClean="0">
                <a:cs typeface="B Nazanin" panose="00000400000000000000" pitchFamily="2" charset="-78"/>
              </a:rPr>
              <a:t>استفاده </a:t>
            </a:r>
            <a:r>
              <a:rPr lang="fa-IR" sz="2400" dirty="0">
                <a:cs typeface="B Nazanin" panose="00000400000000000000" pitchFamily="2" charset="-78"/>
              </a:rPr>
              <a:t>از آنتی بیوتیک پروفیلاکسی تنها در بیماران </a:t>
            </a:r>
            <a:r>
              <a:rPr lang="fa-IR" sz="2400" dirty="0" smtClean="0">
                <a:cs typeface="B Nazanin" panose="00000400000000000000" pitchFamily="2" charset="-78"/>
              </a:rPr>
              <a:t>سوختگی </a:t>
            </a:r>
            <a:r>
              <a:rPr lang="fa-IR" sz="2400" dirty="0">
                <a:cs typeface="B Nazanin" panose="00000400000000000000" pitchFamily="2" charset="-78"/>
              </a:rPr>
              <a:t>که همزمان دچار تروماهای متعدد و یا </a:t>
            </a:r>
            <a:r>
              <a:rPr lang="fa-IR" sz="2400" dirty="0" smtClean="0">
                <a:cs typeface="B Nazanin" panose="00000400000000000000" pitchFamily="2" charset="-78"/>
              </a:rPr>
              <a:t>شکستگیهای باز </a:t>
            </a:r>
            <a:r>
              <a:rPr lang="fa-IR" sz="2400" dirty="0">
                <a:cs typeface="B Nazanin" panose="00000400000000000000" pitchFamily="2" charset="-78"/>
              </a:rPr>
              <a:t>شده باشند و یا اینکه درمحل </a:t>
            </a:r>
            <a:r>
              <a:rPr lang="fa-IR" sz="2400" dirty="0" smtClean="0">
                <a:cs typeface="B Nazanin" panose="00000400000000000000" pitchFamily="2" charset="-78"/>
              </a:rPr>
              <a:t>آلوده ای </a:t>
            </a:r>
            <a:r>
              <a:rPr lang="fa-IR" sz="2400" dirty="0">
                <a:cs typeface="B Nazanin" panose="00000400000000000000" pitchFamily="2" charset="-78"/>
              </a:rPr>
              <a:t>دچار </a:t>
            </a:r>
            <a:r>
              <a:rPr lang="fa-IR" sz="2400" dirty="0" smtClean="0">
                <a:cs typeface="B Nazanin" panose="00000400000000000000" pitchFamily="2" charset="-78"/>
              </a:rPr>
              <a:t>سوختگی </a:t>
            </a:r>
            <a:r>
              <a:rPr lang="fa-IR" sz="2400" dirty="0">
                <a:cs typeface="B Nazanin" panose="00000400000000000000" pitchFamily="2" charset="-78"/>
              </a:rPr>
              <a:t>شده باشد توصیه می شود </a:t>
            </a:r>
            <a:r>
              <a:rPr lang="fa-IR" sz="2400" dirty="0" smtClean="0">
                <a:cs typeface="B Nazanin" panose="00000400000000000000" pitchFamily="2" charset="-78"/>
              </a:rPr>
              <a:t>.</a:t>
            </a: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
            </a:r>
            <a:br>
              <a:rPr lang="fa-IR" sz="2400" dirty="0">
                <a:cs typeface="B Nazanin" panose="00000400000000000000" pitchFamily="2" charset="-78"/>
              </a:rPr>
            </a:br>
            <a:endParaRPr lang="en-US" sz="2400" dirty="0">
              <a:cs typeface="B Nazanin" panose="00000400000000000000" pitchFamily="2" charset="-78"/>
            </a:endParaRPr>
          </a:p>
        </p:txBody>
      </p:sp>
    </p:spTree>
    <p:extLst>
      <p:ext uri="{BB962C8B-B14F-4D97-AF65-F5344CB8AC3E}">
        <p14:creationId xmlns:p14="http://schemas.microsoft.com/office/powerpoint/2010/main" val="122631203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228600"/>
            <a:ext cx="7162800" cy="609600"/>
          </a:xfrm>
        </p:spPr>
        <p:txBody>
          <a:bodyPr>
            <a:noAutofit/>
          </a:bodyPr>
          <a:lstStyle/>
          <a:p>
            <a:pPr rtl="1"/>
            <a:r>
              <a:rPr lang="fa-IR" sz="3600" b="1" dirty="0" smtClean="0">
                <a:solidFill>
                  <a:srgbClr val="FF0000"/>
                </a:solidFill>
                <a:cs typeface="B Titr" pitchFamily="2" charset="-78"/>
              </a:rPr>
              <a:t/>
            </a:r>
            <a:br>
              <a:rPr lang="fa-IR" sz="3600" b="1" dirty="0" smtClean="0">
                <a:solidFill>
                  <a:srgbClr val="FF0000"/>
                </a:solidFill>
                <a:cs typeface="B Titr" pitchFamily="2" charset="-78"/>
              </a:rPr>
            </a:br>
            <a:r>
              <a:rPr lang="fa-IR" sz="2800" b="1" dirty="0" smtClean="0">
                <a:solidFill>
                  <a:srgbClr val="FF0000"/>
                </a:solidFill>
                <a:cs typeface="B Titr" pitchFamily="2" charset="-78"/>
              </a:rPr>
              <a:t>سندرم کمپارتمان      </a:t>
            </a:r>
            <a:r>
              <a:rPr lang="en-US" sz="2800" b="1" dirty="0" smtClean="0">
                <a:solidFill>
                  <a:srgbClr val="FF0000"/>
                </a:solidFill>
                <a:cs typeface="B Titr" pitchFamily="2" charset="-78"/>
              </a:rPr>
              <a:t>Compartment syndrome</a:t>
            </a:r>
            <a:r>
              <a:rPr lang="fa-IR" sz="3600" dirty="0" smtClean="0">
                <a:solidFill>
                  <a:srgbClr val="FF0000"/>
                </a:solidFill>
                <a:cs typeface="B Titr" pitchFamily="2" charset="-78"/>
              </a:rPr>
              <a:t/>
            </a:r>
            <a:br>
              <a:rPr lang="fa-IR" sz="3600" dirty="0" smtClean="0">
                <a:solidFill>
                  <a:srgbClr val="FF0000"/>
                </a:solidFill>
                <a:cs typeface="B Titr" pitchFamily="2" charset="-78"/>
              </a:rPr>
            </a:br>
            <a:endParaRPr lang="en-US" sz="3600" dirty="0">
              <a:solidFill>
                <a:srgbClr val="FF0000"/>
              </a:solidFill>
              <a:cs typeface="B Titr" pitchFamily="2" charset="-78"/>
            </a:endParaRPr>
          </a:p>
        </p:txBody>
      </p:sp>
      <p:sp>
        <p:nvSpPr>
          <p:cNvPr id="3" name="Subtitle 2"/>
          <p:cNvSpPr>
            <a:spLocks noGrp="1"/>
          </p:cNvSpPr>
          <p:nvPr>
            <p:ph type="subTitle" idx="1"/>
          </p:nvPr>
        </p:nvSpPr>
        <p:spPr>
          <a:xfrm>
            <a:off x="304800" y="838200"/>
            <a:ext cx="8534400" cy="5638800"/>
          </a:xfrm>
        </p:spPr>
        <p:txBody>
          <a:bodyPr>
            <a:normAutofit fontScale="47500" lnSpcReduction="20000"/>
          </a:bodyPr>
          <a:lstStyle/>
          <a:p>
            <a:pPr algn="r" rtl="1"/>
            <a:r>
              <a:rPr lang="fa-IR" sz="5100" dirty="0" smtClean="0">
                <a:solidFill>
                  <a:schemeClr val="tx1"/>
                </a:solidFill>
                <a:cs typeface="B Nazanin" pitchFamily="2" charset="-78"/>
              </a:rPr>
              <a:t>یکی از مشکلاتی که در اثر سوختگی عمیق و حلقوی و الکتریکی ممکن است برای مصدوم پیش آید ، سندرم کمپارتمان است که به دنبال ادم شدید اندام گرفتار و فشار بر روی عروق و اعصاب ناحیه ایجاد می‏شود </a:t>
            </a:r>
            <a:r>
              <a:rPr lang="fa-IR" sz="5100" dirty="0" smtClean="0">
                <a:solidFill>
                  <a:schemeClr val="tx1"/>
                </a:solidFill>
                <a:cs typeface="B Nazanin" pitchFamily="2" charset="-78"/>
              </a:rPr>
              <a:t>و در صورت عدم توجه ممکن است به قطع عضو منجر شود .</a:t>
            </a:r>
          </a:p>
          <a:p>
            <a:pPr algn="r" rtl="1"/>
            <a:r>
              <a:rPr lang="fa-IR" sz="5100" dirty="0" smtClean="0">
                <a:solidFill>
                  <a:schemeClr val="tx1"/>
                </a:solidFill>
                <a:cs typeface="B Nazanin" pitchFamily="2" charset="-78"/>
              </a:rPr>
              <a:t>علائم این سندرم عبارتند از:</a:t>
            </a:r>
          </a:p>
          <a:p>
            <a:pPr algn="r" rtl="1">
              <a:buFont typeface="Wingdings" pitchFamily="2" charset="2"/>
              <a:buChar char="ü"/>
            </a:pPr>
            <a:r>
              <a:rPr lang="fa-IR" sz="5100" dirty="0" smtClean="0">
                <a:solidFill>
                  <a:schemeClr val="tx1"/>
                </a:solidFill>
                <a:cs typeface="B Nazanin" pitchFamily="2" charset="-78"/>
              </a:rPr>
              <a:t> </a:t>
            </a:r>
            <a:r>
              <a:rPr lang="fa-IR" sz="5100" dirty="0" smtClean="0">
                <a:solidFill>
                  <a:schemeClr val="tx1"/>
                </a:solidFill>
                <a:cs typeface="B Nazanin" pitchFamily="2" charset="-78"/>
              </a:rPr>
              <a:t>درد شدید و عمیق اندام که با صاف کردن انگشتان تشدید می‏شود .</a:t>
            </a:r>
          </a:p>
          <a:p>
            <a:pPr algn="r" rtl="1">
              <a:buFont typeface="Wingdings" pitchFamily="2" charset="2"/>
              <a:buChar char="ü"/>
            </a:pPr>
            <a:r>
              <a:rPr lang="fa-IR" sz="5100" dirty="0" smtClean="0">
                <a:solidFill>
                  <a:schemeClr val="tx1"/>
                </a:solidFill>
                <a:cs typeface="B Nazanin" pitchFamily="2" charset="-78"/>
              </a:rPr>
              <a:t> ضعف یا فلج اندام گرفتار</a:t>
            </a:r>
          </a:p>
          <a:p>
            <a:pPr algn="r" rtl="1">
              <a:buFont typeface="Wingdings" pitchFamily="2" charset="2"/>
              <a:buChar char="ü"/>
            </a:pPr>
            <a:r>
              <a:rPr lang="fa-IR" sz="5100" dirty="0" smtClean="0">
                <a:solidFill>
                  <a:schemeClr val="tx1"/>
                </a:solidFill>
                <a:cs typeface="B Nazanin" pitchFamily="2" charset="-78"/>
              </a:rPr>
              <a:t> اختلال حسی و گزگز اندام گرفتار</a:t>
            </a:r>
          </a:p>
          <a:p>
            <a:pPr algn="r" rtl="1">
              <a:buFont typeface="Wingdings" pitchFamily="2" charset="2"/>
              <a:buChar char="ü"/>
            </a:pPr>
            <a:r>
              <a:rPr lang="fa-IR" sz="5100" dirty="0" smtClean="0">
                <a:solidFill>
                  <a:schemeClr val="tx1"/>
                </a:solidFill>
                <a:cs typeface="B Nazanin" pitchFamily="2" charset="-78"/>
              </a:rPr>
              <a:t> رنگ‏پریدگی و سیانوز عضو گرفتار</a:t>
            </a:r>
          </a:p>
          <a:p>
            <a:pPr algn="r" rtl="1">
              <a:buFont typeface="Wingdings" pitchFamily="2" charset="2"/>
              <a:buChar char="ü"/>
            </a:pPr>
            <a:r>
              <a:rPr lang="fa-IR" sz="5100" dirty="0" smtClean="0">
                <a:solidFill>
                  <a:schemeClr val="tx1"/>
                </a:solidFill>
                <a:cs typeface="B Nazanin" pitchFamily="2" charset="-78"/>
              </a:rPr>
              <a:t> تورم پیشرونده‏ی اندام گرفتار</a:t>
            </a:r>
          </a:p>
          <a:p>
            <a:pPr algn="r" rtl="1">
              <a:buFont typeface="Wingdings" pitchFamily="2" charset="2"/>
              <a:buChar char="ü"/>
            </a:pPr>
            <a:r>
              <a:rPr lang="fa-IR" sz="5100" dirty="0" smtClean="0">
                <a:solidFill>
                  <a:schemeClr val="tx1"/>
                </a:solidFill>
                <a:cs typeface="B Nazanin" pitchFamily="2" charset="-78"/>
              </a:rPr>
              <a:t> سردی اندام گرفتار</a:t>
            </a:r>
          </a:p>
          <a:p>
            <a:pPr algn="r" rtl="1">
              <a:buFont typeface="Wingdings" pitchFamily="2" charset="2"/>
              <a:buChar char="ü"/>
            </a:pPr>
            <a:r>
              <a:rPr lang="fa-IR" sz="5100" dirty="0" smtClean="0">
                <a:solidFill>
                  <a:schemeClr val="tx1"/>
                </a:solidFill>
                <a:cs typeface="B Nazanin" pitchFamily="2" charset="-78"/>
              </a:rPr>
              <a:t> ضعف یا از بین رفتن نبض‏های دیستال در اندام گرفتار</a:t>
            </a:r>
          </a:p>
          <a:p>
            <a:pPr algn="r" rtl="1"/>
            <a:endParaRPr lang="fa-IR" sz="5100" dirty="0" smtClean="0">
              <a:solidFill>
                <a:schemeClr val="tx1"/>
              </a:solidFill>
              <a:cs typeface="B Nazanin" pitchFamily="2" charset="-78"/>
            </a:endParaRPr>
          </a:p>
          <a:p>
            <a:pPr algn="justLow" rtl="1"/>
            <a:r>
              <a:rPr lang="fa-IR" sz="5100" dirty="0" smtClean="0">
                <a:solidFill>
                  <a:schemeClr val="tx1"/>
                </a:solidFill>
                <a:cs typeface="B Nazanin" pitchFamily="2" charset="-78"/>
              </a:rPr>
              <a:t> در صورت پیشرفت علائم سندرم کمپارتمان باید در </a:t>
            </a:r>
            <a:r>
              <a:rPr lang="fa-IR" sz="5100" dirty="0" smtClean="0">
                <a:solidFill>
                  <a:schemeClr val="tx1"/>
                </a:solidFill>
                <a:cs typeface="B Nazanin" pitchFamily="2" charset="-78"/>
              </a:rPr>
              <a:t>اسکاروتومی </a:t>
            </a:r>
            <a:r>
              <a:rPr lang="fa-IR" sz="5100" dirty="0" smtClean="0">
                <a:solidFill>
                  <a:schemeClr val="tx1"/>
                </a:solidFill>
                <a:cs typeface="B Nazanin" pitchFamily="2" charset="-78"/>
              </a:rPr>
              <a:t>یا فاشیاتومی </a:t>
            </a:r>
            <a:r>
              <a:rPr lang="fa-IR" sz="5100" dirty="0" smtClean="0">
                <a:solidFill>
                  <a:schemeClr val="tx1"/>
                </a:solidFill>
                <a:cs typeface="B Nazanin" pitchFamily="2" charset="-78"/>
              </a:rPr>
              <a:t>پس </a:t>
            </a:r>
            <a:r>
              <a:rPr lang="fa-IR" sz="5100" dirty="0" smtClean="0">
                <a:solidFill>
                  <a:schemeClr val="tx1"/>
                </a:solidFill>
                <a:cs typeface="B Nazanin" pitchFamily="2" charset="-78"/>
              </a:rPr>
              <a:t>از فاشیاتومی ، کنترل زخم از نظر عفونت و سپسیس اهمیت بسیار دارد.</a:t>
            </a:r>
          </a:p>
          <a:p>
            <a:pPr rtl="1"/>
            <a:endParaRPr lang="en-US" dirty="0">
              <a:cs typeface="B Mehr" pitchFamily="2" charset="-78"/>
            </a:endParaRPr>
          </a:p>
        </p:txBody>
      </p:sp>
      <p:pic>
        <p:nvPicPr>
          <p:cNvPr id="67586" name="Picture 2" descr="http://www.iranorthoped.ir/iranorthoped_content/media/image/2010/09/264_orig.jpg"/>
          <p:cNvPicPr>
            <a:picLocks noChangeAspect="1" noChangeArrowheads="1"/>
          </p:cNvPicPr>
          <p:nvPr/>
        </p:nvPicPr>
        <p:blipFill>
          <a:blip r:embed="rId2" cstate="print"/>
          <a:srcRect/>
          <a:stretch>
            <a:fillRect/>
          </a:stretch>
        </p:blipFill>
        <p:spPr bwMode="auto">
          <a:xfrm>
            <a:off x="239486" y="2667000"/>
            <a:ext cx="2743200" cy="2438400"/>
          </a:xfrm>
          <a:prstGeom prst="rect">
            <a:avLst/>
          </a:prstGeom>
          <a:noFill/>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126163"/>
          </a:xfrm>
        </p:spPr>
        <p:txBody>
          <a:bodyPr>
            <a:normAutofit/>
          </a:bodyPr>
          <a:lstStyle/>
          <a:p>
            <a:pPr marL="0" indent="0" algn="r" rtl="1">
              <a:buNone/>
            </a:pPr>
            <a:r>
              <a:rPr lang="fa-IR" sz="2400" dirty="0">
                <a:cs typeface="B Nazanin" panose="00000400000000000000" pitchFamily="2" charset="-78"/>
              </a:rPr>
              <a:t>مهم ترین علامت سندرم کمپارتمان درد </a:t>
            </a:r>
            <a:r>
              <a:rPr lang="fa-IR" sz="2400" dirty="0" smtClean="0">
                <a:cs typeface="B Nazanin" panose="00000400000000000000" pitchFamily="2" charset="-78"/>
              </a:rPr>
              <a:t>است  </a:t>
            </a:r>
            <a:r>
              <a:rPr lang="fa-IR" sz="2400" dirty="0">
                <a:cs typeface="B Nazanin" panose="00000400000000000000" pitchFamily="2" charset="-78"/>
              </a:rPr>
              <a:t>که خصوصیات این درد عبارت است از</a:t>
            </a:r>
            <a:r>
              <a:rPr lang="fa-IR" sz="2400" dirty="0" smtClean="0">
                <a:cs typeface="B Nazanin" panose="00000400000000000000" pitchFamily="2" charset="-78"/>
              </a:rPr>
              <a:t>:</a:t>
            </a:r>
            <a:endParaRPr lang="en-US" sz="2400" dirty="0" smtClean="0">
              <a:cs typeface="B Nazanin" panose="00000400000000000000" pitchFamily="2" charset="-78"/>
            </a:endParaRPr>
          </a:p>
          <a:p>
            <a:pPr algn="r" rtl="1">
              <a:buFont typeface="Wingdings" panose="05000000000000000000" pitchFamily="2" charset="2"/>
              <a:buChar char="ü"/>
            </a:pPr>
            <a:r>
              <a:rPr lang="fa-IR" sz="2400" dirty="0" smtClean="0">
                <a:cs typeface="B Nazanin" panose="00000400000000000000" pitchFamily="2" charset="-78"/>
              </a:rPr>
              <a:t>شدت </a:t>
            </a:r>
            <a:r>
              <a:rPr lang="fa-IR" sz="2400" dirty="0">
                <a:cs typeface="B Nazanin" panose="00000400000000000000" pitchFamily="2" charset="-78"/>
              </a:rPr>
              <a:t>درد عرض چند ساعت بیشتر می </a:t>
            </a:r>
            <a:r>
              <a:rPr lang="fa-IR" sz="2400" dirty="0" smtClean="0">
                <a:cs typeface="B Nazanin" panose="00000400000000000000" pitchFamily="2" charset="-78"/>
              </a:rPr>
              <a:t>شود</a:t>
            </a:r>
            <a:endParaRPr lang="en-US" sz="2400" dirty="0" smtClean="0">
              <a:cs typeface="B Nazanin" panose="00000400000000000000" pitchFamily="2" charset="-78"/>
            </a:endParaRPr>
          </a:p>
          <a:p>
            <a:pPr algn="r" rtl="1">
              <a:buFont typeface="Wingdings" panose="05000000000000000000" pitchFamily="2" charset="2"/>
              <a:buChar char="ü"/>
            </a:pPr>
            <a:r>
              <a:rPr lang="fa-IR" sz="2400" dirty="0" smtClean="0">
                <a:cs typeface="B Nazanin" panose="00000400000000000000" pitchFamily="2" charset="-78"/>
              </a:rPr>
              <a:t>درد </a:t>
            </a:r>
            <a:r>
              <a:rPr lang="fa-IR" sz="2400" dirty="0">
                <a:cs typeface="B Nazanin" panose="00000400000000000000" pitchFamily="2" charset="-78"/>
              </a:rPr>
              <a:t>در تمام طول اندام حس می </a:t>
            </a:r>
            <a:r>
              <a:rPr lang="fa-IR" sz="2400" dirty="0" smtClean="0">
                <a:cs typeface="B Nazanin" panose="00000400000000000000" pitchFamily="2" charset="-78"/>
              </a:rPr>
              <a:t>شود</a:t>
            </a:r>
            <a:endParaRPr lang="en-US" sz="2400" dirty="0" smtClean="0">
              <a:cs typeface="B Nazanin" panose="00000400000000000000" pitchFamily="2" charset="-78"/>
            </a:endParaRPr>
          </a:p>
          <a:p>
            <a:pPr algn="r" rtl="1">
              <a:buFont typeface="Wingdings" panose="05000000000000000000" pitchFamily="2" charset="2"/>
              <a:buChar char="ü"/>
            </a:pPr>
            <a:r>
              <a:rPr lang="fa-IR" sz="2400" dirty="0" smtClean="0">
                <a:cs typeface="B Nazanin" panose="00000400000000000000" pitchFamily="2" charset="-78"/>
              </a:rPr>
              <a:t>درد </a:t>
            </a:r>
            <a:r>
              <a:rPr lang="fa-IR" sz="2400" dirty="0">
                <a:cs typeface="B Nazanin" panose="00000400000000000000" pitchFamily="2" charset="-78"/>
              </a:rPr>
              <a:t>گنگ و منتشر </a:t>
            </a:r>
            <a:r>
              <a:rPr lang="fa-IR" sz="2400" dirty="0" smtClean="0">
                <a:cs typeface="B Nazanin" panose="00000400000000000000" pitchFamily="2" charset="-78"/>
              </a:rPr>
              <a:t>است</a:t>
            </a:r>
            <a:endParaRPr lang="en-US" sz="2400" dirty="0" smtClean="0">
              <a:cs typeface="B Nazanin" panose="00000400000000000000" pitchFamily="2" charset="-78"/>
            </a:endParaRPr>
          </a:p>
          <a:p>
            <a:pPr algn="r" rtl="1">
              <a:buFont typeface="Wingdings" panose="05000000000000000000" pitchFamily="2" charset="2"/>
              <a:buChar char="ü"/>
            </a:pPr>
            <a:r>
              <a:rPr lang="fa-IR" sz="2400" dirty="0" smtClean="0">
                <a:cs typeface="B Nazanin" panose="00000400000000000000" pitchFamily="2" charset="-78"/>
              </a:rPr>
              <a:t>درد </a:t>
            </a:r>
            <a:r>
              <a:rPr lang="fa-IR" sz="2400" dirty="0">
                <a:cs typeface="B Nazanin" panose="00000400000000000000" pitchFamily="2" charset="-78"/>
              </a:rPr>
              <a:t>با مسکن های معمولی </a:t>
            </a:r>
            <a:r>
              <a:rPr lang="fa-IR" sz="2400" dirty="0" smtClean="0">
                <a:cs typeface="B Nazanin" panose="00000400000000000000" pitchFamily="2" charset="-78"/>
              </a:rPr>
              <a:t>کاهش پیدا نمی کند </a:t>
            </a:r>
            <a:endParaRPr lang="en-US" sz="2400" dirty="0" smtClean="0">
              <a:cs typeface="B Nazanin" panose="00000400000000000000" pitchFamily="2" charset="-78"/>
            </a:endParaRPr>
          </a:p>
          <a:p>
            <a:pPr algn="r" rtl="1">
              <a:buFont typeface="Wingdings" panose="05000000000000000000" pitchFamily="2" charset="2"/>
              <a:buChar char="ü"/>
            </a:pPr>
            <a:r>
              <a:rPr lang="fa-IR" sz="2400" dirty="0" smtClean="0">
                <a:cs typeface="B Nazanin" panose="00000400000000000000" pitchFamily="2" charset="-78"/>
              </a:rPr>
              <a:t>درد </a:t>
            </a:r>
            <a:r>
              <a:rPr lang="fa-IR" sz="2400" dirty="0">
                <a:cs typeface="B Nazanin" panose="00000400000000000000" pitchFamily="2" charset="-78"/>
              </a:rPr>
              <a:t>اگر در ساق پا </a:t>
            </a:r>
            <a:r>
              <a:rPr lang="fa-IR" sz="2400" dirty="0" smtClean="0">
                <a:cs typeface="B Nazanin" panose="00000400000000000000" pitchFamily="2" charset="-78"/>
              </a:rPr>
              <a:t>باشد ، </a:t>
            </a:r>
            <a:r>
              <a:rPr lang="fa-IR" sz="2400" dirty="0">
                <a:cs typeface="B Nazanin" panose="00000400000000000000" pitchFamily="2" charset="-78"/>
              </a:rPr>
              <a:t>با حرکت مچ پا </a:t>
            </a:r>
            <a:r>
              <a:rPr lang="fa-IR" sz="2400" dirty="0" smtClean="0">
                <a:cs typeface="B Nazanin" panose="00000400000000000000" pitchFamily="2" charset="-78"/>
              </a:rPr>
              <a:t>شدیدتر </a:t>
            </a:r>
            <a:r>
              <a:rPr lang="fa-IR" sz="2400" dirty="0">
                <a:cs typeface="B Nazanin" panose="00000400000000000000" pitchFamily="2" charset="-78"/>
              </a:rPr>
              <a:t>می شود </a:t>
            </a:r>
            <a:endParaRPr lang="fa-IR" sz="2400" dirty="0" smtClean="0">
              <a:cs typeface="B Nazanin" panose="00000400000000000000" pitchFamily="2" charset="-78"/>
            </a:endParaRPr>
          </a:p>
          <a:p>
            <a:pPr algn="r" rtl="1">
              <a:buFont typeface="Wingdings" panose="05000000000000000000" pitchFamily="2" charset="2"/>
              <a:buChar char="ü"/>
            </a:pPr>
            <a:r>
              <a:rPr lang="fa-IR" sz="2400" dirty="0" smtClean="0">
                <a:solidFill>
                  <a:srgbClr val="0070C0"/>
                </a:solidFill>
                <a:cs typeface="B Nazanin" panose="00000400000000000000" pitchFamily="2" charset="-78"/>
              </a:rPr>
              <a:t>از </a:t>
            </a:r>
            <a:r>
              <a:rPr lang="fa-IR" sz="2400" dirty="0">
                <a:solidFill>
                  <a:srgbClr val="0070C0"/>
                </a:solidFill>
                <a:cs typeface="B Nazanin" panose="00000400000000000000" pitchFamily="2" charset="-78"/>
              </a:rPr>
              <a:t>بین رفتن </a:t>
            </a:r>
            <a:r>
              <a:rPr lang="fa-IR" sz="2400" dirty="0" smtClean="0">
                <a:solidFill>
                  <a:srgbClr val="0070C0"/>
                </a:solidFill>
                <a:cs typeface="B Nazanin" panose="00000400000000000000" pitchFamily="2" charset="-78"/>
              </a:rPr>
              <a:t>نبض اندام </a:t>
            </a:r>
            <a:r>
              <a:rPr lang="fa-IR" sz="2400" dirty="0">
                <a:solidFill>
                  <a:srgbClr val="0070C0"/>
                </a:solidFill>
                <a:cs typeface="B Nazanin" panose="00000400000000000000" pitchFamily="2" charset="-78"/>
              </a:rPr>
              <a:t>از علائم تأخیری در سندرم کمپارتمان </a:t>
            </a:r>
            <a:r>
              <a:rPr lang="fa-IR" sz="2400" dirty="0" smtClean="0">
                <a:solidFill>
                  <a:srgbClr val="0070C0"/>
                </a:solidFill>
                <a:cs typeface="B Nazanin" panose="00000400000000000000" pitchFamily="2" charset="-78"/>
              </a:rPr>
              <a:t>است .</a:t>
            </a:r>
            <a:r>
              <a:rPr lang="fa-IR" sz="2400" dirty="0">
                <a:cs typeface="B Nazanin" panose="00000400000000000000" pitchFamily="2" charset="-78"/>
              </a:rPr>
              <a:t/>
            </a:r>
            <a:br>
              <a:rPr lang="fa-IR" sz="2400" dirty="0">
                <a:cs typeface="B Nazanin" panose="00000400000000000000" pitchFamily="2" charset="-78"/>
              </a:rPr>
            </a:br>
            <a:r>
              <a:rPr lang="fa-IR" sz="2400" dirty="0" smtClean="0">
                <a:cs typeface="B Nazanin" panose="00000400000000000000" pitchFamily="2" charset="-78"/>
              </a:rPr>
              <a:t> </a:t>
            </a:r>
            <a:r>
              <a:rPr lang="fa-IR" sz="2400" dirty="0">
                <a:cs typeface="B Nazanin" panose="00000400000000000000" pitchFamily="2" charset="-78"/>
              </a:rPr>
              <a:t/>
            </a:r>
            <a:br>
              <a:rPr lang="fa-IR" sz="2400" dirty="0">
                <a:cs typeface="B Nazanin" panose="00000400000000000000" pitchFamily="2" charset="-78"/>
              </a:rPr>
            </a:br>
            <a:endParaRPr lang="en-US" sz="2400" dirty="0">
              <a:cs typeface="B Nazanin" panose="00000400000000000000" pitchFamily="2" charset="-78"/>
            </a:endParaRPr>
          </a:p>
        </p:txBody>
      </p:sp>
    </p:spTree>
    <p:extLst>
      <p:ext uri="{BB962C8B-B14F-4D97-AF65-F5344CB8AC3E}">
        <p14:creationId xmlns:p14="http://schemas.microsoft.com/office/powerpoint/2010/main" val="49775432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381000"/>
            <a:ext cx="5562600" cy="762000"/>
          </a:xfrm>
        </p:spPr>
        <p:txBody>
          <a:bodyPr>
            <a:noAutofit/>
          </a:bodyPr>
          <a:lstStyle/>
          <a:p>
            <a:r>
              <a:rPr lang="fa-IR" sz="3200" b="1" dirty="0" smtClean="0">
                <a:solidFill>
                  <a:srgbClr val="FF0000"/>
                </a:solidFill>
                <a:cs typeface="B Mehr" pitchFamily="2" charset="-78"/>
              </a:rPr>
              <a:t/>
            </a:r>
            <a:br>
              <a:rPr lang="fa-IR" sz="3200" b="1" dirty="0" smtClean="0">
                <a:solidFill>
                  <a:srgbClr val="FF0000"/>
                </a:solidFill>
                <a:cs typeface="B Mehr" pitchFamily="2" charset="-78"/>
              </a:rPr>
            </a:br>
            <a:r>
              <a:rPr lang="en-US" sz="3200" b="1" dirty="0" smtClean="0">
                <a:solidFill>
                  <a:srgbClr val="FF0000"/>
                </a:solidFill>
                <a:cs typeface="B Mehr" pitchFamily="2" charset="-78"/>
              </a:rPr>
              <a:t> </a:t>
            </a:r>
            <a:r>
              <a:rPr lang="en-US" sz="3200" b="1" dirty="0" err="1" smtClean="0">
                <a:solidFill>
                  <a:srgbClr val="FF0000"/>
                </a:solidFill>
                <a:cs typeface="B Mehr" pitchFamily="2" charset="-78"/>
              </a:rPr>
              <a:t>Escharotomy</a:t>
            </a:r>
            <a:r>
              <a:rPr lang="fa-IR" sz="3200" b="1" dirty="0" smtClean="0">
                <a:solidFill>
                  <a:srgbClr val="FF0000"/>
                </a:solidFill>
                <a:cs typeface="B Mehr" pitchFamily="2" charset="-78"/>
              </a:rPr>
              <a:t>  </a:t>
            </a:r>
            <a:r>
              <a:rPr lang="fa-IR" sz="3200" b="1" dirty="0" smtClean="0">
                <a:solidFill>
                  <a:srgbClr val="FF0000"/>
                </a:solidFill>
                <a:cs typeface="B Nazanin" pitchFamily="2" charset="-78"/>
              </a:rPr>
              <a:t>اسکاروتومی</a:t>
            </a:r>
            <a:r>
              <a:rPr lang="fa-IR" sz="3200" dirty="0" smtClean="0">
                <a:solidFill>
                  <a:srgbClr val="FF0000"/>
                </a:solidFill>
                <a:cs typeface="B Mehr" pitchFamily="2" charset="-78"/>
              </a:rPr>
              <a:t>       </a:t>
            </a:r>
            <a:br>
              <a:rPr lang="fa-IR" sz="3200" dirty="0" smtClean="0">
                <a:solidFill>
                  <a:srgbClr val="FF0000"/>
                </a:solidFill>
                <a:cs typeface="B Mehr" pitchFamily="2" charset="-78"/>
              </a:rPr>
            </a:br>
            <a:endParaRPr lang="en-US" sz="3200" dirty="0">
              <a:solidFill>
                <a:srgbClr val="FF0000"/>
              </a:solidFill>
              <a:cs typeface="B Mehr" pitchFamily="2" charset="-78"/>
            </a:endParaRPr>
          </a:p>
        </p:txBody>
      </p:sp>
      <p:sp>
        <p:nvSpPr>
          <p:cNvPr id="3" name="Subtitle 2"/>
          <p:cNvSpPr>
            <a:spLocks noGrp="1"/>
          </p:cNvSpPr>
          <p:nvPr>
            <p:ph type="subTitle" idx="1"/>
          </p:nvPr>
        </p:nvSpPr>
        <p:spPr>
          <a:xfrm>
            <a:off x="381000" y="1219200"/>
            <a:ext cx="8153400" cy="5334000"/>
          </a:xfrm>
        </p:spPr>
        <p:txBody>
          <a:bodyPr>
            <a:normAutofit/>
          </a:bodyPr>
          <a:lstStyle/>
          <a:p>
            <a:pPr algn="justLow" rtl="1"/>
            <a:r>
              <a:rPr lang="fa-IR" sz="2400" dirty="0" smtClean="0">
                <a:solidFill>
                  <a:schemeClr val="tx1"/>
                </a:solidFill>
                <a:cs typeface="B Mitra" pitchFamily="2" charset="-78"/>
              </a:rPr>
              <a:t>در سوختگی‏های درجه 3 و سوختگی‏های الکتریکی ، بخصوص وقتی که دورتادور اندام را گرفتار ساخته </a:t>
            </a:r>
            <a:r>
              <a:rPr lang="fa-IR" sz="2400" dirty="0" smtClean="0">
                <a:solidFill>
                  <a:schemeClr val="tx1"/>
                </a:solidFill>
                <a:cs typeface="B Mitra" pitchFamily="2" charset="-78"/>
              </a:rPr>
              <a:t>است ، </a:t>
            </a:r>
            <a:r>
              <a:rPr lang="fa-IR" sz="2400" dirty="0" smtClean="0">
                <a:solidFill>
                  <a:schemeClr val="tx1"/>
                </a:solidFill>
                <a:cs typeface="B Mitra" pitchFamily="2" charset="-78"/>
              </a:rPr>
              <a:t>برای پیشگیری از اختلال گردش خون محیطی اندام </a:t>
            </a:r>
            <a:r>
              <a:rPr lang="fa-IR" sz="2400" dirty="0" smtClean="0">
                <a:solidFill>
                  <a:schemeClr val="tx1"/>
                </a:solidFill>
                <a:cs typeface="B Mitra" pitchFamily="2" charset="-78"/>
              </a:rPr>
              <a:t>مبتلا ، </a:t>
            </a:r>
            <a:r>
              <a:rPr lang="fa-IR" sz="2400" dirty="0" smtClean="0">
                <a:solidFill>
                  <a:schemeClr val="tx1"/>
                </a:solidFill>
                <a:cs typeface="B Mitra" pitchFamily="2" charset="-78"/>
              </a:rPr>
              <a:t>به اسکاروتومی نیاز می‏</a:t>
            </a:r>
            <a:r>
              <a:rPr lang="fa-IR" sz="2400" dirty="0" smtClean="0">
                <a:solidFill>
                  <a:schemeClr val="tx1"/>
                </a:solidFill>
                <a:cs typeface="B Mitra" pitchFamily="2" charset="-78"/>
              </a:rPr>
              <a:t>باشد</a:t>
            </a:r>
            <a:r>
              <a:rPr lang="en-US" sz="2400" dirty="0" smtClean="0">
                <a:solidFill>
                  <a:schemeClr val="tx1"/>
                </a:solidFill>
                <a:cs typeface="B Mitra" pitchFamily="2" charset="-78"/>
              </a:rPr>
              <a:t> </a:t>
            </a:r>
            <a:r>
              <a:rPr lang="fa-IR" sz="2400" dirty="0" smtClean="0">
                <a:solidFill>
                  <a:schemeClr val="tx1"/>
                </a:solidFill>
                <a:cs typeface="B Mitra" pitchFamily="2" charset="-78"/>
              </a:rPr>
              <a:t>. </a:t>
            </a:r>
            <a:endParaRPr lang="en-US" sz="2400" dirty="0" smtClean="0">
              <a:solidFill>
                <a:schemeClr val="tx1"/>
              </a:solidFill>
              <a:cs typeface="B Mitra" pitchFamily="2" charset="-78"/>
            </a:endParaRPr>
          </a:p>
          <a:p>
            <a:pPr algn="justLow" rtl="1"/>
            <a:r>
              <a:rPr lang="fa-IR" b="1" dirty="0" smtClean="0">
                <a:solidFill>
                  <a:srgbClr val="FF0000"/>
                </a:solidFill>
                <a:cs typeface="B Nazanin" pitchFamily="2" charset="-78"/>
              </a:rPr>
              <a:t>فاشیاتومی</a:t>
            </a:r>
            <a:r>
              <a:rPr lang="fa-IR" b="1" dirty="0" smtClean="0">
                <a:solidFill>
                  <a:srgbClr val="FF0000"/>
                </a:solidFill>
                <a:cs typeface="B Mehr" pitchFamily="2" charset="-78"/>
              </a:rPr>
              <a:t> </a:t>
            </a:r>
            <a:r>
              <a:rPr lang="en-US" b="1" dirty="0" err="1" smtClean="0">
                <a:solidFill>
                  <a:srgbClr val="FF0000"/>
                </a:solidFill>
                <a:cs typeface="B Mehr" pitchFamily="2" charset="-78"/>
              </a:rPr>
              <a:t>Fasciotomy</a:t>
            </a:r>
            <a:r>
              <a:rPr lang="en-US" b="1" dirty="0" smtClean="0">
                <a:solidFill>
                  <a:srgbClr val="FF0000"/>
                </a:solidFill>
                <a:cs typeface="B Mehr" pitchFamily="2" charset="-78"/>
              </a:rPr>
              <a:t> </a:t>
            </a:r>
            <a:endParaRPr lang="fa-IR" b="1" dirty="0" smtClean="0">
              <a:solidFill>
                <a:srgbClr val="FF0000"/>
              </a:solidFill>
              <a:cs typeface="B Mehr" pitchFamily="2" charset="-78"/>
            </a:endParaRPr>
          </a:p>
          <a:p>
            <a:pPr algn="r" rtl="1"/>
            <a:r>
              <a:rPr lang="fa-IR" sz="2400" dirty="0" smtClean="0">
                <a:solidFill>
                  <a:schemeClr val="tx1"/>
                </a:solidFill>
                <a:cs typeface="B Mitra" pitchFamily="2" charset="-78"/>
              </a:rPr>
              <a:t>باز کردن</a:t>
            </a:r>
            <a:r>
              <a:rPr lang="fa-IR" sz="2400" dirty="0" smtClean="0">
                <a:solidFill>
                  <a:schemeClr val="tx1"/>
                </a:solidFill>
                <a:cs typeface="B Mitra" pitchFamily="2" charset="-78"/>
              </a:rPr>
              <a:t> </a:t>
            </a:r>
            <a:r>
              <a:rPr lang="fa-IR" sz="2400" dirty="0" smtClean="0">
                <a:solidFill>
                  <a:schemeClr val="tx1"/>
                </a:solidFill>
                <a:cs typeface="B Mitra" pitchFamily="2" charset="-78"/>
              </a:rPr>
              <a:t>فاشیا در لایه های عمقی تر </a:t>
            </a:r>
            <a:r>
              <a:rPr lang="fa-IR" sz="2400" dirty="0" smtClean="0">
                <a:solidFill>
                  <a:schemeClr val="tx1"/>
                </a:solidFill>
                <a:cs typeface="B Mitra" pitchFamily="2" charset="-78"/>
              </a:rPr>
              <a:t>است</a:t>
            </a:r>
            <a:r>
              <a:rPr lang="fa-IR" sz="2800" dirty="0" smtClean="0">
                <a:solidFill>
                  <a:schemeClr val="tx1"/>
                </a:solidFill>
                <a:cs typeface="B Mitra" pitchFamily="2" charset="-78"/>
              </a:rPr>
              <a:t>.</a:t>
            </a:r>
            <a:endParaRPr lang="en-US" sz="2800" dirty="0" smtClean="0">
              <a:solidFill>
                <a:schemeClr val="tx1"/>
              </a:solidFill>
              <a:cs typeface="B Mitra" pitchFamily="2" charset="-78"/>
            </a:endParaRPr>
          </a:p>
          <a:p>
            <a:pPr rtl="1"/>
            <a:endParaRPr lang="fa-IR" dirty="0" smtClean="0">
              <a:solidFill>
                <a:schemeClr val="tx1"/>
              </a:solidFill>
            </a:endParaRPr>
          </a:p>
        </p:txBody>
      </p:sp>
      <p:pic>
        <p:nvPicPr>
          <p:cNvPr id="103426" name="Picture 2" descr="http://www.consortiumlibrary.org/arctichealth/frostbite/content/99.jpg"/>
          <p:cNvPicPr>
            <a:picLocks noChangeAspect="1" noChangeArrowheads="1"/>
          </p:cNvPicPr>
          <p:nvPr/>
        </p:nvPicPr>
        <p:blipFill>
          <a:blip r:embed="rId2" cstate="print"/>
          <a:srcRect/>
          <a:stretch>
            <a:fillRect/>
          </a:stretch>
        </p:blipFill>
        <p:spPr bwMode="auto">
          <a:xfrm>
            <a:off x="1828800" y="4114800"/>
            <a:ext cx="5486400" cy="2438400"/>
          </a:xfrm>
          <a:prstGeom prst="rect">
            <a:avLst/>
          </a:prstGeo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Rectangle 5"/>
          <p:cNvSpPr>
            <a:spLocks noGrp="1" noChangeArrowheads="1"/>
          </p:cNvSpPr>
          <p:nvPr>
            <p:ph type="title"/>
          </p:nvPr>
        </p:nvSpPr>
        <p:spPr/>
        <p:txBody>
          <a:bodyPr/>
          <a:lstStyle/>
          <a:p>
            <a:pPr eaLnBrk="1" hangingPunct="1">
              <a:defRPr/>
            </a:pPr>
            <a:r>
              <a:rPr lang="en-US" sz="6600" b="1" smtClean="0"/>
              <a:t>Incision Lines</a:t>
            </a:r>
          </a:p>
        </p:txBody>
      </p:sp>
      <p:pic>
        <p:nvPicPr>
          <p:cNvPr id="19459" name="Picture 4" descr="page_03a"/>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533400" y="1371600"/>
            <a:ext cx="7924800" cy="50292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14241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685800"/>
            <a:ext cx="8305800" cy="5562600"/>
          </a:xfrm>
          <a:solidFill>
            <a:schemeClr val="accent3">
              <a:lumMod val="20000"/>
              <a:lumOff val="80000"/>
            </a:schemeClr>
          </a:solidFill>
        </p:spPr>
        <p:txBody>
          <a:bodyPr>
            <a:normAutofit/>
          </a:bodyPr>
          <a:lstStyle/>
          <a:p>
            <a:r>
              <a:rPr lang="fa-IR" b="1" dirty="0">
                <a:solidFill>
                  <a:srgbClr val="FF0000"/>
                </a:solidFill>
                <a:cs typeface="B Titr" pitchFamily="2" charset="-78"/>
              </a:rPr>
              <a:t>تعویض پانسمان</a:t>
            </a:r>
            <a:endParaRPr lang="en-US" b="1" dirty="0">
              <a:solidFill>
                <a:srgbClr val="FF0000"/>
              </a:solidFill>
              <a:cs typeface="B Titr" pitchFamily="2" charset="-78"/>
            </a:endParaRPr>
          </a:p>
          <a:p>
            <a:pPr algn="r" rtl="1"/>
            <a:r>
              <a:rPr lang="fa-IR" dirty="0">
                <a:solidFill>
                  <a:schemeClr val="tx1"/>
                </a:solidFill>
                <a:cs typeface="B Nazanin" pitchFamily="2" charset="-78"/>
              </a:rPr>
              <a:t>1-تعویض پانسمان بهتر است </a:t>
            </a:r>
            <a:r>
              <a:rPr lang="fa-IR" dirty="0" smtClean="0">
                <a:solidFill>
                  <a:schemeClr val="tx1"/>
                </a:solidFill>
                <a:cs typeface="B Nazanin" pitchFamily="2" charset="-78"/>
              </a:rPr>
              <a:t>20 دقیقه بعد </a:t>
            </a:r>
            <a:r>
              <a:rPr lang="fa-IR" dirty="0">
                <a:solidFill>
                  <a:schemeClr val="tx1"/>
                </a:solidFill>
                <a:cs typeface="B Nazanin" pitchFamily="2" charset="-78"/>
              </a:rPr>
              <a:t>از تجویز مسکن صورت </a:t>
            </a:r>
            <a:r>
              <a:rPr lang="fa-IR" dirty="0" smtClean="0">
                <a:solidFill>
                  <a:schemeClr val="tx1"/>
                </a:solidFill>
                <a:cs typeface="B Nazanin" pitchFamily="2" charset="-78"/>
              </a:rPr>
              <a:t>گیرد .</a:t>
            </a:r>
            <a:endParaRPr lang="en-US" dirty="0">
              <a:solidFill>
                <a:schemeClr val="tx1"/>
              </a:solidFill>
              <a:cs typeface="B Nazanin" pitchFamily="2" charset="-78"/>
            </a:endParaRPr>
          </a:p>
          <a:p>
            <a:pPr algn="r" rtl="1"/>
            <a:r>
              <a:rPr lang="fa-IR" dirty="0" smtClean="0">
                <a:solidFill>
                  <a:schemeClr val="tx1"/>
                </a:solidFill>
                <a:cs typeface="B Nazanin" pitchFamily="2" charset="-78"/>
              </a:rPr>
              <a:t> 2-در </a:t>
            </a:r>
            <a:r>
              <a:rPr lang="fa-IR" dirty="0">
                <a:solidFill>
                  <a:schemeClr val="tx1"/>
                </a:solidFill>
                <a:cs typeface="B Nazanin" pitchFamily="2" charset="-78"/>
              </a:rPr>
              <a:t>هنگام </a:t>
            </a:r>
            <a:r>
              <a:rPr lang="fa-IR" dirty="0" smtClean="0">
                <a:solidFill>
                  <a:schemeClr val="tx1"/>
                </a:solidFill>
                <a:cs typeface="B Nazanin" pitchFamily="2" charset="-78"/>
              </a:rPr>
              <a:t>تعویض پانسمان باید واژه </a:t>
            </a:r>
            <a:r>
              <a:rPr lang="en-US" sz="4000" dirty="0" smtClean="0">
                <a:solidFill>
                  <a:srgbClr val="00B0F0"/>
                </a:solidFill>
                <a:cs typeface="B Nazanin" pitchFamily="2" charset="-78"/>
              </a:rPr>
              <a:t>TIME</a:t>
            </a:r>
            <a:r>
              <a:rPr lang="fa-IR" dirty="0" smtClean="0">
                <a:solidFill>
                  <a:schemeClr val="tx1"/>
                </a:solidFill>
                <a:cs typeface="B Nazanin" pitchFamily="2" charset="-78"/>
              </a:rPr>
              <a:t> را مد نظر داشت .</a:t>
            </a:r>
          </a:p>
          <a:p>
            <a:pPr algn="l" rtl="1"/>
            <a:r>
              <a:rPr lang="en-US" dirty="0" smtClean="0">
                <a:solidFill>
                  <a:schemeClr val="tx1"/>
                </a:solidFill>
                <a:cs typeface="B Nazanin" pitchFamily="2" charset="-78"/>
              </a:rPr>
              <a:t>T      </a:t>
            </a:r>
            <a:r>
              <a:rPr lang="en-US" dirty="0" smtClean="0">
                <a:solidFill>
                  <a:srgbClr val="FF0066"/>
                </a:solidFill>
                <a:cs typeface="B Nazanin" pitchFamily="2" charset="-78"/>
              </a:rPr>
              <a:t>T</a:t>
            </a:r>
            <a:r>
              <a:rPr lang="en-US" dirty="0" smtClean="0">
                <a:solidFill>
                  <a:schemeClr val="tx1"/>
                </a:solidFill>
                <a:cs typeface="B Nazanin" pitchFamily="2" charset="-78"/>
              </a:rPr>
              <a:t>issue</a:t>
            </a:r>
            <a:endParaRPr lang="en-US" dirty="0">
              <a:solidFill>
                <a:schemeClr val="tx1"/>
              </a:solidFill>
              <a:cs typeface="B Nazanin" pitchFamily="2" charset="-78"/>
            </a:endParaRPr>
          </a:p>
          <a:p>
            <a:pPr algn="l" rtl="1"/>
            <a:r>
              <a:rPr lang="en-US" dirty="0" smtClean="0">
                <a:solidFill>
                  <a:schemeClr val="tx1"/>
                </a:solidFill>
                <a:cs typeface="B Nazanin" pitchFamily="2" charset="-78"/>
              </a:rPr>
              <a:t>I      </a:t>
            </a:r>
            <a:r>
              <a:rPr lang="en-US" dirty="0" smtClean="0">
                <a:solidFill>
                  <a:srgbClr val="FF0066"/>
                </a:solidFill>
                <a:cs typeface="B Nazanin" pitchFamily="2" charset="-78"/>
              </a:rPr>
              <a:t>I</a:t>
            </a:r>
            <a:r>
              <a:rPr lang="en-US" dirty="0" smtClean="0">
                <a:solidFill>
                  <a:schemeClr val="tx1"/>
                </a:solidFill>
                <a:cs typeface="B Nazanin" pitchFamily="2" charset="-78"/>
              </a:rPr>
              <a:t>nfection</a:t>
            </a:r>
          </a:p>
          <a:p>
            <a:pPr algn="l" rtl="1"/>
            <a:r>
              <a:rPr lang="en-US" dirty="0" smtClean="0">
                <a:solidFill>
                  <a:schemeClr val="tx1"/>
                </a:solidFill>
                <a:cs typeface="B Nazanin" pitchFamily="2" charset="-78"/>
              </a:rPr>
              <a:t>M   </a:t>
            </a:r>
            <a:r>
              <a:rPr lang="en-US" dirty="0" smtClean="0">
                <a:solidFill>
                  <a:srgbClr val="FF0066"/>
                </a:solidFill>
                <a:cs typeface="B Nazanin" pitchFamily="2" charset="-78"/>
              </a:rPr>
              <a:t>M</a:t>
            </a:r>
            <a:r>
              <a:rPr lang="en-US" dirty="0" smtClean="0">
                <a:solidFill>
                  <a:schemeClr val="tx1"/>
                </a:solidFill>
                <a:cs typeface="B Nazanin" pitchFamily="2" charset="-78"/>
              </a:rPr>
              <a:t>oisture</a:t>
            </a:r>
          </a:p>
          <a:p>
            <a:pPr algn="l" rtl="1"/>
            <a:r>
              <a:rPr lang="en-US" dirty="0" smtClean="0">
                <a:solidFill>
                  <a:schemeClr val="tx1"/>
                </a:solidFill>
                <a:cs typeface="B Nazanin" pitchFamily="2" charset="-78"/>
              </a:rPr>
              <a:t>E     </a:t>
            </a:r>
            <a:r>
              <a:rPr lang="en-US" dirty="0" smtClean="0">
                <a:solidFill>
                  <a:srgbClr val="FF0066"/>
                </a:solidFill>
                <a:cs typeface="B Nazanin" pitchFamily="2" charset="-78"/>
              </a:rPr>
              <a:t>E</a:t>
            </a:r>
            <a:r>
              <a:rPr lang="en-US" dirty="0" smtClean="0">
                <a:solidFill>
                  <a:schemeClr val="tx1"/>
                </a:solidFill>
                <a:cs typeface="B Nazanin" pitchFamily="2" charset="-78"/>
              </a:rPr>
              <a:t>dge</a:t>
            </a:r>
            <a:endParaRPr lang="en-US" dirty="0">
              <a:solidFill>
                <a:schemeClr val="tx1"/>
              </a:solidFill>
              <a:cs typeface="B Nazanin" pitchFamily="2" charset="-78"/>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1"/>
            <a:ext cx="7772400" cy="838200"/>
          </a:xfrm>
        </p:spPr>
        <p:txBody>
          <a:bodyPr>
            <a:noAutofit/>
          </a:bodyPr>
          <a:lstStyle/>
          <a:p>
            <a:r>
              <a:rPr lang="fa-IR" sz="2800" b="1" dirty="0" smtClean="0">
                <a:cs typeface="B Nazanin" pitchFamily="2" charset="-78"/>
              </a:rPr>
              <a:t>پمادهای مورد استفاده در سوختگی</a:t>
            </a:r>
            <a:r>
              <a:rPr lang="en-US" sz="2800" b="1" dirty="0" smtClean="0">
                <a:cs typeface="B Mehr" pitchFamily="2" charset="-78"/>
              </a:rPr>
              <a:t/>
            </a:r>
            <a:br>
              <a:rPr lang="en-US" sz="2800" b="1" dirty="0" smtClean="0">
                <a:cs typeface="B Mehr" pitchFamily="2" charset="-78"/>
              </a:rPr>
            </a:br>
            <a:endParaRPr lang="en-US" sz="2800" b="1" dirty="0">
              <a:cs typeface="B Mehr" pitchFamily="2" charset="-78"/>
            </a:endParaRPr>
          </a:p>
        </p:txBody>
      </p:sp>
      <p:sp>
        <p:nvSpPr>
          <p:cNvPr id="3" name="Subtitle 2"/>
          <p:cNvSpPr>
            <a:spLocks noGrp="1"/>
          </p:cNvSpPr>
          <p:nvPr>
            <p:ph type="subTitle" idx="1"/>
          </p:nvPr>
        </p:nvSpPr>
        <p:spPr>
          <a:xfrm>
            <a:off x="381000" y="914400"/>
            <a:ext cx="8382000" cy="3733800"/>
          </a:xfrm>
          <a:ln w="57150" cmpd="dbl">
            <a:solidFill>
              <a:schemeClr val="tx2">
                <a:lumMod val="75000"/>
              </a:schemeClr>
            </a:solidFill>
          </a:ln>
        </p:spPr>
        <p:txBody>
          <a:bodyPr>
            <a:normAutofit fontScale="85000" lnSpcReduction="10000"/>
          </a:bodyPr>
          <a:lstStyle/>
          <a:p>
            <a:pPr rtl="1"/>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فیبرینولیزین یا پماد موضعی الیز</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Koodak" pitchFamily="2" charset="-78"/>
              </a:rPr>
              <a:t>ELASE</a:t>
            </a:r>
            <a:endPar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endParaRPr>
          </a:p>
          <a:p>
            <a:pPr algn="r" rtl="1"/>
            <a:r>
              <a:rPr lang="fa-IR" sz="2600" b="1" dirty="0" smtClean="0">
                <a:solidFill>
                  <a:srgbClr val="0000FF"/>
                </a:solidFill>
                <a:cs typeface="B Nazanin" pitchFamily="2" charset="-78"/>
              </a:rPr>
              <a:t>موارد مصرف</a:t>
            </a:r>
          </a:p>
          <a:p>
            <a:pPr algn="r" rtl="1"/>
            <a:r>
              <a:rPr lang="fa-IR" sz="2600" dirty="0" smtClean="0">
                <a:solidFill>
                  <a:schemeClr val="tx1"/>
                </a:solidFill>
                <a:cs typeface="B Nazanin" pitchFamily="2" charset="-78"/>
              </a:rPr>
              <a:t> به منظور برداشتن و زدودن بافت اسلاف ( فیبرین ) در سوختگی درجه2و3 استفاده می شود .</a:t>
            </a:r>
          </a:p>
          <a:p>
            <a:pPr algn="r" rtl="1"/>
            <a:r>
              <a:rPr lang="fa-IR" sz="2600" b="1" dirty="0" smtClean="0">
                <a:solidFill>
                  <a:srgbClr val="0000FF"/>
                </a:solidFill>
                <a:cs typeface="B Nazanin" pitchFamily="2" charset="-78"/>
              </a:rPr>
              <a:t>موارد منع مصرف</a:t>
            </a:r>
          </a:p>
          <a:p>
            <a:pPr algn="r" rtl="1"/>
            <a:r>
              <a:rPr lang="fa-IR" sz="2600" dirty="0" smtClean="0">
                <a:solidFill>
                  <a:schemeClr val="tx1"/>
                </a:solidFill>
                <a:cs typeface="B Nazanin" pitchFamily="2" charset="-78"/>
              </a:rPr>
              <a:t> درصورت وجود بیماری ترمبوآمبولیک مصرف نشود .</a:t>
            </a:r>
            <a:endParaRPr lang="en-US" sz="2600" dirty="0" smtClean="0">
              <a:solidFill>
                <a:schemeClr val="tx1"/>
              </a:solidFill>
              <a:cs typeface="B Nazanin" pitchFamily="2" charset="-78"/>
            </a:endParaRPr>
          </a:p>
          <a:p>
            <a:pPr algn="r" rtl="1"/>
            <a:endParaRPr lang="en-US" dirty="0" smtClean="0">
              <a:solidFill>
                <a:schemeClr val="tx1"/>
              </a:solidFill>
              <a:cs typeface="B Nazanin" pitchFamily="2" charset="-78"/>
            </a:endParaRPr>
          </a:p>
          <a:p>
            <a:pPr algn="r" rtl="1"/>
            <a:r>
              <a:rPr lang="fa-IR" dirty="0" smtClean="0">
                <a:solidFill>
                  <a:srgbClr val="A91D84"/>
                </a:solidFill>
                <a:cs typeface="B Nazanin" pitchFamily="2" charset="-78"/>
              </a:rPr>
              <a:t>توصیه:                                                                             </a:t>
            </a:r>
            <a:r>
              <a:rPr lang="en-US" dirty="0" smtClean="0">
                <a:solidFill>
                  <a:srgbClr val="A91D84"/>
                </a:solidFill>
                <a:cs typeface="B Nazanin" pitchFamily="2" charset="-78"/>
              </a:rPr>
              <a:t> </a:t>
            </a:r>
          </a:p>
          <a:p>
            <a:pPr algn="r" rtl="1"/>
            <a:r>
              <a:rPr lang="fa-IR" sz="2600" dirty="0" smtClean="0">
                <a:solidFill>
                  <a:schemeClr val="tx1"/>
                </a:solidFill>
                <a:cs typeface="B Nazanin" pitchFamily="2" charset="-78"/>
              </a:rPr>
              <a:t>1-بهتر است یک لایه نازک پماد به صورت موضعی روی زخم پوشانیده شود .</a:t>
            </a:r>
            <a:endParaRPr lang="en-US" sz="2600" dirty="0" smtClean="0">
              <a:solidFill>
                <a:schemeClr val="tx1"/>
              </a:solidFill>
              <a:cs typeface="B Nazanin" pitchFamily="2" charset="-78"/>
            </a:endParaRPr>
          </a:p>
          <a:p>
            <a:pPr algn="r" rtl="1"/>
            <a:r>
              <a:rPr lang="fa-IR" sz="2600" dirty="0" smtClean="0">
                <a:solidFill>
                  <a:schemeClr val="tx1"/>
                </a:solidFill>
                <a:cs typeface="B Nazanin" pitchFamily="2" charset="-78"/>
              </a:rPr>
              <a:t>2-در هر بار تجویز قبل از استفاده از پماد شستشوی موضعی با آب انجام شود .</a:t>
            </a:r>
            <a:endParaRPr lang="en-US" sz="2600" dirty="0" smtClean="0">
              <a:solidFill>
                <a:schemeClr val="tx1"/>
              </a:solidFill>
              <a:cs typeface="B Nazanin" pitchFamily="2" charset="-78"/>
            </a:endParaRPr>
          </a:p>
          <a:p>
            <a:endParaRPr lang="en-US" dirty="0">
              <a:solidFill>
                <a:schemeClr val="tx1"/>
              </a:solidFill>
              <a:cs typeface="B Koodak" pitchFamily="2" charset="-78"/>
            </a:endParaRPr>
          </a:p>
        </p:txBody>
      </p:sp>
      <p:pic>
        <p:nvPicPr>
          <p:cNvPr id="4" name="Picture 3" descr="http://www.iranfacelift.net/sites/default/files/elase.jpg"/>
          <p:cNvPicPr/>
          <p:nvPr/>
        </p:nvPicPr>
        <p:blipFill>
          <a:blip r:embed="rId2" cstate="print"/>
          <a:srcRect/>
          <a:stretch>
            <a:fillRect/>
          </a:stretch>
        </p:blipFill>
        <p:spPr bwMode="auto">
          <a:xfrm>
            <a:off x="2438400" y="5562600"/>
            <a:ext cx="36576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algn="r" rtl="1"/>
            <a:r>
              <a:rPr lang="fa-IR" sz="2400" dirty="0">
                <a:solidFill>
                  <a:schemeClr val="accent4">
                    <a:lumMod val="50000"/>
                  </a:schemeClr>
                </a:solidFill>
                <a:cs typeface="B Nazanin" pitchFamily="2" charset="-78"/>
              </a:rPr>
              <a:t>ناحيه </a:t>
            </a:r>
            <a:r>
              <a:rPr lang="fa-IR" sz="2400" dirty="0">
                <a:solidFill>
                  <a:srgbClr val="C00000"/>
                </a:solidFill>
                <a:cs typeface="B Nazanin" pitchFamily="2" charset="-78"/>
              </a:rPr>
              <a:t>كوآگولاسيون</a:t>
            </a:r>
            <a:r>
              <a:rPr lang="fa-IR" sz="2400" dirty="0">
                <a:solidFill>
                  <a:schemeClr val="accent4">
                    <a:lumMod val="50000"/>
                  </a:schemeClr>
                </a:solidFill>
                <a:cs typeface="B Nazanin" pitchFamily="2" charset="-78"/>
              </a:rPr>
              <a:t> يا</a:t>
            </a:r>
            <a:r>
              <a:rPr lang="fa-IR" sz="2400" dirty="0">
                <a:solidFill>
                  <a:srgbClr val="FF0000"/>
                </a:solidFill>
                <a:cs typeface="B Nazanin" pitchFamily="2" charset="-78"/>
              </a:rPr>
              <a:t> </a:t>
            </a:r>
            <a:r>
              <a:rPr lang="fa-IR" sz="2400" dirty="0">
                <a:solidFill>
                  <a:srgbClr val="C00000"/>
                </a:solidFill>
                <a:cs typeface="B Nazanin" pitchFamily="2" charset="-78"/>
              </a:rPr>
              <a:t>نكروز</a:t>
            </a:r>
            <a:r>
              <a:rPr lang="fa-IR" sz="2400" dirty="0">
                <a:solidFill>
                  <a:srgbClr val="FF0000"/>
                </a:solidFill>
                <a:cs typeface="B Nazanin" pitchFamily="2" charset="-78"/>
              </a:rPr>
              <a:t> </a:t>
            </a:r>
            <a:r>
              <a:rPr lang="fa-IR" sz="2400" dirty="0">
                <a:solidFill>
                  <a:schemeClr val="accent4">
                    <a:lumMod val="50000"/>
                  </a:schemeClr>
                </a:solidFill>
                <a:cs typeface="B Nazanin" pitchFamily="2" charset="-78"/>
              </a:rPr>
              <a:t>ناحيه مركزي آسيب سوختگي است كه در آن بيشترين آسيب ايجاد شده است </a:t>
            </a:r>
            <a:r>
              <a:rPr lang="fa-IR" sz="2400" dirty="0" smtClean="0">
                <a:solidFill>
                  <a:schemeClr val="accent4">
                    <a:lumMod val="50000"/>
                  </a:schemeClr>
                </a:solidFill>
                <a:cs typeface="B Nazanin" pitchFamily="2" charset="-78"/>
              </a:rPr>
              <a:t>. ناحیه </a:t>
            </a:r>
            <a:r>
              <a:rPr lang="fa-IR" sz="2400" dirty="0">
                <a:solidFill>
                  <a:schemeClr val="accent4">
                    <a:lumMod val="50000"/>
                  </a:schemeClr>
                </a:solidFill>
                <a:cs typeface="B Nazanin" pitchFamily="2" charset="-78"/>
              </a:rPr>
              <a:t>مرکزی زخم سوختگی بیشترین تماس را با منبع حرارتی داشته است و با نکروز سلولی مشخص می شود . بنابراین این ناحیه را ناحیه انعقاد می نامند که در آن نکروز کامل رخ داده و غیر قابل برگشت </a:t>
            </a:r>
            <a:r>
              <a:rPr lang="fa-IR" sz="2400" dirty="0" smtClean="0">
                <a:solidFill>
                  <a:schemeClr val="accent4">
                    <a:lumMod val="50000"/>
                  </a:schemeClr>
                </a:solidFill>
                <a:cs typeface="B Nazanin" pitchFamily="2" charset="-78"/>
              </a:rPr>
              <a:t>است .</a:t>
            </a:r>
            <a:endParaRPr lang="en-US" sz="2400" dirty="0">
              <a:solidFill>
                <a:schemeClr val="accent4">
                  <a:lumMod val="50000"/>
                </a:schemeClr>
              </a:solidFill>
              <a:cs typeface="B Nazanin" pitchFamily="2" charset="-78"/>
            </a:endParaRPr>
          </a:p>
          <a:p>
            <a:pPr algn="r" rtl="1"/>
            <a:r>
              <a:rPr lang="fa-IR" sz="2400" dirty="0">
                <a:solidFill>
                  <a:srgbClr val="002060"/>
                </a:solidFill>
                <a:cs typeface="B Nazanin" pitchFamily="2" charset="-78"/>
              </a:rPr>
              <a:t>ناحيه </a:t>
            </a:r>
            <a:r>
              <a:rPr lang="fa-IR" sz="2400" dirty="0">
                <a:solidFill>
                  <a:schemeClr val="accent6">
                    <a:lumMod val="50000"/>
                  </a:schemeClr>
                </a:solidFill>
                <a:cs typeface="B Nazanin" pitchFamily="2" charset="-78"/>
              </a:rPr>
              <a:t>استاز</a:t>
            </a:r>
            <a:r>
              <a:rPr lang="fa-IR" sz="2400" dirty="0">
                <a:solidFill>
                  <a:srgbClr val="002060"/>
                </a:solidFill>
                <a:cs typeface="B Nazanin" pitchFamily="2" charset="-78"/>
              </a:rPr>
              <a:t> ، منطقه</a:t>
            </a:r>
            <a:r>
              <a:rPr lang="fa-IR" sz="2400" dirty="0">
                <a:solidFill>
                  <a:schemeClr val="accent6">
                    <a:lumMod val="50000"/>
                  </a:schemeClr>
                </a:solidFill>
                <a:cs typeface="B Nazanin" pitchFamily="2" charset="-78"/>
              </a:rPr>
              <a:t> ايسكمي </a:t>
            </a:r>
            <a:r>
              <a:rPr lang="fa-IR" sz="2400" dirty="0">
                <a:solidFill>
                  <a:srgbClr val="002060"/>
                </a:solidFill>
                <a:cs typeface="B Nazanin" pitchFamily="2" charset="-78"/>
              </a:rPr>
              <a:t>است و در خارج ناحيه نكروز قرار دارد . این قسمت بلافاصله ناحیه انعقاد را احاطه کرده است . به این ناحیه آسیب متوسطی وارد شده است و خونرسانی بافتی کاهش یافته </a:t>
            </a:r>
            <a:r>
              <a:rPr lang="fa-IR" sz="2400" dirty="0" smtClean="0">
                <a:solidFill>
                  <a:srgbClr val="002060"/>
                </a:solidFill>
                <a:cs typeface="B Nazanin" pitchFamily="2" charset="-78"/>
              </a:rPr>
              <a:t>است . </a:t>
            </a:r>
            <a:r>
              <a:rPr lang="fa-IR" sz="2400" dirty="0">
                <a:solidFill>
                  <a:srgbClr val="002060"/>
                </a:solidFill>
                <a:cs typeface="B Nazanin" pitchFamily="2" charset="-78"/>
              </a:rPr>
              <a:t>بر اساس کیفیت مراقبت از زخم و شرایط محیطی این ناحیه ممکن است به سمت تغییرات غیر قابل برگشت رفته یا بهبود یابد . اقدامات حمايتي اوليه مي تواند روي اين ناحيه موثر باشد .</a:t>
            </a:r>
            <a:endParaRPr lang="en-US" sz="2400" dirty="0">
              <a:solidFill>
                <a:srgbClr val="002060"/>
              </a:solidFill>
              <a:cs typeface="B Nazanin" pitchFamily="2" charset="-78"/>
            </a:endParaRPr>
          </a:p>
          <a:p>
            <a:pPr algn="r" rtl="1"/>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886200"/>
            <a:ext cx="4340130" cy="2590800"/>
          </a:xfrm>
          <a:prstGeom prst="rect">
            <a:avLst/>
          </a:prstGeom>
        </p:spPr>
      </p:pic>
    </p:spTree>
    <p:extLst>
      <p:ext uri="{BB962C8B-B14F-4D97-AF65-F5344CB8AC3E}">
        <p14:creationId xmlns:p14="http://schemas.microsoft.com/office/powerpoint/2010/main" val="320167769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685800"/>
            <a:ext cx="8229600" cy="6019800"/>
          </a:xfrm>
          <a:ln w="38100">
            <a:solidFill>
              <a:schemeClr val="accent6">
                <a:lumMod val="50000"/>
              </a:schemeClr>
            </a:solidFill>
          </a:ln>
        </p:spPr>
        <p:txBody>
          <a:bodyPr>
            <a:normAutofit/>
          </a:bodyPr>
          <a:lstStyle/>
          <a:p>
            <a:pPr algn="r"/>
            <a:r>
              <a:rPr lang="fa-IR" sz="3000" dirty="0" smtClean="0">
                <a:solidFill>
                  <a:srgbClr val="C00000"/>
                </a:solidFill>
                <a:cs typeface="B Nazanin" pitchFamily="2" charset="-78"/>
              </a:rPr>
              <a:t>پماد سیلور سولفازیادین یا فلامایزین : </a:t>
            </a:r>
            <a:r>
              <a:rPr lang="fa-IR" sz="2400" dirty="0" smtClean="0">
                <a:solidFill>
                  <a:schemeClr val="tx1"/>
                </a:solidFill>
                <a:cs typeface="B Nazanin" pitchFamily="2" charset="-78"/>
              </a:rPr>
              <a:t>آنتی</a:t>
            </a:r>
            <a:r>
              <a:rPr lang="fa-IR" sz="2400" dirty="0" smtClean="0">
                <a:solidFill>
                  <a:srgbClr val="C00000"/>
                </a:solidFill>
                <a:cs typeface="B Nazanin" pitchFamily="2" charset="-78"/>
              </a:rPr>
              <a:t> </a:t>
            </a:r>
            <a:r>
              <a:rPr lang="fa-IR" sz="2400" dirty="0" smtClean="0">
                <a:solidFill>
                  <a:schemeClr val="tx1"/>
                </a:solidFill>
                <a:cs typeface="B Nazanin" pitchFamily="2" charset="-78"/>
              </a:rPr>
              <a:t>بیوتیک وسیع الطیف و از گروه سولفونامیدها است.</a:t>
            </a:r>
            <a:endParaRPr lang="en-US" sz="3000" dirty="0" smtClean="0">
              <a:solidFill>
                <a:schemeClr val="tx1"/>
              </a:solidFill>
              <a:cs typeface="B Nazanin" pitchFamily="2" charset="-78"/>
            </a:endParaRPr>
          </a:p>
          <a:p>
            <a:pPr algn="r" rtl="1"/>
            <a:r>
              <a:rPr lang="fa-IR" sz="3000" dirty="0" smtClean="0">
                <a:solidFill>
                  <a:schemeClr val="accent6">
                    <a:lumMod val="75000"/>
                  </a:schemeClr>
                </a:solidFill>
                <a:cs typeface="B Nazanin" pitchFamily="2" charset="-78"/>
              </a:rPr>
              <a:t>موارد منع مصرف: </a:t>
            </a:r>
            <a:r>
              <a:rPr lang="fa-IR" sz="2400" dirty="0" smtClean="0">
                <a:solidFill>
                  <a:schemeClr val="tx1"/>
                </a:solidFill>
                <a:cs typeface="B Nazanin" pitchFamily="2" charset="-78"/>
              </a:rPr>
              <a:t>در</a:t>
            </a:r>
            <a:r>
              <a:rPr lang="fa-IR" sz="2400" dirty="0" smtClean="0">
                <a:solidFill>
                  <a:schemeClr val="accent6">
                    <a:lumMod val="75000"/>
                  </a:schemeClr>
                </a:solidFill>
                <a:cs typeface="B Nazanin" pitchFamily="2" charset="-78"/>
              </a:rPr>
              <a:t> </a:t>
            </a:r>
            <a:r>
              <a:rPr lang="fa-IR" sz="2400" dirty="0" smtClean="0">
                <a:solidFill>
                  <a:schemeClr val="tx1"/>
                </a:solidFill>
                <a:cs typeface="B Nazanin" pitchFamily="2" charset="-78"/>
              </a:rPr>
              <a:t>نوزادان نارس و نوزادان کمتر از یک ماه (به </a:t>
            </a:r>
            <a:r>
              <a:rPr lang="fa-IR" sz="2400" dirty="0">
                <a:solidFill>
                  <a:schemeClr val="tx1"/>
                </a:solidFill>
                <a:cs typeface="B Nazanin" pitchFamily="2" charset="-78"/>
              </a:rPr>
              <a:t>دلیل </a:t>
            </a:r>
            <a:r>
              <a:rPr lang="fa-IR" sz="2400" dirty="0" smtClean="0">
                <a:solidFill>
                  <a:schemeClr val="tx1"/>
                </a:solidFill>
                <a:cs typeface="B Nazanin" pitchFamily="2" charset="-78"/>
              </a:rPr>
              <a:t>احتمال ایجادکرینکتروس) و اطراف لبها نباید </a:t>
            </a:r>
            <a:r>
              <a:rPr lang="fa-IR" sz="2400" dirty="0">
                <a:solidFill>
                  <a:schemeClr val="tx1"/>
                </a:solidFill>
                <a:cs typeface="B Nazanin" pitchFamily="2" charset="-78"/>
              </a:rPr>
              <a:t>استفاده </a:t>
            </a:r>
            <a:r>
              <a:rPr lang="fa-IR" sz="2400" dirty="0" smtClean="0">
                <a:solidFill>
                  <a:schemeClr val="tx1"/>
                </a:solidFill>
                <a:cs typeface="B Nazanin" pitchFamily="2" charset="-78"/>
              </a:rPr>
              <a:t>شود . مصرف </a:t>
            </a:r>
            <a:r>
              <a:rPr lang="fa-IR" sz="2400" dirty="0">
                <a:solidFill>
                  <a:schemeClr val="tx1"/>
                </a:solidFill>
                <a:cs typeface="B Nazanin" pitchFamily="2" charset="-78"/>
              </a:rPr>
              <a:t>این پماد در 3 ماه سوم </a:t>
            </a:r>
            <a:r>
              <a:rPr lang="fa-IR" sz="2400" dirty="0" smtClean="0">
                <a:solidFill>
                  <a:schemeClr val="tx1"/>
                </a:solidFill>
                <a:cs typeface="B Nazanin" pitchFamily="2" charset="-78"/>
              </a:rPr>
              <a:t>بارداری نیز اکیداً </a:t>
            </a:r>
            <a:r>
              <a:rPr lang="fa-IR" sz="2400" dirty="0">
                <a:solidFill>
                  <a:schemeClr val="tx1"/>
                </a:solidFill>
                <a:cs typeface="B Nazanin" pitchFamily="2" charset="-78"/>
              </a:rPr>
              <a:t>ممنوع است و باعث مرگ یا </a:t>
            </a:r>
            <a:r>
              <a:rPr lang="fa-IR" sz="2400" dirty="0" smtClean="0">
                <a:solidFill>
                  <a:schemeClr val="tx1"/>
                </a:solidFill>
                <a:cs typeface="B Nazanin" pitchFamily="2" charset="-78"/>
              </a:rPr>
              <a:t>نقص عضو</a:t>
            </a:r>
            <a:r>
              <a:rPr lang="en-US" sz="2400" dirty="0">
                <a:solidFill>
                  <a:schemeClr val="tx1"/>
                </a:solidFill>
                <a:cs typeface="B Nazanin" pitchFamily="2" charset="-78"/>
              </a:rPr>
              <a:t> </a:t>
            </a:r>
            <a:r>
              <a:rPr lang="fa-IR" sz="2400" dirty="0" smtClean="0">
                <a:solidFill>
                  <a:schemeClr val="tx1"/>
                </a:solidFill>
                <a:cs typeface="B Nazanin" pitchFamily="2" charset="-78"/>
              </a:rPr>
              <a:t>جنین </a:t>
            </a:r>
            <a:r>
              <a:rPr lang="fa-IR" sz="2400" dirty="0">
                <a:solidFill>
                  <a:schemeClr val="tx1"/>
                </a:solidFill>
                <a:cs typeface="B Nazanin" pitchFamily="2" charset="-78"/>
              </a:rPr>
              <a:t>می </a:t>
            </a:r>
            <a:r>
              <a:rPr lang="fa-IR" sz="2400" dirty="0" smtClean="0">
                <a:solidFill>
                  <a:schemeClr val="tx1"/>
                </a:solidFill>
                <a:cs typeface="B Nazanin" pitchFamily="2" charset="-78"/>
              </a:rPr>
              <a:t>گردد .</a:t>
            </a:r>
            <a:endParaRPr lang="en-US" sz="2400" dirty="0" smtClean="0">
              <a:solidFill>
                <a:schemeClr val="tx1"/>
              </a:solidFill>
              <a:cs typeface="B Nazanin" pitchFamily="2" charset="-78"/>
            </a:endParaRPr>
          </a:p>
          <a:p>
            <a:pPr algn="r"/>
            <a:r>
              <a:rPr lang="fa-IR" sz="3000" dirty="0" smtClean="0">
                <a:solidFill>
                  <a:schemeClr val="accent6">
                    <a:lumMod val="75000"/>
                  </a:schemeClr>
                </a:solidFill>
                <a:cs typeface="B Nazanin" pitchFamily="2" charset="-78"/>
              </a:rPr>
              <a:t>موارد مصرف: </a:t>
            </a:r>
            <a:r>
              <a:rPr lang="fa-IR" sz="2400" dirty="0" smtClean="0">
                <a:solidFill>
                  <a:schemeClr val="tx1"/>
                </a:solidFill>
                <a:cs typeface="B Nazanin" pitchFamily="2" charset="-78"/>
              </a:rPr>
              <a:t>بعد از پوشیدن دستکش استریل 5/1 میلی متر از کرم 1 تا 2 بار با نظر پزشک معالج استفاده می شود .</a:t>
            </a:r>
            <a:endParaRPr lang="en-US" sz="2400" dirty="0" smtClean="0">
              <a:solidFill>
                <a:schemeClr val="tx1"/>
              </a:solidFill>
              <a:cs typeface="B Nazanin" pitchFamily="2" charset="-78"/>
            </a:endParaRPr>
          </a:p>
          <a:p>
            <a:pPr algn="r"/>
            <a:r>
              <a:rPr lang="fa-IR" sz="2400" dirty="0" smtClean="0">
                <a:solidFill>
                  <a:schemeClr val="tx1"/>
                </a:solidFill>
                <a:cs typeface="B Nazanin" pitchFamily="2" charset="-78"/>
              </a:rPr>
              <a:t>عوارض جانبی شامل  </a:t>
            </a:r>
            <a:r>
              <a:rPr lang="fa-IR" sz="2400" dirty="0" smtClean="0">
                <a:solidFill>
                  <a:schemeClr val="tx1"/>
                </a:solidFill>
                <a:cs typeface="B Nazanin" pitchFamily="2" charset="-78"/>
              </a:rPr>
              <a:t>سوزش ، </a:t>
            </a:r>
            <a:r>
              <a:rPr lang="fa-IR" sz="2400" dirty="0" smtClean="0">
                <a:solidFill>
                  <a:schemeClr val="tx1"/>
                </a:solidFill>
                <a:cs typeface="B Nazanin" pitchFamily="2" charset="-78"/>
              </a:rPr>
              <a:t>خارش ، </a:t>
            </a:r>
            <a:r>
              <a:rPr lang="fa-IR" sz="2400" dirty="0" smtClean="0">
                <a:solidFill>
                  <a:schemeClr val="tx1"/>
                </a:solidFill>
                <a:cs typeface="B Nazanin" pitchFamily="2" charset="-78"/>
              </a:rPr>
              <a:t>راش های پوستی قرمز رنگ </a:t>
            </a:r>
            <a:r>
              <a:rPr lang="fa-IR" sz="2400" dirty="0" smtClean="0">
                <a:solidFill>
                  <a:schemeClr val="tx1"/>
                </a:solidFill>
                <a:cs typeface="B Nazanin" pitchFamily="2" charset="-78"/>
              </a:rPr>
              <a:t>و </a:t>
            </a:r>
            <a:r>
              <a:rPr lang="fa-IR" sz="2400" dirty="0" smtClean="0">
                <a:solidFill>
                  <a:schemeClr val="tx1"/>
                </a:solidFill>
                <a:cs typeface="B Nazanin" pitchFamily="2" charset="-78"/>
              </a:rPr>
              <a:t>لوکوپنی </a:t>
            </a:r>
            <a:r>
              <a:rPr lang="fa-IR" sz="2400" dirty="0" smtClean="0">
                <a:solidFill>
                  <a:schemeClr val="tx1"/>
                </a:solidFill>
                <a:cs typeface="B Nazanin" pitchFamily="2" charset="-78"/>
              </a:rPr>
              <a:t>برگشت پذیر می باشد .</a:t>
            </a:r>
            <a:endParaRPr lang="en-US" sz="2400" dirty="0" smtClean="0">
              <a:solidFill>
                <a:schemeClr val="tx1"/>
              </a:solidFill>
              <a:cs typeface="B Nazanin" pitchFamily="2" charset="-78"/>
            </a:endParaRPr>
          </a:p>
          <a:p>
            <a:pPr algn="r"/>
            <a:endParaRPr lang="en-US" sz="3000" dirty="0" smtClean="0">
              <a:solidFill>
                <a:schemeClr val="tx1"/>
              </a:solidFill>
              <a:cs typeface="B Nazanin" pitchFamily="2" charset="-78"/>
            </a:endParaRPr>
          </a:p>
          <a:p>
            <a:endParaRPr lang="en-US" dirty="0">
              <a:solidFill>
                <a:schemeClr val="tx1"/>
              </a:solidFill>
              <a:cs typeface="B Koodak" pitchFamily="2" charset="-78"/>
            </a:endParaRPr>
          </a:p>
        </p:txBody>
      </p:sp>
      <p:pic>
        <p:nvPicPr>
          <p:cNvPr id="4" name="Picture 3" descr="C:\Documents and Settings\nemoonehkeifiat\My Documents\My Pictures\images_product_79_flamexin-bf.jpg"/>
          <p:cNvPicPr/>
          <p:nvPr/>
        </p:nvPicPr>
        <p:blipFill>
          <a:blip r:embed="rId2" cstate="print"/>
          <a:srcRect/>
          <a:stretch>
            <a:fillRect/>
          </a:stretch>
        </p:blipFill>
        <p:spPr bwMode="auto">
          <a:xfrm>
            <a:off x="765629" y="4876800"/>
            <a:ext cx="3577771"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48200" y="228600"/>
            <a:ext cx="4267200" cy="6324600"/>
          </a:xfrm>
          <a:ln>
            <a:solidFill>
              <a:schemeClr val="tx2">
                <a:lumMod val="60000"/>
                <a:lumOff val="40000"/>
              </a:schemeClr>
            </a:solidFill>
          </a:ln>
        </p:spPr>
        <p:txBody>
          <a:bodyPr>
            <a:normAutofit/>
          </a:bodyPr>
          <a:lstStyle/>
          <a:p>
            <a:pPr rtl="1"/>
            <a:r>
              <a:rPr lang="fa-IR" sz="2800" b="1" dirty="0" smtClean="0">
                <a:solidFill>
                  <a:srgbClr val="C00000"/>
                </a:solidFill>
                <a:cs typeface="B Titr" pitchFamily="2" charset="-78"/>
              </a:rPr>
              <a:t>پماد نیتروفورازون یا فورانیت</a:t>
            </a:r>
            <a:endParaRPr lang="en-US" sz="2800" b="1" dirty="0" smtClean="0">
              <a:solidFill>
                <a:srgbClr val="C00000"/>
              </a:solidFill>
              <a:cs typeface="B Titr" pitchFamily="2" charset="-78"/>
            </a:endParaRPr>
          </a:p>
          <a:p>
            <a:pPr algn="r" rtl="1"/>
            <a:r>
              <a:rPr lang="fa-IR" sz="2400" b="1" dirty="0" smtClean="0">
                <a:solidFill>
                  <a:schemeClr val="tx1"/>
                </a:solidFill>
                <a:cs typeface="B Nazanin" pitchFamily="2" charset="-78"/>
              </a:rPr>
              <a:t>موارد مصرف</a:t>
            </a:r>
          </a:p>
          <a:p>
            <a:pPr algn="r" rtl="1"/>
            <a:r>
              <a:rPr lang="fa-IR" sz="2400" dirty="0" smtClean="0">
                <a:solidFill>
                  <a:schemeClr val="tx2">
                    <a:lumMod val="75000"/>
                  </a:schemeClr>
                </a:solidFill>
                <a:cs typeface="B Nazanin" pitchFamily="2" charset="-78"/>
              </a:rPr>
              <a:t>جزء آنتی بیوتیک هایی می باشد که به صورت موضعی در سوختگی درجه 2و3 استفاده می شود .</a:t>
            </a:r>
            <a:endParaRPr lang="en-US" sz="2400" dirty="0" smtClean="0">
              <a:solidFill>
                <a:schemeClr val="tx2">
                  <a:lumMod val="75000"/>
                </a:schemeClr>
              </a:solidFill>
              <a:cs typeface="B Nazanin" pitchFamily="2" charset="-78"/>
            </a:endParaRPr>
          </a:p>
          <a:p>
            <a:pPr algn="r" rtl="1"/>
            <a:r>
              <a:rPr lang="fa-IR" sz="2400" b="1" dirty="0" smtClean="0">
                <a:solidFill>
                  <a:schemeClr val="tx1"/>
                </a:solidFill>
                <a:cs typeface="B Nazanin" pitchFamily="2" charset="-78"/>
              </a:rPr>
              <a:t>عوارض جانبی</a:t>
            </a:r>
          </a:p>
          <a:p>
            <a:pPr algn="r" rtl="1"/>
            <a:r>
              <a:rPr lang="fa-IR" sz="2400" dirty="0" smtClean="0">
                <a:solidFill>
                  <a:schemeClr val="tx2">
                    <a:lumMod val="75000"/>
                  </a:schemeClr>
                </a:solidFill>
                <a:cs typeface="B Nazanin" pitchFamily="2" charset="-78"/>
              </a:rPr>
              <a:t>حساس</a:t>
            </a:r>
            <a:r>
              <a:rPr lang="fa-IR" sz="2400" dirty="0" smtClean="0">
                <a:solidFill>
                  <a:schemeClr val="tx1"/>
                </a:solidFill>
                <a:cs typeface="B Nazanin" pitchFamily="2" charset="-78"/>
              </a:rPr>
              <a:t> </a:t>
            </a:r>
            <a:r>
              <a:rPr lang="fa-IR" sz="2400" dirty="0" smtClean="0">
                <a:solidFill>
                  <a:schemeClr val="tx2">
                    <a:lumMod val="75000"/>
                  </a:schemeClr>
                </a:solidFill>
                <a:cs typeface="B Nazanin" pitchFamily="2" charset="-78"/>
              </a:rPr>
              <a:t>شدن پوست و بروز واکنش آلرژیک(درماتیت تماسی) </a:t>
            </a:r>
          </a:p>
          <a:p>
            <a:endParaRPr lang="en-US" dirty="0">
              <a:solidFill>
                <a:schemeClr val="tx1"/>
              </a:solidFill>
            </a:endParaRPr>
          </a:p>
        </p:txBody>
      </p:sp>
      <p:pic>
        <p:nvPicPr>
          <p:cNvPr id="1027" name="Picture 3" descr="C:\Documents and Settings\nemoonehkeifiat\My Documents\My Pictures\Nitrofurazon F.jpg"/>
          <p:cNvPicPr>
            <a:picLocks noChangeAspect="1" noChangeArrowheads="1"/>
          </p:cNvPicPr>
          <p:nvPr/>
        </p:nvPicPr>
        <p:blipFill>
          <a:blip r:embed="rId2" cstate="print"/>
          <a:srcRect/>
          <a:stretch>
            <a:fillRect/>
          </a:stretch>
        </p:blipFill>
        <p:spPr bwMode="auto">
          <a:xfrm>
            <a:off x="5181600" y="4114800"/>
            <a:ext cx="3429000"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Subtitle 2"/>
          <p:cNvSpPr txBox="1">
            <a:spLocks/>
          </p:cNvSpPr>
          <p:nvPr/>
        </p:nvSpPr>
        <p:spPr>
          <a:xfrm>
            <a:off x="228600" y="228600"/>
            <a:ext cx="4267200" cy="6324600"/>
          </a:xfrm>
          <a:prstGeom prst="rect">
            <a:avLst/>
          </a:prstGeom>
          <a:ln>
            <a:solidFill>
              <a:schemeClr val="tx2">
                <a:lumMod val="60000"/>
                <a:lumOff val="40000"/>
              </a:schemeClr>
            </a:solidFill>
          </a:ln>
        </p:spPr>
        <p:txBody>
          <a:bodyPr vert="horz" lIns="91440" tIns="45720" rIns="91440" bIns="45720" rtlCol="0">
            <a:normAutofit/>
          </a:bodyPr>
          <a:lstStyle/>
          <a:p>
            <a:pPr algn="r" rtl="1"/>
            <a:r>
              <a:rPr lang="fa-IR" sz="2800" b="1" dirty="0" smtClean="0">
                <a:solidFill>
                  <a:schemeClr val="tx2">
                    <a:lumMod val="75000"/>
                  </a:schemeClr>
                </a:solidFill>
                <a:cs typeface="B Titr" pitchFamily="2" charset="-78"/>
              </a:rPr>
              <a:t>پماد موپیروسین</a:t>
            </a:r>
            <a:endParaRPr lang="en-US" sz="2800" b="1" dirty="0" smtClean="0">
              <a:solidFill>
                <a:schemeClr val="tx2">
                  <a:lumMod val="75000"/>
                </a:schemeClr>
              </a:solidFill>
              <a:cs typeface="B Titr" pitchFamily="2" charset="-78"/>
            </a:endParaRPr>
          </a:p>
          <a:p>
            <a:pPr algn="r" rtl="1"/>
            <a:r>
              <a:rPr lang="fa-IR" sz="2400" b="1" dirty="0" smtClean="0">
                <a:solidFill>
                  <a:srgbClr val="C00000"/>
                </a:solidFill>
                <a:cs typeface="B Nazanin" pitchFamily="2" charset="-78"/>
              </a:rPr>
              <a:t>موارد مصرف</a:t>
            </a:r>
          </a:p>
          <a:p>
            <a:pPr algn="r" rtl="1"/>
            <a:r>
              <a:rPr lang="fa-IR" sz="2400" dirty="0" smtClean="0">
                <a:cs typeface="B Nazanin" pitchFamily="2" charset="-78"/>
              </a:rPr>
              <a:t>آنتی بیوتیک علیه سوشهای استافیلوکوک آرئوس و استرپتوکوک پیوژن موثر است .</a:t>
            </a:r>
            <a:endParaRPr lang="en-US" sz="2400" dirty="0" smtClean="0">
              <a:cs typeface="B Nazanin" pitchFamily="2" charset="-78"/>
            </a:endParaRPr>
          </a:p>
          <a:p>
            <a:pPr algn="r" rtl="1"/>
            <a:r>
              <a:rPr lang="fa-IR" sz="2400" b="1" dirty="0" smtClean="0">
                <a:solidFill>
                  <a:srgbClr val="C00000"/>
                </a:solidFill>
                <a:cs typeface="B Nazanin" pitchFamily="2" charset="-78"/>
              </a:rPr>
              <a:t>عوارض جانبی</a:t>
            </a:r>
          </a:p>
          <a:p>
            <a:pPr algn="r" rtl="1"/>
            <a:r>
              <a:rPr lang="fa-IR" sz="2400" dirty="0" smtClean="0">
                <a:cs typeface="B Nazanin" pitchFamily="2" charset="-78"/>
              </a:rPr>
              <a:t>خارش ، لکه</a:t>
            </a:r>
            <a:r>
              <a:rPr lang="fa-IR" sz="2400" dirty="0" smtClean="0">
                <a:solidFill>
                  <a:srgbClr val="C00000"/>
                </a:solidFill>
                <a:cs typeface="B Nazanin" pitchFamily="2" charset="-78"/>
              </a:rPr>
              <a:t> </a:t>
            </a:r>
            <a:r>
              <a:rPr lang="fa-IR" sz="2400" dirty="0" smtClean="0">
                <a:cs typeface="B Nazanin" pitchFamily="2" charset="-78"/>
              </a:rPr>
              <a:t>های پوستی ، تهوع ، ورم ، درماتیت تماسی</a:t>
            </a:r>
            <a:endParaRPr lang="en-US" sz="2400" dirty="0" smtClean="0">
              <a:cs typeface="B Nazanin" pitchFamily="2" charset="-78"/>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9" name="Picture 5" descr="C:\Documents and Settings\nemoonehkeifiat\My Documents\My Pictures\mopirocin F.jpg"/>
          <p:cNvPicPr>
            <a:picLocks noChangeAspect="1" noChangeArrowheads="1"/>
          </p:cNvPicPr>
          <p:nvPr/>
        </p:nvPicPr>
        <p:blipFill>
          <a:blip r:embed="rId3" cstate="print"/>
          <a:srcRect/>
          <a:stretch>
            <a:fillRect/>
          </a:stretch>
        </p:blipFill>
        <p:spPr bwMode="auto">
          <a:xfrm>
            <a:off x="685800" y="3390900"/>
            <a:ext cx="3276600" cy="297815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1200" y="533400"/>
            <a:ext cx="6858000" cy="5791200"/>
          </a:xfrm>
          <a:ln w="28575">
            <a:solidFill>
              <a:schemeClr val="tx2">
                <a:lumMod val="60000"/>
                <a:lumOff val="40000"/>
              </a:schemeClr>
            </a:solidFill>
          </a:ln>
        </p:spPr>
        <p:txBody>
          <a:bodyPr>
            <a:noAutofit/>
          </a:bodyPr>
          <a:lstStyle/>
          <a:p>
            <a:r>
              <a:rPr lang="fa-IR" sz="2800" b="1" dirty="0" smtClean="0">
                <a:solidFill>
                  <a:schemeClr val="accent3">
                    <a:lumMod val="50000"/>
                  </a:schemeClr>
                </a:solidFill>
                <a:cs typeface="B Titr" pitchFamily="2" charset="-78"/>
              </a:rPr>
              <a:t>پمادمافناید-آنتی بیوتیک موضعی پوستی</a:t>
            </a:r>
            <a:endParaRPr lang="en-US" sz="2800" b="1" dirty="0" smtClean="0">
              <a:solidFill>
                <a:schemeClr val="accent3">
                  <a:lumMod val="50000"/>
                </a:schemeClr>
              </a:solidFill>
              <a:cs typeface="B Titr" pitchFamily="2" charset="-78"/>
            </a:endParaRPr>
          </a:p>
          <a:p>
            <a:pPr algn="r" rtl="1"/>
            <a:r>
              <a:rPr lang="fa-IR" sz="2400" b="1" dirty="0" smtClean="0">
                <a:solidFill>
                  <a:srgbClr val="0070C0"/>
                </a:solidFill>
                <a:cs typeface="B Nazanin" pitchFamily="2" charset="-78"/>
              </a:rPr>
              <a:t>موارد منع مصرف</a:t>
            </a:r>
          </a:p>
          <a:p>
            <a:pPr algn="r" rtl="1"/>
            <a:r>
              <a:rPr lang="fa-IR" sz="2400" dirty="0" smtClean="0">
                <a:solidFill>
                  <a:schemeClr val="tx1"/>
                </a:solidFill>
                <a:cs typeface="B Nazanin" pitchFamily="2" charset="-78"/>
              </a:rPr>
              <a:t>در</a:t>
            </a:r>
            <a:r>
              <a:rPr lang="fa-IR" sz="2400" dirty="0" smtClean="0">
                <a:solidFill>
                  <a:srgbClr val="0070C0"/>
                </a:solidFill>
                <a:cs typeface="B Nazanin" pitchFamily="2" charset="-78"/>
              </a:rPr>
              <a:t> </a:t>
            </a:r>
            <a:r>
              <a:rPr lang="fa-IR" sz="2400" dirty="0" smtClean="0">
                <a:solidFill>
                  <a:schemeClr val="tx1"/>
                </a:solidFill>
                <a:cs typeface="B Nazanin" pitchFamily="2" charset="-78"/>
              </a:rPr>
              <a:t>نوزادان نارس ، شیرخواران تا 2ماهگی وبیماران </a:t>
            </a:r>
            <a:r>
              <a:rPr lang="en-US" sz="2400" b="1" dirty="0" smtClean="0">
                <a:solidFill>
                  <a:schemeClr val="tx1"/>
                </a:solidFill>
                <a:cs typeface="B Nazanin" pitchFamily="2" charset="-78"/>
              </a:rPr>
              <a:t>G6PD</a:t>
            </a:r>
            <a:r>
              <a:rPr lang="fa-IR" sz="2400" dirty="0" smtClean="0">
                <a:solidFill>
                  <a:schemeClr val="tx1"/>
                </a:solidFill>
                <a:cs typeface="B Nazanin" pitchFamily="2" charset="-78"/>
              </a:rPr>
              <a:t> مصرف نشود</a:t>
            </a:r>
            <a:r>
              <a:rPr lang="fa-IR" sz="2400" dirty="0">
                <a:solidFill>
                  <a:schemeClr val="tx1"/>
                </a:solidFill>
                <a:cs typeface="B Nazanin" pitchFamily="2" charset="-78"/>
              </a:rPr>
              <a:t>. مصرف این پماد در 3 ماه سوم بارداری اکیداً ممنوع است و باعث مرگ یا نقص جنین می گردد.</a:t>
            </a:r>
            <a:endParaRPr lang="en-US" sz="2400" dirty="0">
              <a:solidFill>
                <a:schemeClr val="tx1"/>
              </a:solidFill>
              <a:cs typeface="B Nazanin" pitchFamily="2" charset="-78"/>
            </a:endParaRPr>
          </a:p>
          <a:p>
            <a:pPr algn="r"/>
            <a:r>
              <a:rPr lang="fa-IR" sz="2400" b="1" dirty="0" smtClean="0">
                <a:solidFill>
                  <a:srgbClr val="0070C0"/>
                </a:solidFill>
                <a:cs typeface="B Nazanin" pitchFamily="2" charset="-78"/>
              </a:rPr>
              <a:t>موارد مصرف</a:t>
            </a:r>
          </a:p>
          <a:p>
            <a:pPr algn="r" rtl="1"/>
            <a:r>
              <a:rPr lang="fa-IR" sz="2400" dirty="0" smtClean="0">
                <a:solidFill>
                  <a:schemeClr val="tx1"/>
                </a:solidFill>
                <a:cs typeface="B Nazanin" pitchFamily="2" charset="-78"/>
              </a:rPr>
              <a:t>در زخم هایی که احتمال عفونی بودن آنها میرود ، استفاده میشود .</a:t>
            </a:r>
            <a:endParaRPr lang="en-US" sz="2400" dirty="0" smtClean="0">
              <a:solidFill>
                <a:schemeClr val="tx1"/>
              </a:solidFill>
              <a:cs typeface="B Nazanin" pitchFamily="2" charset="-78"/>
            </a:endParaRPr>
          </a:p>
          <a:p>
            <a:pPr algn="r"/>
            <a:r>
              <a:rPr lang="fa-IR" sz="2400" b="1" dirty="0" smtClean="0">
                <a:solidFill>
                  <a:srgbClr val="0070C0"/>
                </a:solidFill>
                <a:cs typeface="B Nazanin" pitchFamily="2" charset="-78"/>
              </a:rPr>
              <a:t>عوارض جانبی</a:t>
            </a:r>
          </a:p>
          <a:p>
            <a:pPr algn="r"/>
            <a:r>
              <a:rPr lang="fa-IR" sz="2400" dirty="0" smtClean="0">
                <a:solidFill>
                  <a:srgbClr val="0070C0"/>
                </a:solidFill>
                <a:cs typeface="B Nazanin" pitchFamily="2" charset="-78"/>
              </a:rPr>
              <a:t> </a:t>
            </a:r>
            <a:r>
              <a:rPr lang="fa-IR" sz="2400" dirty="0" smtClean="0">
                <a:solidFill>
                  <a:schemeClr val="tx1"/>
                </a:solidFill>
                <a:cs typeface="B Nazanin" pitchFamily="2" charset="-78"/>
              </a:rPr>
              <a:t>به</a:t>
            </a:r>
            <a:r>
              <a:rPr lang="fa-IR" sz="2400" dirty="0" smtClean="0">
                <a:solidFill>
                  <a:srgbClr val="0070C0"/>
                </a:solidFill>
                <a:cs typeface="B Nazanin" pitchFamily="2" charset="-78"/>
              </a:rPr>
              <a:t> </a:t>
            </a:r>
            <a:r>
              <a:rPr lang="fa-IR" sz="2400" dirty="0" smtClean="0">
                <a:solidFill>
                  <a:schemeClr val="tx1"/>
                </a:solidFill>
                <a:cs typeface="B Nazanin" pitchFamily="2" charset="-78"/>
              </a:rPr>
              <a:t>دلیل مهار آنزیم کربنیک انهیدراز ممکن است موجب اسیدوزمتابولیک شود درد و خارش در محل پانسمان ایجاد شود و ممکن است موجب سندرم استیون جانسون شود </a:t>
            </a:r>
            <a:r>
              <a:rPr lang="fa-IR" sz="2800" dirty="0" smtClean="0">
                <a:solidFill>
                  <a:schemeClr val="tx1"/>
                </a:solidFill>
                <a:cs typeface="B Nazanin" pitchFamily="2" charset="-78"/>
              </a:rPr>
              <a:t>.</a:t>
            </a:r>
            <a:endParaRPr lang="en-US" sz="2800" dirty="0" smtClean="0">
              <a:solidFill>
                <a:schemeClr val="tx1"/>
              </a:solidFill>
              <a:cs typeface="B Nazanin" pitchFamily="2" charset="-78"/>
            </a:endParaRPr>
          </a:p>
          <a:p>
            <a:pPr algn="r" rtl="1"/>
            <a:endParaRPr lang="en-US" sz="2800" dirty="0">
              <a:solidFill>
                <a:schemeClr val="tx1"/>
              </a:solidFill>
              <a:cs typeface="B Nazanin" pitchFamily="2" charset="-78"/>
            </a:endParaRPr>
          </a:p>
        </p:txBody>
      </p:sp>
      <p:pic>
        <p:nvPicPr>
          <p:cNvPr id="44034" name="Picture 2" descr="C:\Documents and Settings\nemoonehkeifiat\My Documents\My Pictures\images_product_80_mafenide-bf.jpg"/>
          <p:cNvPicPr>
            <a:picLocks noChangeAspect="1" noChangeArrowheads="1"/>
          </p:cNvPicPr>
          <p:nvPr/>
        </p:nvPicPr>
        <p:blipFill>
          <a:blip r:embed="rId2" cstate="print"/>
          <a:srcRect/>
          <a:stretch>
            <a:fillRect/>
          </a:stretch>
        </p:blipFill>
        <p:spPr bwMode="auto">
          <a:xfrm rot="16200000">
            <a:off x="-1943100" y="2552700"/>
            <a:ext cx="5791200" cy="1752600"/>
          </a:xfrm>
          <a:prstGeom prst="rect">
            <a:avLst/>
          </a:prstGeom>
          <a:noFill/>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dirty="0" smtClean="0">
                <a:cs typeface="B Titr" pitchFamily="2" charset="-78"/>
              </a:rPr>
              <a:t>پانسمان با پرده های آمنیوتیک جنینی</a:t>
            </a:r>
            <a:endParaRPr lang="fa-IR" sz="2800" dirty="0">
              <a:cs typeface="B Titr" pitchFamily="2" charset="-78"/>
            </a:endParaRPr>
          </a:p>
        </p:txBody>
      </p:sp>
      <p:sp>
        <p:nvSpPr>
          <p:cNvPr id="3" name="Content Placeholder 2"/>
          <p:cNvSpPr>
            <a:spLocks noGrp="1"/>
          </p:cNvSpPr>
          <p:nvPr>
            <p:ph idx="1"/>
          </p:nvPr>
        </p:nvSpPr>
        <p:spPr>
          <a:xfrm>
            <a:off x="457200" y="1447800"/>
            <a:ext cx="8229600" cy="4678363"/>
          </a:xfrm>
        </p:spPr>
        <p:txBody>
          <a:bodyPr>
            <a:normAutofit lnSpcReduction="10000"/>
          </a:bodyPr>
          <a:lstStyle/>
          <a:p>
            <a:pPr algn="r" rtl="1"/>
            <a:r>
              <a:rPr lang="fa-IR" sz="2400" dirty="0" smtClean="0">
                <a:cs typeface="B Nazanin" pitchFamily="2" charset="-78"/>
              </a:rPr>
              <a:t>استفاده ازپرده های آمنیوتیک جنینی بعنوان اولین جایگزین پوست بیولوژیک از 90 سال پیش مورد توجه قرار گرفته است .</a:t>
            </a:r>
            <a:r>
              <a:rPr lang="fa-IR" sz="2400" dirty="0">
                <a:cs typeface="B Nazanin" pitchFamily="2" charset="-78"/>
              </a:rPr>
              <a:t> پرده های آمنیوتیک جنینی </a:t>
            </a:r>
            <a:r>
              <a:rPr lang="fa-IR" sz="2400" dirty="0" smtClean="0">
                <a:cs typeface="B Nazanin" pitchFamily="2" charset="-78"/>
              </a:rPr>
              <a:t>بعنوان یک آلوگرافت عمل کرده و از آلودگی زخم و از دست رفتن آب و الکترولیت جلوگیری می کند .</a:t>
            </a:r>
          </a:p>
          <a:p>
            <a:pPr algn="r" rtl="1"/>
            <a:r>
              <a:rPr lang="fa-IR" sz="2400" b="1" dirty="0" smtClean="0">
                <a:solidFill>
                  <a:srgbClr val="FF0000"/>
                </a:solidFill>
                <a:cs typeface="B Nazanin" pitchFamily="2" charset="-78"/>
              </a:rPr>
              <a:t>برخی از ویژگیهای بیولوژیک پرده های آمنیوتیک جنینی </a:t>
            </a:r>
            <a:r>
              <a:rPr lang="fa-IR" sz="2800" dirty="0" smtClean="0">
                <a:cs typeface="B Nazanin" pitchFamily="2" charset="-78"/>
              </a:rPr>
              <a:t>: </a:t>
            </a:r>
          </a:p>
          <a:p>
            <a:pPr algn="r" rtl="1">
              <a:buFont typeface="Wingdings" pitchFamily="2" charset="2"/>
              <a:buChar char="ü"/>
            </a:pPr>
            <a:r>
              <a:rPr lang="fa-IR" sz="2400" dirty="0" smtClean="0">
                <a:cs typeface="B Nazanin" pitchFamily="2" charset="-78"/>
              </a:rPr>
              <a:t>شرایط را برای مهاجرت و پرولیفراسیون سلولی فراهم میکند .</a:t>
            </a:r>
          </a:p>
          <a:p>
            <a:pPr algn="r" rtl="1">
              <a:buFont typeface="Wingdings" pitchFamily="2" charset="2"/>
              <a:buChar char="ü"/>
            </a:pPr>
            <a:r>
              <a:rPr lang="fa-IR" sz="2400" dirty="0" smtClean="0">
                <a:cs typeface="B Nazanin" pitchFamily="2" charset="-78"/>
              </a:rPr>
              <a:t>افزایش سرعت فرایند بهبود زخم</a:t>
            </a:r>
          </a:p>
          <a:p>
            <a:pPr algn="r" rtl="1">
              <a:buFont typeface="Wingdings" pitchFamily="2" charset="2"/>
              <a:buChar char="ü"/>
            </a:pPr>
            <a:r>
              <a:rPr lang="fa-IR" sz="2400" dirty="0" smtClean="0">
                <a:cs typeface="B Nazanin" pitchFamily="2" charset="-78"/>
              </a:rPr>
              <a:t>کاهش التهاب زخم</a:t>
            </a:r>
          </a:p>
          <a:p>
            <a:pPr algn="r" rtl="1">
              <a:buFont typeface="Wingdings" pitchFamily="2" charset="2"/>
              <a:buChar char="ü"/>
            </a:pPr>
            <a:r>
              <a:rPr lang="fa-IR" sz="2400" dirty="0" smtClean="0">
                <a:cs typeface="B Nazanin" pitchFamily="2" charset="-78"/>
              </a:rPr>
              <a:t>کاهش دادن بافت اسکار</a:t>
            </a:r>
          </a:p>
          <a:p>
            <a:pPr algn="r" rtl="1">
              <a:buFont typeface="Wingdings" pitchFamily="2" charset="2"/>
              <a:buChar char="ü"/>
            </a:pPr>
            <a:r>
              <a:rPr lang="fa-IR" sz="2400" dirty="0" smtClean="0">
                <a:cs typeface="B Nazanin" pitchFamily="2" charset="-78"/>
              </a:rPr>
              <a:t>داشتن خواص ضد میکروبی</a:t>
            </a:r>
          </a:p>
          <a:p>
            <a:pPr algn="r" rtl="1">
              <a:buFont typeface="Wingdings" pitchFamily="2" charset="2"/>
              <a:buChar char="ü"/>
            </a:pPr>
            <a:r>
              <a:rPr lang="fa-IR" sz="2400" dirty="0" smtClean="0">
                <a:cs typeface="B Nazanin" pitchFamily="2" charset="-78"/>
              </a:rPr>
              <a:t>کاهش درد در ناحیه استعمال شده</a:t>
            </a:r>
          </a:p>
          <a:p>
            <a:pPr algn="r" rtl="1">
              <a:buFont typeface="Wingdings" pitchFamily="2" charset="2"/>
              <a:buChar char="ü"/>
            </a:pPr>
            <a:endParaRPr lang="fa-IR" sz="2800" dirty="0">
              <a:cs typeface="B Nazanin" pitchFamily="2" charset="-78"/>
            </a:endParaRPr>
          </a:p>
        </p:txBody>
      </p:sp>
    </p:spTree>
    <p:extLst>
      <p:ext uri="{BB962C8B-B14F-4D97-AF65-F5344CB8AC3E}">
        <p14:creationId xmlns:p14="http://schemas.microsoft.com/office/powerpoint/2010/main" val="379640010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solidFill>
                  <a:srgbClr val="7030A0"/>
                </a:solidFill>
              </a:rPr>
              <a:t> Accepted Herbal Treatment</a:t>
            </a:r>
            <a:endParaRPr lang="en-US" dirty="0">
              <a:solidFill>
                <a:srgbClr val="7030A0"/>
              </a:solidFill>
            </a:endParaRPr>
          </a:p>
        </p:txBody>
      </p:sp>
      <p:sp>
        <p:nvSpPr>
          <p:cNvPr id="3" name="Content Placeholder 2"/>
          <p:cNvSpPr>
            <a:spLocks noGrp="1"/>
          </p:cNvSpPr>
          <p:nvPr>
            <p:ph idx="1"/>
          </p:nvPr>
        </p:nvSpPr>
        <p:spPr>
          <a:xfrm>
            <a:off x="457200" y="1066800"/>
            <a:ext cx="8229600" cy="5059363"/>
          </a:xfrm>
        </p:spPr>
        <p:txBody>
          <a:bodyPr>
            <a:normAutofit/>
          </a:bodyPr>
          <a:lstStyle/>
          <a:p>
            <a:pPr algn="r" rtl="1"/>
            <a:r>
              <a:rPr lang="fa-IR" sz="2400" dirty="0" smtClean="0">
                <a:solidFill>
                  <a:srgbClr val="7030A0"/>
                </a:solidFill>
                <a:cs typeface="B Nazanin" pitchFamily="2" charset="-78"/>
              </a:rPr>
              <a:t>سرد کردن عضو سوخته : </a:t>
            </a:r>
            <a:r>
              <a:rPr lang="fa-IR" sz="2400" dirty="0" smtClean="0">
                <a:cs typeface="B Nazanin" pitchFamily="2" charset="-78"/>
              </a:rPr>
              <a:t>آب ، پنیرک ، گلاب ، نخل هندی</a:t>
            </a:r>
          </a:p>
          <a:p>
            <a:pPr algn="r" rtl="1"/>
            <a:r>
              <a:rPr lang="fa-IR" sz="2400" dirty="0" smtClean="0">
                <a:solidFill>
                  <a:srgbClr val="7030A0"/>
                </a:solidFill>
                <a:cs typeface="B Nazanin" pitchFamily="2" charset="-78"/>
              </a:rPr>
              <a:t>کاهش سوزش و درد شدید ناشی از تاول : </a:t>
            </a:r>
            <a:r>
              <a:rPr lang="fa-IR" sz="2400" dirty="0" smtClean="0">
                <a:cs typeface="B Nazanin" pitchFamily="2" charset="-78"/>
              </a:rPr>
              <a:t>سکنجبین ، گلاب ، آب انار</a:t>
            </a:r>
          </a:p>
          <a:p>
            <a:pPr algn="r" rtl="1"/>
            <a:r>
              <a:rPr lang="fa-IR" sz="2400" dirty="0" smtClean="0">
                <a:solidFill>
                  <a:srgbClr val="CC3300"/>
                </a:solidFill>
                <a:cs typeface="B Nazanin" pitchFamily="2" charset="-78"/>
              </a:rPr>
              <a:t>ضد درد در طب سنتی : </a:t>
            </a:r>
            <a:r>
              <a:rPr lang="fa-IR" sz="2400" dirty="0" smtClean="0">
                <a:cs typeface="B Nazanin" pitchFamily="2" charset="-78"/>
              </a:rPr>
              <a:t>بذر کتان ، شوید ، بابونه</a:t>
            </a:r>
          </a:p>
          <a:p>
            <a:pPr algn="r" rtl="1"/>
            <a:r>
              <a:rPr lang="fa-IR" sz="2400" dirty="0" smtClean="0">
                <a:solidFill>
                  <a:srgbClr val="C00000"/>
                </a:solidFill>
                <a:cs typeface="B Nazanin" pitchFamily="2" charset="-78"/>
              </a:rPr>
              <a:t>حنا</a:t>
            </a:r>
            <a:r>
              <a:rPr lang="fa-IR" sz="2400" dirty="0" smtClean="0">
                <a:cs typeface="B Nazanin" pitchFamily="2" charset="-78"/>
              </a:rPr>
              <a:t> درترکیبات پماد </a:t>
            </a:r>
            <a:r>
              <a:rPr lang="fa-IR" sz="2400" dirty="0" smtClean="0">
                <a:solidFill>
                  <a:srgbClr val="C00000"/>
                </a:solidFill>
                <a:cs typeface="B Nazanin" pitchFamily="2" charset="-78"/>
              </a:rPr>
              <a:t>آلفا</a:t>
            </a:r>
            <a:r>
              <a:rPr lang="fa-IR" sz="2400" dirty="0" smtClean="0">
                <a:cs typeface="B Nazanin" pitchFamily="2" charset="-78"/>
              </a:rPr>
              <a:t> و </a:t>
            </a:r>
            <a:r>
              <a:rPr lang="fa-IR" sz="2400" dirty="0" smtClean="0">
                <a:solidFill>
                  <a:srgbClr val="0000FF"/>
                </a:solidFill>
                <a:cs typeface="B Nazanin" pitchFamily="2" charset="-78"/>
              </a:rPr>
              <a:t>گل</a:t>
            </a:r>
            <a:r>
              <a:rPr lang="fa-IR" sz="2400" dirty="0" smtClean="0">
                <a:cs typeface="B Nazanin" pitchFamily="2" charset="-78"/>
              </a:rPr>
              <a:t> </a:t>
            </a:r>
            <a:r>
              <a:rPr lang="fa-IR" sz="2400" dirty="0" smtClean="0">
                <a:solidFill>
                  <a:srgbClr val="0000FF"/>
                </a:solidFill>
                <a:cs typeface="B Nazanin" pitchFamily="2" charset="-78"/>
              </a:rPr>
              <a:t>همیشه بهار </a:t>
            </a:r>
            <a:r>
              <a:rPr lang="fa-IR" sz="2400" dirty="0" smtClean="0">
                <a:cs typeface="B Nazanin" pitchFamily="2" charset="-78"/>
              </a:rPr>
              <a:t>در ترکیبات </a:t>
            </a:r>
            <a:r>
              <a:rPr lang="fa-IR" sz="2400" dirty="0" smtClean="0">
                <a:solidFill>
                  <a:srgbClr val="0000FF"/>
                </a:solidFill>
                <a:cs typeface="B Nazanin" pitchFamily="2" charset="-78"/>
              </a:rPr>
              <a:t>کالاندولا </a:t>
            </a:r>
            <a:r>
              <a:rPr lang="fa-IR" sz="2400" dirty="0" smtClean="0">
                <a:cs typeface="B Nazanin" pitchFamily="2" charset="-78"/>
              </a:rPr>
              <a:t>موجود است .</a:t>
            </a:r>
          </a:p>
          <a:p>
            <a:pPr algn="r" rtl="1"/>
            <a:r>
              <a:rPr lang="fa-IR" sz="2400" dirty="0" smtClean="0">
                <a:solidFill>
                  <a:srgbClr val="0000FF"/>
                </a:solidFill>
                <a:cs typeface="B Nazanin" pitchFamily="2" charset="-78"/>
              </a:rPr>
              <a:t>آلوورا </a:t>
            </a:r>
            <a:r>
              <a:rPr lang="fa-IR" sz="2400" dirty="0" smtClean="0">
                <a:cs typeface="B Nazanin" pitchFamily="2" charset="-78"/>
              </a:rPr>
              <a:t>در کنترل عفونتهای ناشی از تهاجم پسودوموناس ، اشریشیا کولی ، سالمونلا تایفی و استرپتوکک موثر است .</a:t>
            </a:r>
            <a:endParaRPr lang="en-US" sz="2400" dirty="0">
              <a:cs typeface="B Nazanin" pitchFamily="2" charset="-78"/>
            </a:endParaRPr>
          </a:p>
        </p:txBody>
      </p:sp>
    </p:spTree>
    <p:extLst>
      <p:ext uri="{BB962C8B-B14F-4D97-AF65-F5344CB8AC3E}">
        <p14:creationId xmlns:p14="http://schemas.microsoft.com/office/powerpoint/2010/main" val="25457161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304801"/>
            <a:ext cx="5791200" cy="990600"/>
          </a:xfrm>
        </p:spPr>
        <p:txBody>
          <a:bodyPr>
            <a:normAutofit/>
          </a:bodyPr>
          <a:lstStyle/>
          <a:p>
            <a:pPr rtl="1"/>
            <a:r>
              <a:rPr lang="fa-IR" sz="3200" dirty="0" smtClean="0">
                <a:cs typeface="B Titr" pitchFamily="2" charset="-78"/>
              </a:rPr>
              <a:t>فیزیوتراپی</a:t>
            </a:r>
            <a:endParaRPr lang="en-US" sz="3200" dirty="0">
              <a:cs typeface="B Titr" pitchFamily="2" charset="-78"/>
            </a:endParaRPr>
          </a:p>
        </p:txBody>
      </p:sp>
      <p:sp>
        <p:nvSpPr>
          <p:cNvPr id="3" name="Subtitle 2"/>
          <p:cNvSpPr>
            <a:spLocks noGrp="1"/>
          </p:cNvSpPr>
          <p:nvPr>
            <p:ph type="subTitle" idx="1"/>
          </p:nvPr>
        </p:nvSpPr>
        <p:spPr>
          <a:xfrm>
            <a:off x="533400" y="1295400"/>
            <a:ext cx="7924800" cy="4724400"/>
          </a:xfrm>
        </p:spPr>
        <p:style>
          <a:lnRef idx="2">
            <a:schemeClr val="accent4">
              <a:shade val="50000"/>
            </a:schemeClr>
          </a:lnRef>
          <a:fillRef idx="1">
            <a:schemeClr val="accent4"/>
          </a:fillRef>
          <a:effectRef idx="0">
            <a:schemeClr val="accent4"/>
          </a:effectRef>
          <a:fontRef idx="minor">
            <a:schemeClr val="lt1"/>
          </a:fontRef>
        </p:style>
        <p:txBody>
          <a:bodyPr>
            <a:normAutofit fontScale="92500"/>
          </a:bodyPr>
          <a:lstStyle/>
          <a:p>
            <a:pPr lvl="0" algn="r" rtl="1">
              <a:lnSpc>
                <a:spcPct val="160000"/>
              </a:lnSpc>
              <a:buFont typeface="Wingdings" pitchFamily="2" charset="2"/>
              <a:buChar char="v"/>
            </a:pPr>
            <a:r>
              <a:rPr lang="fa-IR" sz="2600" dirty="0" smtClean="0">
                <a:solidFill>
                  <a:schemeClr val="bg1"/>
                </a:solidFill>
                <a:cs typeface="B Nazanin" pitchFamily="2" charset="-78"/>
              </a:rPr>
              <a:t>کاهش ادم </a:t>
            </a:r>
            <a:endParaRPr lang="en-US" sz="2600" dirty="0" smtClean="0">
              <a:solidFill>
                <a:schemeClr val="bg1"/>
              </a:solidFill>
              <a:cs typeface="B Nazanin" pitchFamily="2" charset="-78"/>
            </a:endParaRPr>
          </a:p>
          <a:p>
            <a:pPr lvl="0" algn="r" rtl="1">
              <a:lnSpc>
                <a:spcPct val="160000"/>
              </a:lnSpc>
              <a:buFont typeface="Wingdings" pitchFamily="2" charset="2"/>
              <a:buChar char="v"/>
            </a:pPr>
            <a:r>
              <a:rPr lang="fa-IR" sz="2600" dirty="0" smtClean="0">
                <a:solidFill>
                  <a:schemeClr val="bg1"/>
                </a:solidFill>
                <a:cs typeface="B Nazanin" pitchFamily="2" charset="-78"/>
              </a:rPr>
              <a:t>بدست آوردن دامنه حرکتی کامل اندامها</a:t>
            </a:r>
            <a:endParaRPr lang="en-US" sz="2600" dirty="0" smtClean="0">
              <a:solidFill>
                <a:schemeClr val="bg1"/>
              </a:solidFill>
              <a:cs typeface="B Nazanin" pitchFamily="2" charset="-78"/>
            </a:endParaRPr>
          </a:p>
          <a:p>
            <a:pPr lvl="0" algn="r" rtl="1">
              <a:lnSpc>
                <a:spcPct val="160000"/>
              </a:lnSpc>
              <a:buFont typeface="Wingdings" pitchFamily="2" charset="2"/>
              <a:buChar char="v"/>
            </a:pPr>
            <a:r>
              <a:rPr lang="fa-IR" sz="2600" dirty="0" smtClean="0">
                <a:solidFill>
                  <a:schemeClr val="bg1"/>
                </a:solidFill>
                <a:cs typeface="B Nazanin" pitchFamily="2" charset="-78"/>
              </a:rPr>
              <a:t>نگهداری دامنه حرکتی بدست آمده توسط تقویت عضلات</a:t>
            </a:r>
            <a:endParaRPr lang="en-US" sz="2600" dirty="0" smtClean="0">
              <a:solidFill>
                <a:schemeClr val="bg1"/>
              </a:solidFill>
              <a:cs typeface="B Nazanin" pitchFamily="2" charset="-78"/>
            </a:endParaRPr>
          </a:p>
          <a:p>
            <a:pPr lvl="0" algn="r" rtl="1">
              <a:lnSpc>
                <a:spcPct val="160000"/>
              </a:lnSpc>
              <a:buFont typeface="Wingdings" pitchFamily="2" charset="2"/>
              <a:buChar char="v"/>
            </a:pPr>
            <a:r>
              <a:rPr lang="fa-IR" sz="2600" dirty="0" smtClean="0">
                <a:solidFill>
                  <a:schemeClr val="bg1"/>
                </a:solidFill>
                <a:cs typeface="B Nazanin" pitchFamily="2" charset="-78"/>
              </a:rPr>
              <a:t>آموزش صحیح راه اندازی بیماران </a:t>
            </a:r>
            <a:endParaRPr lang="en-US" sz="2600" dirty="0" smtClean="0">
              <a:solidFill>
                <a:schemeClr val="bg1"/>
              </a:solidFill>
              <a:cs typeface="B Nazanin" pitchFamily="2" charset="-78"/>
            </a:endParaRPr>
          </a:p>
          <a:p>
            <a:pPr lvl="0" algn="r" rtl="1">
              <a:lnSpc>
                <a:spcPct val="160000"/>
              </a:lnSpc>
              <a:buFont typeface="Wingdings" pitchFamily="2" charset="2"/>
              <a:buChar char="v"/>
            </a:pPr>
            <a:r>
              <a:rPr lang="fa-IR" sz="2600" dirty="0" smtClean="0">
                <a:solidFill>
                  <a:schemeClr val="bg1"/>
                </a:solidFill>
                <a:cs typeface="B Nazanin" pitchFamily="2" charset="-78"/>
              </a:rPr>
              <a:t>کاهش عوارض ریوی ناشی از سوختگی </a:t>
            </a:r>
            <a:endParaRPr lang="en-US" sz="2600" dirty="0" smtClean="0">
              <a:solidFill>
                <a:schemeClr val="bg1"/>
              </a:solidFill>
              <a:cs typeface="B Nazanin" pitchFamily="2" charset="-78"/>
            </a:endParaRPr>
          </a:p>
          <a:p>
            <a:pPr lvl="0" algn="r" rtl="1">
              <a:lnSpc>
                <a:spcPct val="160000"/>
              </a:lnSpc>
              <a:buFont typeface="Wingdings" pitchFamily="2" charset="2"/>
              <a:buChar char="v"/>
            </a:pPr>
            <a:r>
              <a:rPr lang="fa-IR" sz="2600" dirty="0" smtClean="0">
                <a:solidFill>
                  <a:schemeClr val="bg1"/>
                </a:solidFill>
                <a:cs typeface="B Nazanin" pitchFamily="2" charset="-78"/>
              </a:rPr>
              <a:t>پیشگیری از عوارض سوختگی مانند چسبندگی و رفع آنها</a:t>
            </a:r>
            <a:endParaRPr lang="en-US" sz="2600" dirty="0" smtClean="0">
              <a:solidFill>
                <a:schemeClr val="bg1"/>
              </a:solidFill>
              <a:cs typeface="B Nazanin" pitchFamily="2" charset="-78"/>
            </a:endParaRPr>
          </a:p>
          <a:p>
            <a:pPr lvl="0" algn="r" rtl="1">
              <a:lnSpc>
                <a:spcPct val="160000"/>
              </a:lnSpc>
              <a:buFont typeface="Wingdings" pitchFamily="2" charset="2"/>
              <a:buChar char="v"/>
            </a:pPr>
            <a:r>
              <a:rPr lang="fa-IR" sz="2600" dirty="0" smtClean="0">
                <a:solidFill>
                  <a:schemeClr val="bg1"/>
                </a:solidFill>
                <a:cs typeface="B Nazanin" pitchFamily="2" charset="-78"/>
              </a:rPr>
              <a:t>کمک به برگشت هر چه بهتر بیمار به زندگی عادی خود</a:t>
            </a:r>
            <a:endParaRPr lang="en-US" sz="2600" dirty="0" smtClean="0">
              <a:solidFill>
                <a:schemeClr val="bg1"/>
              </a:solidFill>
              <a:cs typeface="B Nazanin" pitchFamily="2" charset="-78"/>
            </a:endParaRPr>
          </a:p>
          <a:p>
            <a:pPr algn="r">
              <a:lnSpc>
                <a:spcPct val="160000"/>
              </a:lnSpc>
            </a:pPr>
            <a:endParaRPr lang="en-US" dirty="0">
              <a:solidFill>
                <a:schemeClr val="bg1"/>
              </a:solidFill>
              <a:cs typeface="B Yekan" pitchFamily="2" charset="-78"/>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381000"/>
            <a:ext cx="6324600" cy="762000"/>
          </a:xfrm>
          <a:solidFill>
            <a:srgbClr val="FFFF00"/>
          </a:solidFill>
        </p:spPr>
        <p:txBody>
          <a:bodyPr>
            <a:normAutofit/>
          </a:bodyPr>
          <a:lstStyle/>
          <a:p>
            <a:r>
              <a:rPr lang="fa-IR" sz="3200" b="1" dirty="0" smtClean="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cs typeface="B Titr" pitchFamily="2" charset="-78"/>
              </a:rPr>
              <a:t>انواع اعمال جراحی سوختگی</a:t>
            </a:r>
            <a:endParaRPr lang="en-US" sz="32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cs typeface="B Titr" pitchFamily="2" charset="-78"/>
            </a:endParaRPr>
          </a:p>
        </p:txBody>
      </p:sp>
      <p:sp>
        <p:nvSpPr>
          <p:cNvPr id="3" name="Subtitle 2"/>
          <p:cNvSpPr>
            <a:spLocks noGrp="1"/>
          </p:cNvSpPr>
          <p:nvPr>
            <p:ph type="subTitle" idx="1"/>
          </p:nvPr>
        </p:nvSpPr>
        <p:spPr>
          <a:xfrm>
            <a:off x="1600200" y="1371600"/>
            <a:ext cx="6400800" cy="4572000"/>
          </a:xfrm>
          <a:solidFill>
            <a:schemeClr val="accent2">
              <a:lumMod val="60000"/>
              <a:lumOff val="40000"/>
            </a:schemeClr>
          </a:solidFill>
          <a:ln>
            <a:solidFill>
              <a:schemeClr val="accent2">
                <a:lumMod val="75000"/>
              </a:schemeClr>
            </a:solidFill>
          </a:ln>
        </p:spPr>
        <p:txBody>
          <a:bodyPr/>
          <a:lstStyle/>
          <a:p>
            <a:pPr algn="r" rtl="1">
              <a:buFont typeface="Wingdings" pitchFamily="2" charset="2"/>
              <a:buChar char="Ø"/>
            </a:pPr>
            <a:r>
              <a:rPr lang="fa-IR" sz="5400" dirty="0" smtClean="0">
                <a:solidFill>
                  <a:schemeClr val="tx1"/>
                </a:solidFill>
                <a:cs typeface="B Nazanin" pitchFamily="2" charset="-78"/>
              </a:rPr>
              <a:t>دبریدمان</a:t>
            </a:r>
          </a:p>
          <a:p>
            <a:pPr algn="r" rtl="1">
              <a:buFont typeface="Wingdings" pitchFamily="2" charset="2"/>
              <a:buChar char="Ø"/>
            </a:pPr>
            <a:r>
              <a:rPr lang="fa-IR" sz="5400" dirty="0" smtClean="0">
                <a:solidFill>
                  <a:schemeClr val="tx1"/>
                </a:solidFill>
                <a:cs typeface="B Nazanin" pitchFamily="2" charset="-78"/>
              </a:rPr>
              <a:t>گرافت</a:t>
            </a:r>
          </a:p>
          <a:p>
            <a:pPr algn="r" rtl="1">
              <a:buFont typeface="Wingdings" pitchFamily="2" charset="2"/>
              <a:buChar char="Ø"/>
            </a:pPr>
            <a:r>
              <a:rPr lang="fa-IR" sz="5400" dirty="0" smtClean="0">
                <a:solidFill>
                  <a:schemeClr val="tx1"/>
                </a:solidFill>
                <a:cs typeface="B Nazanin" pitchFamily="2" charset="-78"/>
              </a:rPr>
              <a:t>فلپ</a:t>
            </a:r>
            <a:endParaRPr lang="en-US" dirty="0">
              <a:solidFill>
                <a:schemeClr val="tx1"/>
              </a:solidFill>
              <a:cs typeface="B Nazanin" pitchFamily="2" charset="-78"/>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81000"/>
            <a:ext cx="7772400" cy="990599"/>
          </a:xfrm>
        </p:spPr>
        <p:txBody>
          <a:bodyPr>
            <a:normAutofit/>
          </a:bodyPr>
          <a:lstStyle/>
          <a:p>
            <a:r>
              <a:rPr lang="en-US" sz="4800" dirty="0" smtClean="0">
                <a:solidFill>
                  <a:srgbClr val="FF0000"/>
                </a:solidFill>
                <a:latin typeface="Algerian" pitchFamily="82" charset="0"/>
                <a:cs typeface="B Titr" pitchFamily="2" charset="-78"/>
              </a:rPr>
              <a:t>debridement</a:t>
            </a:r>
            <a:r>
              <a:rPr lang="en-US" sz="4800" dirty="0" smtClean="0">
                <a:solidFill>
                  <a:srgbClr val="002060"/>
                </a:solidFill>
                <a:latin typeface="Algerian" pitchFamily="82" charset="0"/>
                <a:cs typeface="B Titr" pitchFamily="2" charset="-78"/>
              </a:rPr>
              <a:t> </a:t>
            </a:r>
            <a:r>
              <a:rPr lang="fa-IR" sz="4800" b="1" dirty="0" smtClean="0">
                <a:cs typeface="B Titr" pitchFamily="2" charset="-78"/>
              </a:rPr>
              <a:t>دبریدمان</a:t>
            </a:r>
            <a:endParaRPr lang="en-US" sz="4800" b="1" dirty="0">
              <a:cs typeface="B Titr" pitchFamily="2" charset="-78"/>
            </a:endParaRPr>
          </a:p>
        </p:txBody>
      </p:sp>
      <p:sp>
        <p:nvSpPr>
          <p:cNvPr id="3" name="Subtitle 2"/>
          <p:cNvSpPr>
            <a:spLocks noGrp="1"/>
          </p:cNvSpPr>
          <p:nvPr>
            <p:ph type="subTitle" idx="1"/>
          </p:nvPr>
        </p:nvSpPr>
        <p:spPr>
          <a:xfrm>
            <a:off x="1295400" y="1447800"/>
            <a:ext cx="6858000" cy="3810000"/>
          </a:xfrm>
        </p:spPr>
        <p:txBody>
          <a:bodyPr>
            <a:normAutofit/>
          </a:bodyPr>
          <a:lstStyle/>
          <a:p>
            <a:pPr rtl="1"/>
            <a:r>
              <a:rPr lang="fa-IR" dirty="0" smtClean="0">
                <a:solidFill>
                  <a:srgbClr val="002060"/>
                </a:solidFill>
                <a:cs typeface="B Titr" pitchFamily="2" charset="-78"/>
              </a:rPr>
              <a:t>اصطلاح دبریدمان</a:t>
            </a:r>
            <a:r>
              <a:rPr lang="en-US" dirty="0" smtClean="0">
                <a:solidFill>
                  <a:srgbClr val="002060"/>
                </a:solidFill>
                <a:latin typeface="Algerian" pitchFamily="82" charset="0"/>
                <a:cs typeface="B Titr" pitchFamily="2" charset="-78"/>
              </a:rPr>
              <a:t> </a:t>
            </a:r>
            <a:r>
              <a:rPr lang="fa-IR" dirty="0" smtClean="0">
                <a:solidFill>
                  <a:srgbClr val="002060"/>
                </a:solidFill>
                <a:cs typeface="B Titr" pitchFamily="2" charset="-78"/>
              </a:rPr>
              <a:t>:</a:t>
            </a:r>
          </a:p>
          <a:p>
            <a:pPr algn="just" rtl="1"/>
            <a:r>
              <a:rPr lang="fa-IR" sz="2400" dirty="0" smtClean="0">
                <a:solidFill>
                  <a:srgbClr val="002060"/>
                </a:solidFill>
                <a:cs typeface="B Nazanin" pitchFamily="2" charset="-78"/>
              </a:rPr>
              <a:t>به معنی بر داشتن مواد خارجی و بافت های آلوده و یا فاقد حیات از زخم های ترو ماتیک و یا عفونی است، تا حدی که بافت زنده سالم و در معرض دید قرار گیرد . تا 25درصد سطح سوختگی را در یک جلسه میتوان دبرید کرد  بشزط اینکه پوشش و کاور کافی زخم وجود داشته باشد .</a:t>
            </a:r>
            <a:endParaRPr lang="en-US" sz="2400" dirty="0" smtClean="0">
              <a:solidFill>
                <a:srgbClr val="002060"/>
              </a:solidFill>
              <a:cs typeface="B Nazanin" pitchFamily="2" charset="-78"/>
            </a:endParaRPr>
          </a:p>
          <a:p>
            <a:pPr rtl="1"/>
            <a:endParaRPr lang="en-US" dirty="0"/>
          </a:p>
        </p:txBody>
      </p:sp>
      <p:pic>
        <p:nvPicPr>
          <p:cNvPr id="5122" name="Picture 2" descr="http://bpsa.ir/wp-content/uploads/2015/11/12.jpg"/>
          <p:cNvPicPr>
            <a:picLocks noChangeAspect="1" noChangeArrowheads="1"/>
          </p:cNvPicPr>
          <p:nvPr/>
        </p:nvPicPr>
        <p:blipFill>
          <a:blip r:embed="rId2" cstate="print"/>
          <a:srcRect/>
          <a:stretch>
            <a:fillRect/>
          </a:stretch>
        </p:blipFill>
        <p:spPr bwMode="auto">
          <a:xfrm>
            <a:off x="2590800" y="3733800"/>
            <a:ext cx="3505200" cy="2472419"/>
          </a:xfrm>
          <a:prstGeom prst="rect">
            <a:avLst/>
          </a:prstGeom>
          <a:noFill/>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381000"/>
            <a:ext cx="4800600" cy="990599"/>
          </a:xfrm>
        </p:spPr>
        <p:txBody>
          <a:bodyPr>
            <a:normAutofit fontScale="90000"/>
          </a:bodyPr>
          <a:lstStyle/>
          <a:p>
            <a:r>
              <a:rPr lang="fa-IR" b="1" dirty="0" smtClean="0">
                <a:cs typeface="B Mehr" pitchFamily="2" charset="-78"/>
              </a:rPr>
              <a:t/>
            </a:r>
            <a:br>
              <a:rPr lang="fa-IR" b="1" dirty="0" smtClean="0">
                <a:cs typeface="B Mehr" pitchFamily="2" charset="-78"/>
              </a:rPr>
            </a:br>
            <a:r>
              <a:rPr lang="en-US" b="1" dirty="0" smtClean="0">
                <a:cs typeface="B Mehr" pitchFamily="2" charset="-78"/>
              </a:rPr>
              <a:t>(Graft)</a:t>
            </a:r>
            <a:r>
              <a:rPr lang="fa-IR" b="1" dirty="0" smtClean="0">
                <a:cs typeface="B Titr" pitchFamily="2" charset="-78"/>
              </a:rPr>
              <a:t>گرافت</a:t>
            </a:r>
            <a:r>
              <a:rPr lang="en-US" dirty="0" smtClean="0">
                <a:cs typeface="B Mehr" pitchFamily="2" charset="-78"/>
              </a:rPr>
              <a:t/>
            </a:r>
            <a:br>
              <a:rPr lang="en-US" dirty="0" smtClean="0">
                <a:cs typeface="B Mehr" pitchFamily="2" charset="-78"/>
              </a:rPr>
            </a:br>
            <a:endParaRPr lang="en-US" dirty="0">
              <a:cs typeface="B Mehr" pitchFamily="2" charset="-78"/>
            </a:endParaRPr>
          </a:p>
        </p:txBody>
      </p:sp>
      <p:sp>
        <p:nvSpPr>
          <p:cNvPr id="3" name="Subtitle 2"/>
          <p:cNvSpPr>
            <a:spLocks noGrp="1"/>
          </p:cNvSpPr>
          <p:nvPr>
            <p:ph type="subTitle" idx="1"/>
          </p:nvPr>
        </p:nvSpPr>
        <p:spPr>
          <a:xfrm>
            <a:off x="533400" y="1295400"/>
            <a:ext cx="8153400" cy="4953000"/>
          </a:xfrm>
        </p:spPr>
        <p:style>
          <a:lnRef idx="1">
            <a:schemeClr val="accent6"/>
          </a:lnRef>
          <a:fillRef idx="2">
            <a:schemeClr val="accent6"/>
          </a:fillRef>
          <a:effectRef idx="1">
            <a:schemeClr val="accent6"/>
          </a:effectRef>
          <a:fontRef idx="minor">
            <a:schemeClr val="dk1"/>
          </a:fontRef>
        </p:style>
        <p:txBody>
          <a:bodyPr>
            <a:normAutofit/>
          </a:bodyPr>
          <a:lstStyle/>
          <a:p>
            <a:pPr algn="r"/>
            <a:r>
              <a:rPr lang="fa-IR" sz="2400" b="1" dirty="0" smtClean="0">
                <a:solidFill>
                  <a:schemeClr val="accent2">
                    <a:lumMod val="50000"/>
                  </a:schemeClr>
                </a:solidFill>
                <a:cs typeface="B Nazanin" pitchFamily="2" charset="-78"/>
              </a:rPr>
              <a:t>گرافت پوستی عبارت از برداشتن پوست از قسمت سالم و قراردادن آن بر روی قسمت سوخته.</a:t>
            </a:r>
            <a:endParaRPr lang="en-US" sz="2400" dirty="0" smtClean="0">
              <a:solidFill>
                <a:schemeClr val="accent2">
                  <a:lumMod val="50000"/>
                </a:schemeClr>
              </a:solidFill>
              <a:cs typeface="B Nazanin" pitchFamily="2" charset="-78"/>
            </a:endParaRPr>
          </a:p>
          <a:p>
            <a:pPr algn="r"/>
            <a:r>
              <a:rPr lang="fa-IR" sz="2800" b="1" dirty="0" smtClean="0">
                <a:solidFill>
                  <a:srgbClr val="0000FF"/>
                </a:solidFill>
                <a:cs typeface="B Nazanin" pitchFamily="2" charset="-78"/>
              </a:rPr>
              <a:t>دونور</a:t>
            </a:r>
          </a:p>
          <a:p>
            <a:pPr algn="r" rtl="1"/>
            <a:r>
              <a:rPr lang="fa-IR" sz="2400" b="1" dirty="0" smtClean="0">
                <a:solidFill>
                  <a:schemeClr val="accent2">
                    <a:lumMod val="50000"/>
                  </a:schemeClr>
                </a:solidFill>
                <a:cs typeface="B Nazanin" pitchFamily="2" charset="-78"/>
              </a:rPr>
              <a:t>ناحیه ای که از آن پوست جهت گرافت برداشته می شود ،</a:t>
            </a:r>
            <a:r>
              <a:rPr lang="en-US" sz="2400" b="1" dirty="0" smtClean="0">
                <a:solidFill>
                  <a:schemeClr val="accent2">
                    <a:lumMod val="50000"/>
                  </a:schemeClr>
                </a:solidFill>
                <a:cs typeface="B Nazanin" pitchFamily="2" charset="-78"/>
              </a:rPr>
              <a:t>Donor</a:t>
            </a:r>
            <a:r>
              <a:rPr lang="fa-IR" sz="2400" b="1" dirty="0" smtClean="0">
                <a:solidFill>
                  <a:schemeClr val="accent2">
                    <a:lumMod val="50000"/>
                  </a:schemeClr>
                </a:solidFill>
                <a:cs typeface="B Nazanin" pitchFamily="2" charset="-78"/>
              </a:rPr>
              <a:t> گفته میشود .</a:t>
            </a:r>
            <a:r>
              <a:rPr lang="fa-IR" sz="2400" dirty="0" smtClean="0">
                <a:solidFill>
                  <a:schemeClr val="tx1"/>
                </a:solidFill>
                <a:cs typeface="B Nazanin" pitchFamily="2" charset="-78"/>
              </a:rPr>
              <a:t>پوستی که در ناحیه گیرنده قرار داده می شود به تدریج با بوجود آوردن ارتباط عروقی ، خون رسانی و تغذیه می شود و همین موجب زنده ماندن بافت پیوندی می شود . قسمتی که روی پوست قرار داده میشود ، </a:t>
            </a:r>
            <a:r>
              <a:rPr lang="en-US" sz="2400" b="1" dirty="0" smtClean="0">
                <a:solidFill>
                  <a:srgbClr val="0000FF"/>
                </a:solidFill>
                <a:cs typeface="B Nazanin" pitchFamily="2" charset="-78"/>
              </a:rPr>
              <a:t>Take</a:t>
            </a:r>
            <a:r>
              <a:rPr lang="fa-IR" sz="2400" dirty="0" smtClean="0">
                <a:solidFill>
                  <a:srgbClr val="0000FF"/>
                </a:solidFill>
                <a:cs typeface="B Nazanin" pitchFamily="2" charset="-78"/>
              </a:rPr>
              <a:t> </a:t>
            </a:r>
            <a:r>
              <a:rPr lang="fa-IR" sz="2400" dirty="0" smtClean="0">
                <a:solidFill>
                  <a:schemeClr val="tx1"/>
                </a:solidFill>
                <a:cs typeface="B Nazanin" pitchFamily="2" charset="-78"/>
              </a:rPr>
              <a:t>گفته میشود </a:t>
            </a:r>
            <a:r>
              <a:rPr lang="fa-IR" dirty="0" smtClean="0">
                <a:solidFill>
                  <a:schemeClr val="tx1"/>
                </a:solidFill>
                <a:cs typeface="B Nazanin" pitchFamily="2" charset="-78"/>
              </a:rPr>
              <a:t>.</a:t>
            </a:r>
            <a:endParaRPr lang="en-US" dirty="0" smtClean="0">
              <a:solidFill>
                <a:schemeClr val="tx1"/>
              </a:solidFill>
              <a:cs typeface="B Nazanin" pitchFamily="2" charset="-78"/>
            </a:endParaRPr>
          </a:p>
          <a:p>
            <a:endParaRPr lang="en-US" dirty="0">
              <a:solidFill>
                <a:schemeClr val="accent2">
                  <a:lumMod val="50000"/>
                </a:schemeClr>
              </a:solidFill>
              <a:cs typeface="B Koodak" pitchFamily="2" charset="-78"/>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609600"/>
            <a:ext cx="8001000" cy="5486400"/>
          </a:xfrm>
        </p:spPr>
        <p:txBody>
          <a:bodyPr>
            <a:normAutofit/>
          </a:bodyPr>
          <a:lstStyle/>
          <a:p>
            <a:r>
              <a:rPr lang="fa-IR" b="1" dirty="0" smtClean="0">
                <a:ln>
                  <a:solidFill>
                    <a:srgbClr val="FF0000"/>
                  </a:solidFill>
                </a:ln>
                <a:solidFill>
                  <a:schemeClr val="tx1"/>
                </a:solidFill>
                <a:cs typeface="B Nazanin" pitchFamily="2" charset="-78"/>
              </a:rPr>
              <a:t>گرافت از نظر ضخامت به دو دسته تقسیم می شود:</a:t>
            </a:r>
            <a:endParaRPr lang="en-US" dirty="0" smtClean="0">
              <a:ln>
                <a:solidFill>
                  <a:srgbClr val="FF0000"/>
                </a:solidFill>
              </a:ln>
              <a:solidFill>
                <a:schemeClr val="tx1"/>
              </a:solidFill>
              <a:cs typeface="B Nazanin" pitchFamily="2" charset="-78"/>
            </a:endParaRPr>
          </a:p>
          <a:p>
            <a:pPr rtl="1"/>
            <a:r>
              <a:rPr lang="ar-SA" sz="2800" dirty="0" smtClean="0">
                <a:solidFill>
                  <a:schemeClr val="tx1"/>
                </a:solidFill>
                <a:cs typeface="B Nazanin" pitchFamily="2" charset="-78"/>
              </a:rPr>
              <a:t>1- ضخامت تمام گرافت</a:t>
            </a:r>
            <a:r>
              <a:rPr lang="fa-IR" sz="2800" dirty="0" smtClean="0">
                <a:solidFill>
                  <a:schemeClr val="tx1"/>
                </a:solidFill>
                <a:cs typeface="B Nazanin" pitchFamily="2" charset="-78"/>
              </a:rPr>
              <a:t>      </a:t>
            </a:r>
            <a:r>
              <a:rPr lang="ar-SA" sz="2800" dirty="0" smtClean="0">
                <a:solidFill>
                  <a:schemeClr val="tx1"/>
                </a:solidFill>
                <a:cs typeface="B Nazanin" pitchFamily="2" charset="-78"/>
              </a:rPr>
              <a:t> </a:t>
            </a:r>
            <a:r>
              <a:rPr lang="en-US" sz="2800" dirty="0" smtClean="0">
                <a:solidFill>
                  <a:schemeClr val="tx1"/>
                </a:solidFill>
                <a:cs typeface="B Nazanin" pitchFamily="2" charset="-78"/>
              </a:rPr>
              <a:t>full thickness graft</a:t>
            </a:r>
          </a:p>
          <a:p>
            <a:pPr rtl="1"/>
            <a:r>
              <a:rPr lang="ar-SA" sz="2800" dirty="0" smtClean="0">
                <a:solidFill>
                  <a:schemeClr val="tx1"/>
                </a:solidFill>
                <a:cs typeface="B Nazanin" pitchFamily="2" charset="-78"/>
              </a:rPr>
              <a:t>2- گرافت با ضخامت کم</a:t>
            </a:r>
            <a:r>
              <a:rPr lang="fa-IR" sz="2800" dirty="0" smtClean="0">
                <a:solidFill>
                  <a:schemeClr val="tx1"/>
                </a:solidFill>
                <a:cs typeface="B Nazanin" pitchFamily="2" charset="-78"/>
              </a:rPr>
              <a:t>    </a:t>
            </a:r>
            <a:r>
              <a:rPr lang="en-US" sz="2800" dirty="0" smtClean="0">
                <a:solidFill>
                  <a:schemeClr val="tx1"/>
                </a:solidFill>
                <a:cs typeface="B Nazanin" pitchFamily="2" charset="-78"/>
              </a:rPr>
              <a:t> split thickness graft</a:t>
            </a:r>
          </a:p>
          <a:p>
            <a:pPr rtl="1"/>
            <a:r>
              <a:rPr lang="ar-SA" b="1" dirty="0" smtClean="0">
                <a:ln>
                  <a:solidFill>
                    <a:schemeClr val="accent6">
                      <a:lumMod val="75000"/>
                    </a:schemeClr>
                  </a:solidFill>
                </a:ln>
                <a:solidFill>
                  <a:schemeClr val="tx1"/>
                </a:solidFill>
                <a:cs typeface="B Nazanin" pitchFamily="2" charset="-78"/>
              </a:rPr>
              <a:t>بافت پیوندی شامل درم و اپیدرم می باشد:</a:t>
            </a:r>
            <a:endParaRPr lang="en-US" dirty="0" smtClean="0">
              <a:ln>
                <a:solidFill>
                  <a:schemeClr val="accent6">
                    <a:lumMod val="75000"/>
                  </a:schemeClr>
                </a:solidFill>
              </a:ln>
              <a:solidFill>
                <a:schemeClr val="tx1"/>
              </a:solidFill>
              <a:cs typeface="B Nazanin" pitchFamily="2" charset="-78"/>
            </a:endParaRPr>
          </a:p>
          <a:p>
            <a:pPr rtl="1"/>
            <a:r>
              <a:rPr lang="ar-SA" sz="2800" dirty="0" smtClean="0">
                <a:solidFill>
                  <a:schemeClr val="tx1"/>
                </a:solidFill>
                <a:cs typeface="B Nazanin" pitchFamily="2" charset="-78"/>
              </a:rPr>
              <a:t>*اگر تمام ضخامت درم برداشته شود</a:t>
            </a:r>
            <a:r>
              <a:rPr lang="fa-IR" sz="2800" dirty="0" smtClean="0">
                <a:solidFill>
                  <a:schemeClr val="tx1"/>
                </a:solidFill>
                <a:cs typeface="B Nazanin" pitchFamily="2" charset="-78"/>
              </a:rPr>
              <a:t> </a:t>
            </a:r>
            <a:r>
              <a:rPr lang="en-US" sz="2800" dirty="0" smtClean="0">
                <a:solidFill>
                  <a:schemeClr val="tx1"/>
                </a:solidFill>
                <a:cs typeface="B Nazanin" pitchFamily="2" charset="-78"/>
              </a:rPr>
              <a:t>   full thickness graft</a:t>
            </a:r>
          </a:p>
          <a:p>
            <a:pPr rtl="1"/>
            <a:r>
              <a:rPr lang="ar-SA" sz="2800" dirty="0" smtClean="0">
                <a:solidFill>
                  <a:schemeClr val="tx1"/>
                </a:solidFill>
                <a:cs typeface="B Nazanin" pitchFamily="2" charset="-78"/>
              </a:rPr>
              <a:t>*اگر قسمتی از آن برداشته شود</a:t>
            </a:r>
            <a:r>
              <a:rPr lang="fa-IR" sz="2800" dirty="0" smtClean="0">
                <a:solidFill>
                  <a:schemeClr val="tx1"/>
                </a:solidFill>
                <a:cs typeface="B Nazanin" pitchFamily="2" charset="-78"/>
              </a:rPr>
              <a:t>     </a:t>
            </a:r>
            <a:r>
              <a:rPr lang="en-US" sz="2800" dirty="0" smtClean="0">
                <a:solidFill>
                  <a:schemeClr val="tx1"/>
                </a:solidFill>
                <a:cs typeface="B Nazanin" pitchFamily="2" charset="-78"/>
              </a:rPr>
              <a:t> split thickness graft</a:t>
            </a:r>
          </a:p>
          <a:p>
            <a:endParaRPr lang="en-US" dirty="0">
              <a:solidFill>
                <a:schemeClr val="tx1"/>
              </a:solidFill>
            </a:endParaRPr>
          </a:p>
        </p:txBody>
      </p:sp>
      <p:pic>
        <p:nvPicPr>
          <p:cNvPr id="2050" name="Picture 2" descr="C:\Documents and Settings\nemoonehkeifiat\My Documents\My Pictures\91708.jpg"/>
          <p:cNvPicPr>
            <a:picLocks noChangeAspect="1" noChangeArrowheads="1"/>
          </p:cNvPicPr>
          <p:nvPr/>
        </p:nvPicPr>
        <p:blipFill>
          <a:blip r:embed="rId2" cstate="print"/>
          <a:srcRect/>
          <a:stretch>
            <a:fillRect/>
          </a:stretch>
        </p:blipFill>
        <p:spPr bwMode="auto">
          <a:xfrm>
            <a:off x="990600" y="3886200"/>
            <a:ext cx="3432175" cy="1981200"/>
          </a:xfrm>
          <a:prstGeom prst="rect">
            <a:avLst/>
          </a:prstGeom>
          <a:noFill/>
        </p:spPr>
      </p:pic>
      <p:pic>
        <p:nvPicPr>
          <p:cNvPr id="2051" name="Picture 3" descr="C:\Documents and Settings\nemoonehkeifiat\My Documents\My Pictures\91698.jpg"/>
          <p:cNvPicPr>
            <a:picLocks noChangeAspect="1" noChangeArrowheads="1"/>
          </p:cNvPicPr>
          <p:nvPr/>
        </p:nvPicPr>
        <p:blipFill>
          <a:blip r:embed="rId3" cstate="print"/>
          <a:srcRect/>
          <a:stretch>
            <a:fillRect/>
          </a:stretch>
        </p:blipFill>
        <p:spPr bwMode="auto">
          <a:xfrm>
            <a:off x="4724400" y="3810000"/>
            <a:ext cx="3584575" cy="19748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3116</TotalTime>
  <Words>6681</Words>
  <Application>Microsoft Office PowerPoint</Application>
  <PresentationFormat>Letter Paper (8.5x11 in)</PresentationFormat>
  <Paragraphs>587</Paragraphs>
  <Slides>118</Slides>
  <Notes>4</Notes>
  <HiddenSlides>1</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118</vt:i4>
      </vt:variant>
    </vt:vector>
  </HeadingPairs>
  <TitlesOfParts>
    <vt:vector size="139" baseType="lpstr">
      <vt:lpstr>2  Nazanin</vt:lpstr>
      <vt:lpstr>2  Titr</vt:lpstr>
      <vt:lpstr>Algerian</vt:lpstr>
      <vt:lpstr>Arial</vt:lpstr>
      <vt:lpstr>B Homa</vt:lpstr>
      <vt:lpstr>B Kamran Outline</vt:lpstr>
      <vt:lpstr>B Koodak</vt:lpstr>
      <vt:lpstr>B Mehr</vt:lpstr>
      <vt:lpstr>B Mitra</vt:lpstr>
      <vt:lpstr>B Nazanin</vt:lpstr>
      <vt:lpstr>B Titr</vt:lpstr>
      <vt:lpstr>B Yekan</vt:lpstr>
      <vt:lpstr>BLotus</vt:lpstr>
      <vt:lpstr>BLotusBold</vt:lpstr>
      <vt:lpstr>Calibri</vt:lpstr>
      <vt:lpstr>IranNastaliq</vt:lpstr>
      <vt:lpstr>Times New Roman</vt:lpstr>
      <vt:lpstr>TimesNewRomanPS-BoldMT</vt:lpstr>
      <vt:lpstr>TimesNewRomanPSMT</vt:lpstr>
      <vt:lpstr>Wingdings</vt:lpstr>
      <vt:lpstr>Office Theme</vt:lpstr>
      <vt:lpstr>به نام خداوند معظم</vt:lpstr>
      <vt:lpstr>مدیریت بیماران  در  فاز حاد سوختگی</vt:lpstr>
      <vt:lpstr>پوست بزرگترین ارگان بدن و اولین سد دفاعی است و عملکردهای متعددی دارد ، از جمله :</vt:lpstr>
      <vt:lpstr>PowerPoint Presentation</vt:lpstr>
      <vt:lpstr>PowerPoint Presentation</vt:lpstr>
      <vt:lpstr>PowerPoint Presentation</vt:lpstr>
      <vt:lpstr>تعريف سوختگي: سوختگي آسيبي است كه در اثر گرما ، تابش ، ساييدگي و مواد شيميايي ايجاد مي شود . سوختگي به انواع شيميايي ، تماسي ،الكتريكي ، تابشي ، تشعشعي ، مالشي ، رادياسيون ، گرمايي و با مايع سوزاننده تقسيم بندي مي شود .   </vt:lpstr>
      <vt:lpstr>فيزيوپاتولو‍‍‍‍‍‍‍‍ژي آسيب سوختگي</vt:lpstr>
      <vt:lpstr>PowerPoint Presentation</vt:lpstr>
      <vt:lpstr>PowerPoint Presentation</vt:lpstr>
      <vt:lpstr>ترمیم زخم </vt:lpstr>
      <vt:lpstr>PowerPoint Presentation</vt:lpstr>
      <vt:lpstr>PowerPoint Presentation</vt:lpstr>
      <vt:lpstr>درجهII (Partial thickness) : سطحیSuperficial: درگيري اپيدرم همراه بادرگيري كمتراز نصف درم ، دردناك و تاول دار است. بهبودي در 14-7 روز با حداقل اسكار صورت  می گیرد . پرشدگی مویرگی 1 تا 2 ثانیه است .</vt:lpstr>
      <vt:lpstr>درجه II عمقی((Deep: درگيري اپيدرم و بيش از نصف درم است . رنگ زخم قرمز یا قرمز تیره است . سطح زخم خشك نيست ممكن است درد داشته باشند ، ترميم به آهستگي است . ممکن است  ايجاد اسكار كند.</vt:lpstr>
      <vt:lpstr>PowerPoint Presentation</vt:lpstr>
      <vt:lpstr>درجه : (Full thicknes) III  درگيري اپيدرم , درم و بافت زيرجلدي است . رنگ پوست سفید چرمی یا ارغوانی است . تاول عمقي ممكن است داشته باشد يا نداشته باشد ، معمولا درد ندارد ، نياز به گرافت دارد . پرشدگی مویرگی وجود ندارد .</vt:lpstr>
      <vt:lpstr>PowerPoint Presentation</vt:lpstr>
      <vt:lpstr>PowerPoint Presentation</vt:lpstr>
      <vt:lpstr>اقدامات حمايتي اوليه در زخم سوختگي</vt:lpstr>
      <vt:lpstr>PowerPoint Presentation</vt:lpstr>
      <vt:lpstr>PowerPoint Presentation</vt:lpstr>
      <vt:lpstr>PowerPoint Presentation</vt:lpstr>
      <vt:lpstr>سوختگی با سرما cold burn</vt:lpstr>
      <vt:lpstr>PowerPoint Presentation</vt:lpstr>
      <vt:lpstr>PowerPoint Presentation</vt:lpstr>
      <vt:lpstr>PowerPoint Presentation</vt:lpstr>
      <vt:lpstr>PowerPoint Presentation</vt:lpstr>
      <vt:lpstr>PowerPoint Presentation</vt:lpstr>
      <vt:lpstr>PowerPoint Presentation</vt:lpstr>
      <vt:lpstr>عوامل دخیل در تعیین پیش آگهی بیمارسوختگی</vt:lpstr>
      <vt:lpstr>PowerPoint Presentation</vt:lpstr>
      <vt:lpstr>PowerPoint Presentation</vt:lpstr>
      <vt:lpstr> </vt:lpstr>
      <vt:lpstr>انتقال بیماران سوختگی</vt:lpstr>
      <vt:lpstr>معیارهای ارجاع به center  شامل موارد زیر است :  ( گایدلاین اروپا )</vt:lpstr>
      <vt:lpstr>PowerPoint Presentation</vt:lpstr>
      <vt:lpstr>اندیکاسیون های بستری بیماران دچار سوختگی </vt:lpstr>
      <vt:lpstr>درمان بیمارستانی بیماران دچار سوختگی</vt:lpstr>
      <vt:lpstr>ارزیابی اولیه</vt:lpstr>
      <vt:lpstr>راه هوایی</vt:lpstr>
      <vt:lpstr>PowerPoint Presentation</vt:lpstr>
      <vt:lpstr>گردش خون</vt:lpstr>
      <vt:lpstr>ناتوانی و آسیبهای نورولوژیک</vt:lpstr>
      <vt:lpstr>PowerPoint Presentation</vt:lpstr>
      <vt:lpstr>PowerPoint Presentation</vt:lpstr>
      <vt:lpstr>سرم تراپی در بیماران سوختگی</vt:lpstr>
      <vt:lpstr>PowerPoint Presentation</vt:lpstr>
      <vt:lpstr>برای تعیین مایع مورد نیاز در شیرخوران و اطفال کوچک ( با وزنی کمتر از 20کیلوگرم ) سرم به شرح ذیل محاسبه می شود: مایع نگهدارنده + ( وزن بدن × درصد سوختگی× 4 )  ₌  فرمول پارکلند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الگوریتم مدیریت بیمار سوخته در بخش اورژانس</vt:lpstr>
      <vt:lpstr>PowerPoint Presentation</vt:lpstr>
      <vt:lpstr>PowerPoint Presentation</vt:lpstr>
      <vt:lpstr>PowerPoint Presentation</vt:lpstr>
      <vt:lpstr>الگوریتم تصمیم گیری برای پانسمان زخم سوختگی </vt:lpstr>
      <vt:lpstr>PowerPoint Presentation</vt:lpstr>
      <vt:lpstr>نحوه ی تعیین درصد سوختگی:</vt:lpstr>
      <vt:lpstr>PowerPoint Presentation</vt:lpstr>
      <vt:lpstr>قانون کف دست : در این قانون هر کف دست بیمار 1% از کل بدن وی محسوب می شود.این قانون برای سوختگی های کوچک بیشتر کاربرد دارد.</vt:lpstr>
      <vt:lpstr>Lund and Browder chart</vt:lpstr>
      <vt:lpstr>عامل و منبع ایجاد سوختگی </vt:lpstr>
      <vt:lpstr>PowerPoint Presentation</vt:lpstr>
      <vt:lpstr>سوختگی نواحی خاص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عوارض مهم سوختگي</vt:lpstr>
      <vt:lpstr>Upper GI Bleeding</vt:lpstr>
      <vt:lpstr>PowerPoint Presentation</vt:lpstr>
      <vt:lpstr>PowerPoint Presentation</vt:lpstr>
      <vt:lpstr>PowerPoint Presentation</vt:lpstr>
      <vt:lpstr>PowerPoint Presentation</vt:lpstr>
      <vt:lpstr>PowerPoint Presentation</vt:lpstr>
      <vt:lpstr> سندرم کمپارتمان      Compartment syndrome </vt:lpstr>
      <vt:lpstr>PowerPoint Presentation</vt:lpstr>
      <vt:lpstr>  Escharotomy  اسکاروتومی        </vt:lpstr>
      <vt:lpstr>Incision Lines</vt:lpstr>
      <vt:lpstr>PowerPoint Presentation</vt:lpstr>
      <vt:lpstr>پمادهای مورد استفاده در سوختگی </vt:lpstr>
      <vt:lpstr>PowerPoint Presentation</vt:lpstr>
      <vt:lpstr>PowerPoint Presentation</vt:lpstr>
      <vt:lpstr>PowerPoint Presentation</vt:lpstr>
      <vt:lpstr>پانسمان با پرده های آمنیوتیک جنینی</vt:lpstr>
      <vt:lpstr> Accepted Herbal Treatment</vt:lpstr>
      <vt:lpstr>فیزیوتراپی</vt:lpstr>
      <vt:lpstr>انواع اعمال جراحی سوختگی</vt:lpstr>
      <vt:lpstr>debridement دبریدمان</vt:lpstr>
      <vt:lpstr> (Graft)گرافت </vt:lpstr>
      <vt:lpstr>PowerPoint Presentation</vt:lpstr>
      <vt:lpstr> گرافتهای پوستی به 4 نوع تقسیم می شوند: </vt:lpstr>
      <vt:lpstr>PowerPoint Presentation</vt:lpstr>
      <vt:lpstr>PowerPoint Presentation</vt:lpstr>
      <vt:lpstr>PowerPoint Presentation</vt:lpstr>
      <vt:lpstr>PowerPoint Presentation</vt:lpstr>
      <vt:lpstr>PowerPoint Presentation</vt:lpstr>
      <vt:lpstr>PowerPoint Presentation</vt:lpstr>
      <vt:lpstr>درمان اسکار هیپرتروفیک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تعريف سوختگي: آسيب بافتي ناشي از تماس مستقيم با شعله آتش يا مايعات داغ با يا بدون آسيب استنشاقي، تماس با مواد شيميائي ، تشعشع و يا تماس با منبع الكتريكي مي باشد. براي نوع وتعيين درصد سوختگي نگاه كنيد  نوع سوختگي را(درجه يك، دو يا سه) با توجه به توضيحات زيرتعيين كنيد. بايد توجه داشت سوختگي درجه يك در محاسبه درصد سوختگي به حساب نمي آيد.</dc:title>
  <dc:creator>nemooneh keifiat</dc:creator>
  <cp:lastModifiedBy>ssnn</cp:lastModifiedBy>
  <cp:revision>560</cp:revision>
  <dcterms:created xsi:type="dcterms:W3CDTF">2016-06-13T03:45:53Z</dcterms:created>
  <dcterms:modified xsi:type="dcterms:W3CDTF">2025-12-06T14:18:08Z</dcterms:modified>
</cp:coreProperties>
</file>